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4"/>
  </p:sldMasterIdLst>
  <p:notesMasterIdLst>
    <p:notesMasterId r:id="rId15"/>
  </p:notesMasterIdLst>
  <p:sldIdLst>
    <p:sldId id="281" r:id="rId5"/>
    <p:sldId id="260" r:id="rId6"/>
    <p:sldId id="261" r:id="rId7"/>
    <p:sldId id="262" r:id="rId8"/>
    <p:sldId id="263" r:id="rId9"/>
    <p:sldId id="264" r:id="rId10"/>
    <p:sldId id="265" r:id="rId11"/>
    <p:sldId id="266" r:id="rId12"/>
    <p:sldId id="267" r:id="rId13"/>
    <p:sldId id="268" r:id="rId14"/>
  </p:sldIdLst>
  <p:sldSz cx="12188825" cy="6858000"/>
  <p:notesSz cx="6858000" cy="9144000"/>
  <p:custDataLst>
    <p:tags r:id="rId16"/>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7">
          <p15:clr>
            <a:srgbClr val="A4A3A4"/>
          </p15:clr>
        </p15:guide>
        <p15:guide id="2" pos="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1" dt="2021-04-13T13:38:41.992"/>
  </p1510:revLst>
</p1510:revInfo>
</file>

<file path=ppt/tableStyles.xml><?xml version="1.0" encoding="utf-8"?>
<a:tblStyleLst xmlns:a="http://schemas.openxmlformats.org/drawingml/2006/main" def="{2E53EABD-6E51-492B-B7CA-94C1046E4A80}">
  <a:tblStyle styleId="{2E53EABD-6E51-492B-B7CA-94C1046E4A8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7449" autoAdjust="0"/>
  </p:normalViewPr>
  <p:slideViewPr>
    <p:cSldViewPr snapToGrid="0">
      <p:cViewPr varScale="1">
        <p:scale>
          <a:sx n="54" d="100"/>
          <a:sy n="54" d="100"/>
        </p:scale>
        <p:origin x="2754" y="66"/>
      </p:cViewPr>
      <p:guideLst>
        <p:guide orient="horz" pos="57"/>
        <p:guide pos="39"/>
      </p:guideLst>
    </p:cSldViewPr>
  </p:slideViewPr>
  <p:notesTextViewPr>
    <p:cViewPr>
      <p:scale>
        <a:sx n="1" d="1"/>
        <a:sy n="1" d="1"/>
      </p:scale>
      <p:origin x="0" y="-168"/>
    </p:cViewPr>
  </p:notesTextViewPr>
  <p:notesViewPr>
    <p:cSldViewPr snapToGrid="0">
      <p:cViewPr varScale="1">
        <p:scale>
          <a:sx n="66" d="100"/>
          <a:sy n="66" d="100"/>
        </p:scale>
        <p:origin x="313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dal, Øyvind" userId="d9aa4536-8033-4a7e-a97c-5baa3cbb99e9" providerId="ADAL" clId="{E9548527-29EC-4D9B-B3B5-CFA2DFC75CEA}"/>
    <pc:docChg chg="undo custSel modSld">
      <pc:chgData name="Berdal, Øyvind" userId="d9aa4536-8033-4a7e-a97c-5baa3cbb99e9" providerId="ADAL" clId="{E9548527-29EC-4D9B-B3B5-CFA2DFC75CEA}" dt="2021-04-14T12:34:51.331" v="22" actId="20577"/>
      <pc:docMkLst>
        <pc:docMk/>
      </pc:docMkLst>
      <pc:sldChg chg="modNotesTx">
        <pc:chgData name="Berdal, Øyvind" userId="d9aa4536-8033-4a7e-a97c-5baa3cbb99e9" providerId="ADAL" clId="{E9548527-29EC-4D9B-B3B5-CFA2DFC75CEA}" dt="2021-04-14T12:34:51.331" v="22" actId="20577"/>
        <pc:sldMkLst>
          <pc:docMk/>
          <pc:sldMk cId="0"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2063" y="685800"/>
            <a:ext cx="6094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a26a4904f6_0_6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a26a4904f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Offentlige og private aktører på Agder har lang tradisjon for forpliktende samarbeid for å nå felles mål.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Sammen har vi lykkes med å etablere universitet, store infrastruktursatsinger, nye offentlige og private arbeidsplasser og andre strategiske satsinger.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i="1" dirty="0"/>
              <a:t>I NOU 2020:15 Det handler om Norge (lenke) som ble ledet av Victor Normann trekkes Agders regionale samhandling frem som et godt eksempel for å sammen arbeide med felles utfordringer.</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Fra 2019 til 2020 er felles samhandling i Agder evaluert, og det er lagt til rette for styrket samhandling.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Gjennom en revidert og forbedret «regional samhandlingsstruktur» skal gjennomføringskraft regionalt styrkes og Agders posisjon nasjonalt styrkes.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2021 og kommende år vil nyetablerte arenaer for toppledere, fagfolk, ansvarlige og andre benyttes for å nå felles mål. </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576850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ceb5446a2_0_114: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aceb5446a2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ac800591a0_1_12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ac800591a0_1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FNs bærekraftmål fungerer som en overbygning for den regionale samhandlingen.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Regionplan Agder 2030, kommuneplanene til de 25 kommunene på Agder, andre planer og nasjonale strategier gir retning for arbeidet i den regionale samhandlingsstrukturen</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nb-NO" dirty="0"/>
              <a:t>Samlet sett skal den regionale samhandlingsstrukturen styrke den regionale gjennomføringskraften og styrke Agders posisjon nasjonalt</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endParaRPr lang="nb-NO" dirty="0"/>
          </a:p>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ac800591a0_1_129: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ac800591a0_1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b-NO" i="1" dirty="0"/>
              <a:t>Tekst til venstre fungerer som talepunkter. Evt benytte dette som utgpkt?</a:t>
            </a:r>
          </a:p>
          <a:p>
            <a:pPr marL="0" indent="0">
              <a:buNone/>
            </a:pPr>
            <a:r>
              <a:rPr lang="nb-NO" sz="1100" dirty="0">
                <a:solidFill>
                  <a:srgbClr val="434343"/>
                </a:solidFill>
              </a:rPr>
              <a:t>- Ordførere, </a:t>
            </a:r>
            <a:r>
              <a:rPr lang="nb-NO" dirty="0">
                <a:solidFill>
                  <a:srgbClr val="434343"/>
                </a:solidFill>
              </a:rPr>
              <a:t>kommunedirektører </a:t>
            </a:r>
            <a:r>
              <a:rPr lang="nb-NO" sz="1100" dirty="0">
                <a:solidFill>
                  <a:srgbClr val="434343"/>
                </a:solidFill>
              </a:rPr>
              <a:t>og andre toppledere samhandler systematisk.</a:t>
            </a:r>
            <a:r>
              <a:rPr lang="nb-NO" dirty="0">
                <a:solidFill>
                  <a:srgbClr val="434343"/>
                </a:solidFill>
              </a:rPr>
              <a:t> </a:t>
            </a:r>
            <a:endParaRPr lang="nb-NO" sz="1100" dirty="0">
              <a:solidFill>
                <a:srgbClr val="434343"/>
              </a:solidFill>
            </a:endParaRPr>
          </a:p>
          <a:p>
            <a:pPr marL="0" lvl="0" indent="0" algn="l" rtl="0">
              <a:spcBef>
                <a:spcPts val="1000"/>
              </a:spcBef>
              <a:spcAft>
                <a:spcPts val="0"/>
              </a:spcAft>
              <a:buNone/>
            </a:pPr>
            <a:r>
              <a:rPr lang="nb-NO" sz="1100" dirty="0">
                <a:solidFill>
                  <a:srgbClr val="434343"/>
                </a:solidFill>
              </a:rPr>
              <a:t>- De har møteplasser i løpet av året for å samles om viktige regionale satsinger.</a:t>
            </a:r>
          </a:p>
          <a:p>
            <a:pPr marL="0" lvl="0" indent="0" algn="l" rtl="0">
              <a:spcBef>
                <a:spcPts val="1000"/>
              </a:spcBef>
              <a:spcAft>
                <a:spcPts val="0"/>
              </a:spcAft>
              <a:buNone/>
            </a:pPr>
            <a:r>
              <a:rPr lang="nb-NO" sz="1100" dirty="0">
                <a:solidFill>
                  <a:srgbClr val="434343"/>
                </a:solidFill>
              </a:rPr>
              <a:t>- Disse møteplassene har blitt enda viktigere enn de har vært tidligere.</a:t>
            </a:r>
          </a:p>
          <a:p>
            <a:pPr marL="0" lvl="0" indent="0" algn="l" rtl="0">
              <a:spcBef>
                <a:spcPts val="0"/>
              </a:spcBef>
              <a:spcAft>
                <a:spcPts val="0"/>
              </a:spcAft>
              <a:buNone/>
            </a:pPr>
            <a:endParaRPr i="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aceb5446a2_0_20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aceb5446a2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nb-NO" dirty="0"/>
              <a:t>-</a:t>
            </a:r>
            <a:r>
              <a:rPr lang="nb-NO" i="0" dirty="0"/>
              <a:t>Under toppledernivået er det prioriterte faglige samhandlingsstrukturer.</a:t>
            </a:r>
          </a:p>
          <a:p>
            <a:pPr marL="0" lvl="0" indent="0" algn="l" rtl="0">
              <a:spcBef>
                <a:spcPts val="0"/>
              </a:spcBef>
              <a:spcAft>
                <a:spcPts val="0"/>
              </a:spcAft>
              <a:buNone/>
            </a:pPr>
            <a:r>
              <a:rPr lang="nb-NO" i="0" dirty="0"/>
              <a:t> </a:t>
            </a:r>
          </a:p>
          <a:p>
            <a:pPr marL="0" lvl="0" indent="0" algn="l" rtl="0">
              <a:spcBef>
                <a:spcPts val="0"/>
              </a:spcBef>
              <a:spcAft>
                <a:spcPts val="0"/>
              </a:spcAft>
              <a:buNone/>
            </a:pPr>
            <a:r>
              <a:rPr lang="nb-NO" i="1" dirty="0"/>
              <a:t>FORUM</a:t>
            </a:r>
          </a:p>
          <a:p>
            <a:pPr marL="0" lvl="0" indent="0" algn="l" rtl="0">
              <a:spcBef>
                <a:spcPts val="0"/>
              </a:spcBef>
              <a:spcAft>
                <a:spcPts val="0"/>
              </a:spcAft>
              <a:buNone/>
            </a:pPr>
            <a:r>
              <a:rPr lang="nb-NO" dirty="0"/>
              <a:t>- Vi må etablere flere arbeidsplasser, bedre levekårene og lykkes med omstillingen til lavutslippssamfunnet. Disse målene er gjennomgående i Regionplan Agder 2030. </a:t>
            </a:r>
          </a:p>
          <a:p>
            <a:pPr marL="0" lvl="0" indent="0" algn="l" rtl="0">
              <a:spcBef>
                <a:spcPts val="0"/>
              </a:spcBef>
              <a:spcAft>
                <a:spcPts val="0"/>
              </a:spcAft>
              <a:buNone/>
            </a:pPr>
            <a:r>
              <a:rPr lang="nb-NO" dirty="0"/>
              <a:t>- Det legges opp til en modell med tre åpne fora for samfunnsutvikling som speiler de tre gjennomgående perspektivene i Regionplan Agder 2030; Disse er</a:t>
            </a:r>
          </a:p>
          <a:p>
            <a:pPr marL="0" lvl="0" indent="0" algn="l" rtl="0">
              <a:spcBef>
                <a:spcPts val="0"/>
              </a:spcBef>
              <a:spcAft>
                <a:spcPts val="0"/>
              </a:spcAft>
              <a:buNone/>
            </a:pPr>
            <a:r>
              <a:rPr lang="nb-NO" dirty="0"/>
              <a:t>	-Levekår, likestilling, inkludering og mangfold</a:t>
            </a:r>
          </a:p>
          <a:p>
            <a:pPr marL="0" lvl="0" indent="0" algn="l" rtl="0">
              <a:spcBef>
                <a:spcPts val="0"/>
              </a:spcBef>
              <a:spcAft>
                <a:spcPts val="0"/>
              </a:spcAft>
              <a:buNone/>
            </a:pPr>
            <a:r>
              <a:rPr lang="nb-NO" dirty="0"/>
              <a:t>	-Næringsutvikling og samarbeid om nye arbeidsplasser</a:t>
            </a:r>
          </a:p>
          <a:p>
            <a:pPr marL="0" lvl="0" indent="0" algn="l" rtl="0">
              <a:spcBef>
                <a:spcPts val="0"/>
              </a:spcBef>
              <a:spcAft>
                <a:spcPts val="0"/>
              </a:spcAft>
              <a:buNone/>
            </a:pPr>
            <a:r>
              <a:rPr lang="nb-NO" dirty="0"/>
              <a:t>	-Klima og miljø</a:t>
            </a:r>
          </a:p>
          <a:p>
            <a:pPr marL="0" lvl="0" indent="0" algn="l" rtl="0">
              <a:spcBef>
                <a:spcPts val="0"/>
              </a:spcBef>
              <a:spcAft>
                <a:spcPts val="0"/>
              </a:spcAft>
              <a:buNone/>
            </a:pPr>
            <a:r>
              <a:rPr lang="nb-NO" dirty="0"/>
              <a:t>-Foraene skal legge til rette for bred involvering, handling og måloppnåelse. Arbeidet i foraene forankres hos toppledere i kommuner og hos andre sentrale organisasjoner på Agder. </a:t>
            </a:r>
          </a:p>
          <a:p>
            <a:pPr marL="0" lvl="0" indent="0" algn="l" rtl="0">
              <a:spcBef>
                <a:spcPts val="0"/>
              </a:spcBef>
              <a:spcAft>
                <a:spcPts val="0"/>
              </a:spcAft>
              <a:buNone/>
            </a:pPr>
            <a:r>
              <a:rPr lang="nb-NO" dirty="0"/>
              <a:t>-Regionplan Agder 2030 er strategien og handlingsprogrammet er prioriteringsverktøy. Foraene vil benyttes aktivt for å utarbeide og rullere handlingsprogrammet.</a:t>
            </a:r>
          </a:p>
          <a:p>
            <a:pPr marL="0" lvl="0" indent="0" algn="l" rtl="0">
              <a:spcBef>
                <a:spcPts val="0"/>
              </a:spcBef>
              <a:spcAft>
                <a:spcPts val="0"/>
              </a:spcAft>
              <a:buNone/>
            </a:pPr>
            <a:endParaRPr lang="nb-NO" dirty="0"/>
          </a:p>
          <a:p>
            <a:pPr marL="0" lvl="0" indent="0" algn="l" rtl="0">
              <a:spcBef>
                <a:spcPts val="0"/>
              </a:spcBef>
              <a:spcAft>
                <a:spcPts val="0"/>
              </a:spcAft>
              <a:buNone/>
            </a:pPr>
            <a:r>
              <a:rPr lang="nb-NO" i="1" dirty="0"/>
              <a:t>TJENESTESAMARBEID</a:t>
            </a:r>
          </a:p>
          <a:p>
            <a:pPr marL="0" indent="0">
              <a:buNone/>
            </a:pPr>
            <a:r>
              <a:rPr lang="nb-NO" sz="1800" b="0" i="0" dirty="0">
                <a:solidFill>
                  <a:srgbClr val="000000"/>
                </a:solidFill>
                <a:effectLst/>
                <a:latin typeface="Arial" panose="020B0604020202020204" pitchFamily="34" charset="0"/>
              </a:rPr>
              <a:t>- Flere regionale nettverk videreføres. </a:t>
            </a:r>
            <a:r>
              <a:rPr lang="nb-NO" sz="1800" dirty="0">
                <a:effectLst/>
                <a:latin typeface="Arial" panose="020B0604020202020204" pitchFamily="34" charset="0"/>
                <a:ea typeface="Arial" panose="020B0604020202020204" pitchFamily="34" charset="0"/>
              </a:rPr>
              <a:t>Gjennom samarbeid, videreutvikler nettverkene gode tjenester </a:t>
            </a:r>
            <a:r>
              <a:rPr lang="nb-NO" sz="1800">
                <a:effectLst/>
                <a:latin typeface="Arial" panose="020B0604020202020204" pitchFamily="34" charset="0"/>
                <a:ea typeface="Arial" panose="020B0604020202020204" pitchFamily="34" charset="0"/>
              </a:rPr>
              <a:t>til innbyggerne.</a:t>
            </a:r>
            <a:endParaRPr lang="nb-NO" sz="1800" dirty="0">
              <a:effectLst/>
              <a:latin typeface="Arial" panose="020B0604020202020204" pitchFamily="34" charset="0"/>
              <a:ea typeface="Arial" panose="020B0604020202020204" pitchFamily="34" charset="0"/>
            </a:endParaRPr>
          </a:p>
          <a:p>
            <a:pPr marL="0" indent="0">
              <a:buNone/>
            </a:pPr>
            <a:r>
              <a:rPr lang="nb-NO" dirty="0"/>
              <a:t>-Samhandlingen mellom sykehus og kommuner videreføres gjennom etablerte samhandlingsstrukturer. </a:t>
            </a:r>
          </a:p>
          <a:p>
            <a:pPr marL="0" lvl="0" indent="0" algn="l" rtl="0">
              <a:spcBef>
                <a:spcPts val="0"/>
              </a:spcBef>
              <a:spcAft>
                <a:spcPts val="0"/>
              </a:spcAft>
              <a:buNone/>
            </a:pPr>
            <a:r>
              <a:rPr lang="nb-NO" dirty="0"/>
              <a:t>-Interkommunalt samarbeid mellom kommuner på Agder innen skole og barnehage videreføres også. </a:t>
            </a:r>
          </a:p>
          <a:p>
            <a:pPr marL="0" lvl="0" indent="0" algn="l" rtl="0">
              <a:spcBef>
                <a:spcPts val="0"/>
              </a:spcBef>
              <a:spcAft>
                <a:spcPts val="0"/>
              </a:spcAft>
              <a:buNone/>
            </a:pPr>
            <a:endParaRPr lang="nb-NO" i="1" dirty="0"/>
          </a:p>
          <a:p>
            <a:pPr marL="0" lvl="0" indent="0" algn="l" rtl="0">
              <a:spcBef>
                <a:spcPts val="0"/>
              </a:spcBef>
              <a:spcAft>
                <a:spcPts val="0"/>
              </a:spcAft>
              <a:buNone/>
            </a:pPr>
            <a:r>
              <a:rPr lang="nb-NO" i="1" dirty="0"/>
              <a:t>ETT DIGITALT AGDER</a:t>
            </a:r>
          </a:p>
          <a:p>
            <a:pPr marL="0" indent="0">
              <a:buNone/>
            </a:pPr>
            <a:r>
              <a:rPr lang="nb-NO" dirty="0"/>
              <a:t>- Digitalisering er stadig viktigere for organisasjoner og enkeltpersoner. Ett digitalt Agder er opprettet for at kommunene på Agder skal samordne seg om viktige felles digitaliseringsløft, slik at innbyggere, næringsliv og andre aktører får enda bedre og mer effektive digitale tjenester.</a:t>
            </a:r>
          </a:p>
          <a:p>
            <a:pPr marL="0" lvl="0" indent="0" algn="l" rtl="0">
              <a:spcBef>
                <a:spcPts val="0"/>
              </a:spcBef>
              <a:spcAft>
                <a:spcPts val="0"/>
              </a:spcAft>
              <a:buNone/>
            </a:pPr>
            <a:endParaRPr lang="nb-NO" dirty="0"/>
          </a:p>
          <a:p>
            <a:pPr marL="0" lvl="0" indent="0" algn="l" rtl="0">
              <a:spcBef>
                <a:spcPts val="0"/>
              </a:spcBef>
              <a:spcAft>
                <a:spcPts val="0"/>
              </a:spcAft>
              <a:buNone/>
            </a:pPr>
            <a:r>
              <a:rPr lang="nb-NO" dirty="0"/>
              <a:t>STØTTENETTVERKENE</a:t>
            </a:r>
          </a:p>
          <a:p>
            <a:pPr marL="171450" indent="-171450">
              <a:buFontTx/>
              <a:buChar char="-"/>
            </a:pPr>
            <a:r>
              <a:rPr lang="nb-NO" dirty="0"/>
              <a:t>Det tas sikte på å etablere 4-5 nettverk som skal støtte opp under måloppnåelse for andre samarbeidskonstellasjoner. </a:t>
            </a:r>
          </a:p>
          <a:p>
            <a:pPr marL="171450" lvl="0" indent="-171450" algn="l" rtl="0">
              <a:spcBef>
                <a:spcPts val="0"/>
              </a:spcBef>
              <a:spcAft>
                <a:spcPts val="0"/>
              </a:spcAft>
              <a:buFontTx/>
              <a:buChar char="-"/>
            </a:pPr>
            <a:r>
              <a:rPr lang="nb-NO" dirty="0"/>
              <a:t>Arbeidsgivernettverket videreføres og ledes av KS.</a:t>
            </a:r>
          </a:p>
          <a:p>
            <a:pPr marL="171450" lvl="0" indent="-171450" algn="l" rtl="0">
              <a:spcBef>
                <a:spcPts val="0"/>
              </a:spcBef>
              <a:spcAft>
                <a:spcPts val="0"/>
              </a:spcAft>
              <a:buFontTx/>
              <a:buChar char="-"/>
            </a:pPr>
            <a:r>
              <a:rPr lang="nb-NO" dirty="0"/>
              <a:t>OFA som omhandler innkjøpssamarbeid på Agder videreføres. Sekratariatsansvaret for OFA ligger til fylkeskommunen.</a:t>
            </a:r>
          </a:p>
          <a:p>
            <a:pPr marL="171450" lvl="0" indent="-171450" algn="l" rtl="0">
              <a:spcBef>
                <a:spcPts val="0"/>
              </a:spcBef>
              <a:spcAft>
                <a:spcPts val="0"/>
              </a:spcAft>
              <a:buFontTx/>
              <a:buChar char="-"/>
            </a:pPr>
            <a:r>
              <a:rPr lang="nb-NO" dirty="0"/>
              <a:t>Det vil sannsynligvis opprettes både et analyse- og et FoU-nettverk. Analyseavdelingen i Agder fylkeskommune står sentral i opprettelsen av analysenettverket. Det er viktig at analyseressurser på Agder evner å utnytte felles kompetanse til det beste for våre prioriterte felles satsinger.</a:t>
            </a:r>
          </a:p>
          <a:p>
            <a:pPr marL="0" lvl="0" indent="0" algn="l" rtl="0">
              <a:spcBef>
                <a:spcPts val="0"/>
              </a:spcBef>
              <a:spcAft>
                <a:spcPts val="0"/>
              </a:spcAft>
              <a:buNone/>
            </a:pPr>
            <a:endParaRPr lang="nb-NO" dirty="0"/>
          </a:p>
          <a:p>
            <a:pPr marL="0" lvl="0" indent="0" algn="l" rtl="0">
              <a:spcBef>
                <a:spcPts val="0"/>
              </a:spcBef>
              <a:spcAft>
                <a:spcPts val="0"/>
              </a:spcAft>
              <a:buNone/>
            </a:pPr>
            <a:r>
              <a:rPr lang="nb-NO" dirty="0"/>
              <a:t>SAMLET EFFEKT AV SAMHANDLING</a:t>
            </a:r>
          </a:p>
          <a:p>
            <a:pPr marL="0" indent="0">
              <a:buNone/>
            </a:pPr>
            <a:r>
              <a:rPr lang="nb-NO" dirty="0"/>
              <a:t>Det at vi har en helhetlig samhandlingsstruktur for ordførere, kommunedirektører, kommunale fagfolk, eksperter, næringsliv, akademia og andre gjør at vi lettere kan kople satsinger som hører sammen og få omsatt gode ideer i handling. Dette gjør også at vi mer effektivt kan kople på felles analyse- og FoU-miljøer, samt nyttiggjøre oss internasjonal kompetanse der det er relevant. Samlet sett må vi legge til rette for at de ulike foraene og fagnettverkene lykkes med å bidra til å nå felles utfordringer. </a:t>
            </a:r>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a26a4904f6_0_1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a26a4904f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b-NO" dirty="0"/>
              <a:t>- Det tas sikte på at alle faglige foraer og nettverk tydeliggjør formål, mål, representasjon og arbeidsform. Dette er viktig for å kunne arbeide systematisk over tid og for å kunne kommunisere tydelig hvilke mål som skal nås og hvorfor samarbeidspartene bruker tid på arbeidet.</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a2d8f710d6_0_6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a2d8f710d6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a2d8f710d6_0_7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a2d8f710d6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a2d8f710d6_0_137: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a2d8f710d6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a26a4904f6_0_56: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a26a4904f6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507" y="992767"/>
            <a:ext cx="11358000" cy="2736900"/>
          </a:xfrm>
          <a:prstGeom prst="rect">
            <a:avLst/>
          </a:prstGeom>
        </p:spPr>
        <p:txBody>
          <a:bodyPr spcFirstLastPara="1" wrap="square" lIns="121875" tIns="121875" rIns="121875" bIns="121875" anchor="b" anchorCtr="0">
            <a:no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a:endParaRPr/>
          </a:p>
        </p:txBody>
      </p:sp>
      <p:sp>
        <p:nvSpPr>
          <p:cNvPr id="11" name="Google Shape;11;p2"/>
          <p:cNvSpPr txBox="1">
            <a:spLocks noGrp="1"/>
          </p:cNvSpPr>
          <p:nvPr>
            <p:ph type="subTitle" idx="1"/>
          </p:nvPr>
        </p:nvSpPr>
        <p:spPr>
          <a:xfrm>
            <a:off x="415496" y="3778833"/>
            <a:ext cx="11358000" cy="1056900"/>
          </a:xfrm>
          <a:prstGeom prst="rect">
            <a:avLst/>
          </a:prstGeom>
        </p:spPr>
        <p:txBody>
          <a:bodyPr spcFirstLastPara="1" wrap="square" lIns="121875" tIns="121875" rIns="121875" bIns="121875" anchor="t" anchorCtr="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2" name="Google Shape;12;p2"/>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496" y="1474833"/>
            <a:ext cx="11358000" cy="2618100"/>
          </a:xfrm>
          <a:prstGeom prst="rect">
            <a:avLst/>
          </a:prstGeom>
        </p:spPr>
        <p:txBody>
          <a:bodyPr spcFirstLastPara="1" wrap="square" lIns="121875" tIns="121875" rIns="121875" bIns="121875" anchor="b" anchorCtr="0">
            <a:no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46" name="Google Shape;46;p11"/>
          <p:cNvSpPr txBox="1">
            <a:spLocks noGrp="1"/>
          </p:cNvSpPr>
          <p:nvPr>
            <p:ph type="body" idx="1"/>
          </p:nvPr>
        </p:nvSpPr>
        <p:spPr>
          <a:xfrm>
            <a:off x="415496" y="4202967"/>
            <a:ext cx="11358000" cy="1734300"/>
          </a:xfrm>
          <a:prstGeom prst="rect">
            <a:avLst/>
          </a:prstGeom>
        </p:spPr>
        <p:txBody>
          <a:bodyPr spcFirstLastPara="1" wrap="square" lIns="121875" tIns="121875" rIns="121875" bIns="121875" anchor="t" anchorCtr="0">
            <a:noAutofit/>
          </a:bodyPr>
          <a:lstStyle>
            <a:lvl1pPr marL="457200" lvl="0" indent="-381000" algn="ctr">
              <a:spcBef>
                <a:spcPts val="0"/>
              </a:spcBef>
              <a:spcAft>
                <a:spcPts val="0"/>
              </a:spcAft>
              <a:buSzPts val="2400"/>
              <a:buChar char="●"/>
              <a:defRPr/>
            </a:lvl1pPr>
            <a:lvl2pPr marL="914400" lvl="1" indent="-349250" algn="ctr">
              <a:spcBef>
                <a:spcPts val="2100"/>
              </a:spcBef>
              <a:spcAft>
                <a:spcPts val="0"/>
              </a:spcAft>
              <a:buSzPts val="1900"/>
              <a:buChar char="○"/>
              <a:defRPr/>
            </a:lvl2pPr>
            <a:lvl3pPr marL="1371600" lvl="2" indent="-349250" algn="ctr">
              <a:spcBef>
                <a:spcPts val="2100"/>
              </a:spcBef>
              <a:spcAft>
                <a:spcPts val="0"/>
              </a:spcAft>
              <a:buSzPts val="1900"/>
              <a:buChar char="■"/>
              <a:defRPr/>
            </a:lvl3pPr>
            <a:lvl4pPr marL="1828800" lvl="3" indent="-349250" algn="ctr">
              <a:spcBef>
                <a:spcPts val="2100"/>
              </a:spcBef>
              <a:spcAft>
                <a:spcPts val="0"/>
              </a:spcAft>
              <a:buSzPts val="1900"/>
              <a:buChar char="●"/>
              <a:defRPr/>
            </a:lvl4pPr>
            <a:lvl5pPr marL="2286000" lvl="4" indent="-349250" algn="ctr">
              <a:spcBef>
                <a:spcPts val="2100"/>
              </a:spcBef>
              <a:spcAft>
                <a:spcPts val="0"/>
              </a:spcAft>
              <a:buSzPts val="1900"/>
              <a:buChar char="○"/>
              <a:defRPr/>
            </a:lvl5pPr>
            <a:lvl6pPr marL="2743200" lvl="5" indent="-349250" algn="ctr">
              <a:spcBef>
                <a:spcPts val="2100"/>
              </a:spcBef>
              <a:spcAft>
                <a:spcPts val="0"/>
              </a:spcAft>
              <a:buSzPts val="1900"/>
              <a:buChar char="■"/>
              <a:defRPr/>
            </a:lvl6pPr>
            <a:lvl7pPr marL="3200400" lvl="6" indent="-349250" algn="ctr">
              <a:spcBef>
                <a:spcPts val="2100"/>
              </a:spcBef>
              <a:spcAft>
                <a:spcPts val="0"/>
              </a:spcAft>
              <a:buSzPts val="1900"/>
              <a:buChar char="●"/>
              <a:defRPr/>
            </a:lvl7pPr>
            <a:lvl8pPr marL="3657600" lvl="7" indent="-349250" algn="ctr">
              <a:spcBef>
                <a:spcPts val="2100"/>
              </a:spcBef>
              <a:spcAft>
                <a:spcPts val="0"/>
              </a:spcAft>
              <a:buSzPts val="1900"/>
              <a:buChar char="○"/>
              <a:defRPr/>
            </a:lvl8pPr>
            <a:lvl9pPr marL="4114800" lvl="8" indent="-349250" algn="ctr">
              <a:spcBef>
                <a:spcPts val="2100"/>
              </a:spcBef>
              <a:spcAft>
                <a:spcPts val="2100"/>
              </a:spcAft>
              <a:buSzPts val="1900"/>
              <a:buChar char="■"/>
              <a:defRPr/>
            </a:lvl9pPr>
          </a:lstStyle>
          <a:p>
            <a:endParaRPr/>
          </a:p>
        </p:txBody>
      </p:sp>
      <p:sp>
        <p:nvSpPr>
          <p:cNvPr id="47" name="Google Shape;47;p11"/>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442802" y="2103438"/>
            <a:ext cx="54723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2"/>
          </p:nvPr>
        </p:nvSpPr>
        <p:spPr>
          <a:xfrm>
            <a:off x="6273818" y="2103438"/>
            <a:ext cx="54723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title"/>
          </p:nvPr>
        </p:nvSpPr>
        <p:spPr>
          <a:xfrm>
            <a:off x="442802" y="432000"/>
            <a:ext cx="113034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3700"/>
              <a:buNone/>
              <a:defRPr sz="1800"/>
            </a:lvl2pPr>
            <a:lvl3pPr lvl="2" rtl="0">
              <a:spcBef>
                <a:spcPts val="0"/>
              </a:spcBef>
              <a:spcAft>
                <a:spcPts val="0"/>
              </a:spcAft>
              <a:buSzPts val="3700"/>
              <a:buNone/>
              <a:defRPr sz="1800"/>
            </a:lvl3pPr>
            <a:lvl4pPr lvl="3" rtl="0">
              <a:spcBef>
                <a:spcPts val="0"/>
              </a:spcBef>
              <a:spcAft>
                <a:spcPts val="0"/>
              </a:spcAft>
              <a:buSzPts val="3700"/>
              <a:buNone/>
              <a:defRPr sz="1800"/>
            </a:lvl4pPr>
            <a:lvl5pPr lvl="4" rtl="0">
              <a:spcBef>
                <a:spcPts val="0"/>
              </a:spcBef>
              <a:spcAft>
                <a:spcPts val="0"/>
              </a:spcAft>
              <a:buSzPts val="3700"/>
              <a:buNone/>
              <a:defRPr sz="1800"/>
            </a:lvl5pPr>
            <a:lvl6pPr lvl="5" rtl="0">
              <a:spcBef>
                <a:spcPts val="0"/>
              </a:spcBef>
              <a:spcAft>
                <a:spcPts val="0"/>
              </a:spcAft>
              <a:buSzPts val="3700"/>
              <a:buNone/>
              <a:defRPr sz="1800"/>
            </a:lvl6pPr>
            <a:lvl7pPr lvl="6" rtl="0">
              <a:spcBef>
                <a:spcPts val="0"/>
              </a:spcBef>
              <a:spcAft>
                <a:spcPts val="0"/>
              </a:spcAft>
              <a:buSzPts val="3700"/>
              <a:buNone/>
              <a:defRPr sz="1800"/>
            </a:lvl7pPr>
            <a:lvl8pPr lvl="7" rtl="0">
              <a:spcBef>
                <a:spcPts val="0"/>
              </a:spcBef>
              <a:spcAft>
                <a:spcPts val="0"/>
              </a:spcAft>
              <a:buSzPts val="3700"/>
              <a:buNone/>
              <a:defRPr sz="1800"/>
            </a:lvl8pPr>
            <a:lvl9pPr lvl="8" rtl="0">
              <a:spcBef>
                <a:spcPts val="0"/>
              </a:spcBef>
              <a:spcAft>
                <a:spcPts val="0"/>
              </a:spcAft>
              <a:buSzPts val="3700"/>
              <a:buNone/>
              <a:defRPr sz="1800"/>
            </a:lvl9pPr>
          </a:lstStyle>
          <a:p>
            <a:endParaRPr/>
          </a:p>
        </p:txBody>
      </p:sp>
      <p:sp>
        <p:nvSpPr>
          <p:cNvPr id="54" name="Google Shape;54;p13"/>
          <p:cNvSpPr txBox="1">
            <a:spLocks noGrp="1"/>
          </p:cNvSpPr>
          <p:nvPr>
            <p:ph type="sldNum" idx="12"/>
          </p:nvPr>
        </p:nvSpPr>
        <p:spPr>
          <a:xfrm>
            <a:off x="8216433" y="6492240"/>
            <a:ext cx="35298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496" y="2867800"/>
            <a:ext cx="11358000" cy="1122300"/>
          </a:xfrm>
          <a:prstGeom prst="rect">
            <a:avLst/>
          </a:prstGeom>
        </p:spPr>
        <p:txBody>
          <a:bodyPr spcFirstLastPara="1" wrap="square" lIns="121875" tIns="121875" rIns="121875" bIns="12187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3"/>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8" name="Google Shape;18;p4"/>
          <p:cNvSpPr txBox="1">
            <a:spLocks noGrp="1"/>
          </p:cNvSpPr>
          <p:nvPr>
            <p:ph type="body" idx="1"/>
          </p:nvPr>
        </p:nvSpPr>
        <p:spPr>
          <a:xfrm>
            <a:off x="415496" y="1536633"/>
            <a:ext cx="11358000" cy="4555200"/>
          </a:xfrm>
          <a:prstGeom prst="rect">
            <a:avLst/>
          </a:prstGeom>
        </p:spPr>
        <p:txBody>
          <a:bodyPr spcFirstLastPara="1" wrap="square" lIns="121875" tIns="121875" rIns="121875" bIns="121875" anchor="t" anchorCtr="0">
            <a:noAutofit/>
          </a:bodyPr>
          <a:lstStyle>
            <a:lvl1pPr marL="457200" lvl="0" indent="-381000">
              <a:spcBef>
                <a:spcPts val="0"/>
              </a:spcBef>
              <a:spcAft>
                <a:spcPts val="0"/>
              </a:spcAft>
              <a:buSzPts val="24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19" name="Google Shape;19;p4"/>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2" name="Google Shape;22;p5"/>
          <p:cNvSpPr txBox="1">
            <a:spLocks noGrp="1"/>
          </p:cNvSpPr>
          <p:nvPr>
            <p:ph type="body" idx="1"/>
          </p:nvPr>
        </p:nvSpPr>
        <p:spPr>
          <a:xfrm>
            <a:off x="415496" y="1536633"/>
            <a:ext cx="5331900" cy="4555200"/>
          </a:xfrm>
          <a:prstGeom prst="rect">
            <a:avLst/>
          </a:prstGeom>
        </p:spPr>
        <p:txBody>
          <a:bodyPr spcFirstLastPara="1" wrap="square" lIns="121875" tIns="121875" rIns="121875" bIns="121875" anchor="t" anchorCtr="0">
            <a:noAutofit/>
          </a:bodyPr>
          <a:lstStyle>
            <a:lvl1pPr marL="457200" lvl="0" indent="-349250">
              <a:spcBef>
                <a:spcPts val="0"/>
              </a:spcBef>
              <a:spcAft>
                <a:spcPts val="0"/>
              </a:spcAft>
              <a:buSzPts val="1900"/>
              <a:buChar char="●"/>
              <a:defRPr sz="19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23" name="Google Shape;23;p5"/>
          <p:cNvSpPr txBox="1">
            <a:spLocks noGrp="1"/>
          </p:cNvSpPr>
          <p:nvPr>
            <p:ph type="body" idx="2"/>
          </p:nvPr>
        </p:nvSpPr>
        <p:spPr>
          <a:xfrm>
            <a:off x="6441588" y="1536633"/>
            <a:ext cx="5331900" cy="4555200"/>
          </a:xfrm>
          <a:prstGeom prst="rect">
            <a:avLst/>
          </a:prstGeom>
        </p:spPr>
        <p:txBody>
          <a:bodyPr spcFirstLastPara="1" wrap="square" lIns="121875" tIns="121875" rIns="121875" bIns="121875" anchor="t" anchorCtr="0">
            <a:noAutofit/>
          </a:bodyPr>
          <a:lstStyle>
            <a:lvl1pPr marL="457200" lvl="0" indent="-349250">
              <a:spcBef>
                <a:spcPts val="0"/>
              </a:spcBef>
              <a:spcAft>
                <a:spcPts val="0"/>
              </a:spcAft>
              <a:buSzPts val="1900"/>
              <a:buChar char="●"/>
              <a:defRPr sz="19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24" name="Google Shape;24;p5"/>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496" y="593367"/>
            <a:ext cx="11358000" cy="763500"/>
          </a:xfrm>
          <a:prstGeom prst="rect">
            <a:avLst/>
          </a:prstGeom>
        </p:spPr>
        <p:txBody>
          <a:bodyPr spcFirstLastPara="1" wrap="square" lIns="121875" tIns="121875" rIns="121875" bIns="121875"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7" name="Google Shape;27;p6"/>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496" y="740800"/>
            <a:ext cx="3743100" cy="1007700"/>
          </a:xfrm>
          <a:prstGeom prst="rect">
            <a:avLst/>
          </a:prstGeom>
        </p:spPr>
        <p:txBody>
          <a:bodyPr spcFirstLastPara="1" wrap="square" lIns="121875" tIns="121875" rIns="121875" bIns="121875" anchor="b" anchorCtr="0">
            <a:no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a:endParaRPr/>
          </a:p>
        </p:txBody>
      </p:sp>
      <p:sp>
        <p:nvSpPr>
          <p:cNvPr id="30" name="Google Shape;30;p7"/>
          <p:cNvSpPr txBox="1">
            <a:spLocks noGrp="1"/>
          </p:cNvSpPr>
          <p:nvPr>
            <p:ph type="body" idx="1"/>
          </p:nvPr>
        </p:nvSpPr>
        <p:spPr>
          <a:xfrm>
            <a:off x="415496" y="1852800"/>
            <a:ext cx="3743100" cy="4239300"/>
          </a:xfrm>
          <a:prstGeom prst="rect">
            <a:avLst/>
          </a:prstGeom>
        </p:spPr>
        <p:txBody>
          <a:bodyPr spcFirstLastPara="1" wrap="square" lIns="121875" tIns="121875" rIns="121875" bIns="121875" anchor="t" anchorCtr="0">
            <a:noAutofit/>
          </a:bodyPr>
          <a:lstStyle>
            <a:lvl1pPr marL="457200" lvl="0" indent="-330200">
              <a:spcBef>
                <a:spcPts val="0"/>
              </a:spcBef>
              <a:spcAft>
                <a:spcPts val="0"/>
              </a:spcAft>
              <a:buSzPts val="1600"/>
              <a:buChar char="●"/>
              <a:defRPr sz="16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31" name="Google Shape;31;p7"/>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503" y="600200"/>
            <a:ext cx="8488200" cy="5454300"/>
          </a:xfrm>
          <a:prstGeom prst="rect">
            <a:avLst/>
          </a:prstGeom>
        </p:spPr>
        <p:txBody>
          <a:bodyPr spcFirstLastPara="1" wrap="square" lIns="121875" tIns="121875" rIns="121875" bIns="121875" anchor="ctr" anchorCtr="0">
            <a:no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
        <p:nvSpPr>
          <p:cNvPr id="34" name="Google Shape;34;p8"/>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6094475" y="-167"/>
            <a:ext cx="6094500" cy="6858000"/>
          </a:xfrm>
          <a:prstGeom prst="rect">
            <a:avLst/>
          </a:prstGeom>
          <a:solidFill>
            <a:schemeClr val="lt2"/>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53911" y="1644233"/>
            <a:ext cx="5392200" cy="1976400"/>
          </a:xfrm>
          <a:prstGeom prst="rect">
            <a:avLst/>
          </a:prstGeom>
        </p:spPr>
        <p:txBody>
          <a:bodyPr spcFirstLastPara="1" wrap="square" lIns="121875" tIns="121875" rIns="121875" bIns="121875" anchor="b" anchorCtr="0">
            <a:no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a:endParaRPr/>
          </a:p>
        </p:txBody>
      </p:sp>
      <p:sp>
        <p:nvSpPr>
          <p:cNvPr id="38" name="Google Shape;38;p9"/>
          <p:cNvSpPr txBox="1">
            <a:spLocks noGrp="1"/>
          </p:cNvSpPr>
          <p:nvPr>
            <p:ph type="subTitle" idx="1"/>
          </p:nvPr>
        </p:nvSpPr>
        <p:spPr>
          <a:xfrm>
            <a:off x="353911" y="3737433"/>
            <a:ext cx="5392200" cy="1646700"/>
          </a:xfrm>
          <a:prstGeom prst="rect">
            <a:avLst/>
          </a:prstGeom>
        </p:spPr>
        <p:txBody>
          <a:bodyPr spcFirstLastPara="1" wrap="square" lIns="121875" tIns="121875" rIns="121875" bIns="12187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9" name="Google Shape;39;p9"/>
          <p:cNvSpPr txBox="1">
            <a:spLocks noGrp="1"/>
          </p:cNvSpPr>
          <p:nvPr>
            <p:ph type="body" idx="2"/>
          </p:nvPr>
        </p:nvSpPr>
        <p:spPr>
          <a:xfrm>
            <a:off x="6584352" y="965433"/>
            <a:ext cx="5114700" cy="4926900"/>
          </a:xfrm>
          <a:prstGeom prst="rect">
            <a:avLst/>
          </a:prstGeom>
        </p:spPr>
        <p:txBody>
          <a:bodyPr spcFirstLastPara="1" wrap="square" lIns="121875" tIns="121875" rIns="121875" bIns="121875" anchor="ctr" anchorCtr="0">
            <a:noAutofit/>
          </a:bodyPr>
          <a:lstStyle>
            <a:lvl1pPr marL="457200" lvl="0" indent="-381000">
              <a:spcBef>
                <a:spcPts val="0"/>
              </a:spcBef>
              <a:spcAft>
                <a:spcPts val="0"/>
              </a:spcAft>
              <a:buSzPts val="24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40" name="Google Shape;40;p9"/>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496" y="5640767"/>
            <a:ext cx="7996500" cy="806700"/>
          </a:xfrm>
          <a:prstGeom prst="rect">
            <a:avLst/>
          </a:prstGeom>
        </p:spPr>
        <p:txBody>
          <a:bodyPr spcFirstLastPara="1" wrap="square" lIns="121875" tIns="121875" rIns="121875" bIns="121875" anchor="ctr" anchorCtr="0">
            <a:noAutofit/>
          </a:bodyPr>
          <a:lstStyle>
            <a:lvl1pPr marL="457200" lvl="0" indent="-228600">
              <a:lnSpc>
                <a:spcPct val="100000"/>
              </a:lnSpc>
              <a:spcBef>
                <a:spcPts val="0"/>
              </a:spcBef>
              <a:spcAft>
                <a:spcPts val="0"/>
              </a:spcAft>
              <a:buSzPts val="2400"/>
              <a:buNone/>
              <a:defRPr/>
            </a:lvl1pPr>
          </a:lstStyle>
          <a:p>
            <a:endParaRPr/>
          </a:p>
        </p:txBody>
      </p:sp>
      <p:sp>
        <p:nvSpPr>
          <p:cNvPr id="43" name="Google Shape;43;p10"/>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577B775-1268-4627-96D8-23BEC63F5842}"/>
              </a:ext>
            </a:extLst>
          </p:cNvPr>
          <p:cNvGraphicFramePr>
            <a:graphicFrameLocks noChangeAspect="1"/>
          </p:cNvGraphicFramePr>
          <p:nvPr userDrawn="1">
            <p:custDataLst>
              <p:tags r:id="rId14"/>
            </p:custDataLst>
            <p:extLst>
              <p:ext uri="{D42A27DB-BD31-4B8C-83A1-F6EECF244321}">
                <p14:modId xmlns:p14="http://schemas.microsoft.com/office/powerpoint/2010/main" val="33054804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5" imgW="592" imgH="595" progId="TCLayout.ActiveDocument.1">
                  <p:embed/>
                </p:oleObj>
              </mc:Choice>
              <mc:Fallback>
                <p:oleObj name="think-cell Slide" r:id="rId15" imgW="592" imgH="595" progId="TCLayout.ActiveDocument.1">
                  <p:embed/>
                  <p:pic>
                    <p:nvPicPr>
                      <p:cNvPr id="2" name="Object 1" hidden="1">
                        <a:extLst>
                          <a:ext uri="{FF2B5EF4-FFF2-40B4-BE49-F238E27FC236}">
                            <a16:creationId xmlns:a16="http://schemas.microsoft.com/office/drawing/2014/main" id="{9577B775-1268-4627-96D8-23BEC63F5842}"/>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6" name="Google Shape;6;p1"/>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no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a:endParaRPr/>
          </a:p>
        </p:txBody>
      </p:sp>
      <p:sp>
        <p:nvSpPr>
          <p:cNvPr id="7" name="Google Shape;7;p1"/>
          <p:cNvSpPr txBox="1">
            <a:spLocks noGrp="1"/>
          </p:cNvSpPr>
          <p:nvPr>
            <p:ph type="body" idx="1"/>
          </p:nvPr>
        </p:nvSpPr>
        <p:spPr>
          <a:xfrm>
            <a:off x="415496" y="1536633"/>
            <a:ext cx="11358000" cy="4555200"/>
          </a:xfrm>
          <a:prstGeom prst="rect">
            <a:avLst/>
          </a:prstGeom>
          <a:noFill/>
          <a:ln>
            <a:noFill/>
          </a:ln>
        </p:spPr>
        <p:txBody>
          <a:bodyPr spcFirstLastPara="1" wrap="square" lIns="121875" tIns="121875" rIns="121875" bIns="121875" anchor="t" anchorCtr="0">
            <a:noAutofit/>
          </a:bodyPr>
          <a:lstStyle>
            <a:lvl1pPr marL="457200" lvl="0" indent="-381000">
              <a:lnSpc>
                <a:spcPct val="115000"/>
              </a:lnSpc>
              <a:spcBef>
                <a:spcPts val="0"/>
              </a:spcBef>
              <a:spcAft>
                <a:spcPts val="0"/>
              </a:spcAft>
              <a:buClr>
                <a:schemeClr val="dk2"/>
              </a:buClr>
              <a:buSzPts val="2400"/>
              <a:buChar char="●"/>
              <a:defRPr sz="2400">
                <a:solidFill>
                  <a:schemeClr val="dk2"/>
                </a:solidFill>
              </a:defRPr>
            </a:lvl1pPr>
            <a:lvl2pPr marL="914400" lvl="1" indent="-349250">
              <a:lnSpc>
                <a:spcPct val="115000"/>
              </a:lnSpc>
              <a:spcBef>
                <a:spcPts val="2100"/>
              </a:spcBef>
              <a:spcAft>
                <a:spcPts val="0"/>
              </a:spcAft>
              <a:buClr>
                <a:schemeClr val="dk2"/>
              </a:buClr>
              <a:buSzPts val="1900"/>
              <a:buChar char="○"/>
              <a:defRPr sz="1900">
                <a:solidFill>
                  <a:schemeClr val="dk2"/>
                </a:solidFill>
              </a:defRPr>
            </a:lvl2pPr>
            <a:lvl3pPr marL="1371600" lvl="2" indent="-349250">
              <a:lnSpc>
                <a:spcPct val="115000"/>
              </a:lnSpc>
              <a:spcBef>
                <a:spcPts val="2100"/>
              </a:spcBef>
              <a:spcAft>
                <a:spcPts val="0"/>
              </a:spcAft>
              <a:buClr>
                <a:schemeClr val="dk2"/>
              </a:buClr>
              <a:buSzPts val="1900"/>
              <a:buChar char="■"/>
              <a:defRPr sz="1900">
                <a:solidFill>
                  <a:schemeClr val="dk2"/>
                </a:solidFill>
              </a:defRPr>
            </a:lvl3pPr>
            <a:lvl4pPr marL="1828800" lvl="3" indent="-349250">
              <a:lnSpc>
                <a:spcPct val="115000"/>
              </a:lnSpc>
              <a:spcBef>
                <a:spcPts val="2100"/>
              </a:spcBef>
              <a:spcAft>
                <a:spcPts val="0"/>
              </a:spcAft>
              <a:buClr>
                <a:schemeClr val="dk2"/>
              </a:buClr>
              <a:buSzPts val="1900"/>
              <a:buChar char="●"/>
              <a:defRPr sz="1900">
                <a:solidFill>
                  <a:schemeClr val="dk2"/>
                </a:solidFill>
              </a:defRPr>
            </a:lvl4pPr>
            <a:lvl5pPr marL="2286000" lvl="4" indent="-349250">
              <a:lnSpc>
                <a:spcPct val="115000"/>
              </a:lnSpc>
              <a:spcBef>
                <a:spcPts val="2100"/>
              </a:spcBef>
              <a:spcAft>
                <a:spcPts val="0"/>
              </a:spcAft>
              <a:buClr>
                <a:schemeClr val="dk2"/>
              </a:buClr>
              <a:buSzPts val="1900"/>
              <a:buChar char="○"/>
              <a:defRPr sz="1900">
                <a:solidFill>
                  <a:schemeClr val="dk2"/>
                </a:solidFill>
              </a:defRPr>
            </a:lvl5pPr>
            <a:lvl6pPr marL="2743200" lvl="5" indent="-349250">
              <a:lnSpc>
                <a:spcPct val="115000"/>
              </a:lnSpc>
              <a:spcBef>
                <a:spcPts val="2100"/>
              </a:spcBef>
              <a:spcAft>
                <a:spcPts val="0"/>
              </a:spcAft>
              <a:buClr>
                <a:schemeClr val="dk2"/>
              </a:buClr>
              <a:buSzPts val="1900"/>
              <a:buChar char="■"/>
              <a:defRPr sz="1900">
                <a:solidFill>
                  <a:schemeClr val="dk2"/>
                </a:solidFill>
              </a:defRPr>
            </a:lvl6pPr>
            <a:lvl7pPr marL="3200400" lvl="6" indent="-349250">
              <a:lnSpc>
                <a:spcPct val="115000"/>
              </a:lnSpc>
              <a:spcBef>
                <a:spcPts val="2100"/>
              </a:spcBef>
              <a:spcAft>
                <a:spcPts val="0"/>
              </a:spcAft>
              <a:buClr>
                <a:schemeClr val="dk2"/>
              </a:buClr>
              <a:buSzPts val="1900"/>
              <a:buChar char="●"/>
              <a:defRPr sz="1900">
                <a:solidFill>
                  <a:schemeClr val="dk2"/>
                </a:solidFill>
              </a:defRPr>
            </a:lvl7pPr>
            <a:lvl8pPr marL="3657600" lvl="7" indent="-349250">
              <a:lnSpc>
                <a:spcPct val="115000"/>
              </a:lnSpc>
              <a:spcBef>
                <a:spcPts val="2100"/>
              </a:spcBef>
              <a:spcAft>
                <a:spcPts val="0"/>
              </a:spcAft>
              <a:buClr>
                <a:schemeClr val="dk2"/>
              </a:buClr>
              <a:buSzPts val="1900"/>
              <a:buChar char="○"/>
              <a:defRPr sz="1900">
                <a:solidFill>
                  <a:schemeClr val="dk2"/>
                </a:solidFill>
              </a:defRPr>
            </a:lvl8pPr>
            <a:lvl9pPr marL="4114800" lvl="8" indent="-349250">
              <a:lnSpc>
                <a:spcPct val="115000"/>
              </a:lnSpc>
              <a:spcBef>
                <a:spcPts val="2100"/>
              </a:spcBef>
              <a:spcAft>
                <a:spcPts val="2100"/>
              </a:spcAft>
              <a:buClr>
                <a:schemeClr val="dk2"/>
              </a:buClr>
              <a:buSzPts val="1900"/>
              <a:buChar char="■"/>
              <a:defRPr sz="1900">
                <a:solidFill>
                  <a:schemeClr val="dk2"/>
                </a:solidFill>
              </a:defRPr>
            </a:lvl9pPr>
          </a:lstStyle>
          <a:p>
            <a:endParaRPr/>
          </a:p>
        </p:txBody>
      </p:sp>
      <p:sp>
        <p:nvSpPr>
          <p:cNvPr id="8" name="Google Shape;8;p1"/>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58"/>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0AD4C7B-10C1-4C0F-A6DE-F14D8D626670}"/>
              </a:ext>
            </a:extLst>
          </p:cNvPr>
          <p:cNvGraphicFramePr>
            <a:graphicFrameLocks noChangeAspect="1"/>
          </p:cNvGraphicFramePr>
          <p:nvPr>
            <p:custDataLst>
              <p:tags r:id="rId1"/>
            </p:custDataLst>
            <p:extLst>
              <p:ext uri="{D42A27DB-BD31-4B8C-83A1-F6EECF244321}">
                <p14:modId xmlns:p14="http://schemas.microsoft.com/office/powerpoint/2010/main" val="20954551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2" name="Object 1" hidden="1">
                        <a:extLst>
                          <a:ext uri="{FF2B5EF4-FFF2-40B4-BE49-F238E27FC236}">
                            <a16:creationId xmlns:a16="http://schemas.microsoft.com/office/drawing/2014/main" id="{00AD4C7B-10C1-4C0F-A6DE-F14D8D6266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9" name="Google Shape;59;p14"/>
          <p:cNvSpPr txBox="1">
            <a:spLocks noGrp="1"/>
          </p:cNvSpPr>
          <p:nvPr>
            <p:ph type="title"/>
          </p:nvPr>
        </p:nvSpPr>
        <p:spPr>
          <a:xfrm>
            <a:off x="415500" y="1455855"/>
            <a:ext cx="6146074" cy="12777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4000" dirty="0"/>
              <a:t>Regionale samhandlingsstrukturer </a:t>
            </a:r>
            <a:r>
              <a:rPr lang="nb-NO" sz="4000" dirty="0"/>
              <a:t>på Agder</a:t>
            </a:r>
            <a:endParaRPr sz="3000" dirty="0"/>
          </a:p>
        </p:txBody>
      </p:sp>
      <p:sp>
        <p:nvSpPr>
          <p:cNvPr id="60" name="Google Shape;60;p14"/>
          <p:cNvSpPr txBox="1"/>
          <p:nvPr/>
        </p:nvSpPr>
        <p:spPr>
          <a:xfrm>
            <a:off x="415499" y="5983574"/>
            <a:ext cx="2817557" cy="26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1200" dirty="0">
                <a:solidFill>
                  <a:schemeClr val="dk1"/>
                </a:solidFill>
              </a:rPr>
              <a:t>Godkjent </a:t>
            </a:r>
            <a:r>
              <a:rPr lang="nb-NO" sz="1200" dirty="0">
                <a:solidFill>
                  <a:schemeClr val="dk1"/>
                </a:solidFill>
              </a:rPr>
              <a:t>av </a:t>
            </a:r>
            <a:r>
              <a:rPr lang="no" sz="1200" dirty="0">
                <a:solidFill>
                  <a:schemeClr val="dk1"/>
                </a:solidFill>
              </a:rPr>
              <a:t>Kommunedirektørforum 27.11.2020</a:t>
            </a:r>
            <a:endParaRPr sz="1000" dirty="0"/>
          </a:p>
        </p:txBody>
      </p:sp>
      <p:sp>
        <p:nvSpPr>
          <p:cNvPr id="61" name="Google Shape;61;p14"/>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1</a:t>
            </a:fld>
            <a:endParaRPr/>
          </a:p>
        </p:txBody>
      </p:sp>
    </p:spTree>
    <p:extLst>
      <p:ext uri="{BB962C8B-B14F-4D97-AF65-F5344CB8AC3E}">
        <p14:creationId xmlns:p14="http://schemas.microsoft.com/office/powerpoint/2010/main" val="3516558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255"/>
        <p:cNvGrpSpPr/>
        <p:nvPr/>
      </p:nvGrpSpPr>
      <p:grpSpPr>
        <a:xfrm>
          <a:off x="0" y="0"/>
          <a:ext cx="0" cy="0"/>
          <a:chOff x="0" y="0"/>
          <a:chExt cx="0" cy="0"/>
        </a:xfrm>
      </p:grpSpPr>
      <p:sp>
        <p:nvSpPr>
          <p:cNvPr id="256" name="Google Shape;256;p26"/>
          <p:cNvSpPr txBox="1">
            <a:spLocks noGrp="1"/>
          </p:cNvSpPr>
          <p:nvPr>
            <p:ph type="title"/>
          </p:nvPr>
        </p:nvSpPr>
        <p:spPr>
          <a:xfrm>
            <a:off x="635625" y="268000"/>
            <a:ext cx="105318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Det er viktig med velfungerende sekretariater </a:t>
            </a:r>
            <a:endParaRPr sz="3000"/>
          </a:p>
        </p:txBody>
      </p:sp>
      <p:sp>
        <p:nvSpPr>
          <p:cNvPr id="257" name="Google Shape;257;p26"/>
          <p:cNvSpPr txBox="1">
            <a:spLocks noGrp="1"/>
          </p:cNvSpPr>
          <p:nvPr>
            <p:ph type="body" idx="1"/>
          </p:nvPr>
        </p:nvSpPr>
        <p:spPr>
          <a:xfrm>
            <a:off x="785275" y="2217325"/>
            <a:ext cx="4656900" cy="36459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1000"/>
              </a:spcBef>
              <a:spcAft>
                <a:spcPts val="0"/>
              </a:spcAft>
              <a:buNone/>
            </a:pPr>
            <a:r>
              <a:rPr lang="no" sz="1800" b="1">
                <a:solidFill>
                  <a:srgbClr val="434343"/>
                </a:solidFill>
              </a:rPr>
              <a:t>Om sekretariatsfunksjonen:</a:t>
            </a:r>
            <a:endParaRPr sz="1800" b="1">
              <a:solidFill>
                <a:srgbClr val="434343"/>
              </a:solidFill>
            </a:endParaRPr>
          </a:p>
          <a:p>
            <a:pPr marL="0" lvl="0" indent="0" algn="l" rtl="0">
              <a:spcBef>
                <a:spcPts val="2100"/>
              </a:spcBef>
              <a:spcAft>
                <a:spcPts val="0"/>
              </a:spcAft>
              <a:buNone/>
            </a:pPr>
            <a:r>
              <a:rPr lang="no" sz="1800">
                <a:solidFill>
                  <a:srgbClr val="434343"/>
                </a:solidFill>
              </a:rPr>
              <a:t>Det er avgjørende med velfungerende sekretariater for å skape god informasjonsflyt innad i- og ut av samhandlingsstrukturen og for å forberede og følge opp saker. Sekretariatene skal betjene både toppledernivå og fora/fagledernettverk.</a:t>
            </a:r>
            <a:endParaRPr sz="1800">
              <a:solidFill>
                <a:srgbClr val="434343"/>
              </a:solidFill>
            </a:endParaRPr>
          </a:p>
          <a:p>
            <a:pPr marL="0" lvl="0" indent="0" algn="l" rtl="0">
              <a:spcBef>
                <a:spcPts val="2100"/>
              </a:spcBef>
              <a:spcAft>
                <a:spcPts val="2100"/>
              </a:spcAft>
              <a:buNone/>
            </a:pPr>
            <a:r>
              <a:rPr lang="no" sz="1200">
                <a:solidFill>
                  <a:srgbClr val="434343"/>
                </a:solidFill>
              </a:rPr>
              <a:t>Se vedlegg 2 for detaljerte beskrivelser.</a:t>
            </a:r>
            <a:endParaRPr sz="1200">
              <a:solidFill>
                <a:srgbClr val="434343"/>
              </a:solidFill>
            </a:endParaRPr>
          </a:p>
        </p:txBody>
      </p:sp>
      <p:pic>
        <p:nvPicPr>
          <p:cNvPr id="258" name="Google Shape;258;p26"/>
          <p:cNvPicPr preferRelativeResize="0"/>
          <p:nvPr/>
        </p:nvPicPr>
        <p:blipFill>
          <a:blip r:embed="rId3">
            <a:alphaModFix/>
          </a:blip>
          <a:stretch>
            <a:fillRect/>
          </a:stretch>
        </p:blipFill>
        <p:spPr>
          <a:xfrm>
            <a:off x="7614650" y="3212200"/>
            <a:ext cx="2819975" cy="1670650"/>
          </a:xfrm>
          <a:prstGeom prst="rect">
            <a:avLst/>
          </a:prstGeom>
          <a:noFill/>
          <a:ln>
            <a:noFill/>
          </a:ln>
        </p:spPr>
      </p:pic>
      <p:sp>
        <p:nvSpPr>
          <p:cNvPr id="259" name="Google Shape;259;p26"/>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10</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1267575" y="183375"/>
            <a:ext cx="39999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400"/>
              <a:t>Mål</a:t>
            </a:r>
            <a:endParaRPr sz="3400"/>
          </a:p>
        </p:txBody>
      </p:sp>
      <p:sp>
        <p:nvSpPr>
          <p:cNvPr id="106" name="Google Shape;106;p18"/>
          <p:cNvSpPr txBox="1">
            <a:spLocks noGrp="1"/>
          </p:cNvSpPr>
          <p:nvPr>
            <p:ph type="body" idx="1"/>
          </p:nvPr>
        </p:nvSpPr>
        <p:spPr>
          <a:xfrm>
            <a:off x="629925" y="1783125"/>
            <a:ext cx="4576500" cy="38007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1000"/>
              </a:spcBef>
              <a:spcAft>
                <a:spcPts val="0"/>
              </a:spcAft>
              <a:buNone/>
            </a:pPr>
            <a:r>
              <a:rPr lang="no" sz="2000" b="1">
                <a:solidFill>
                  <a:srgbClr val="434343"/>
                </a:solidFill>
              </a:rPr>
              <a:t>FNs bærekraftsmål </a:t>
            </a:r>
            <a:r>
              <a:rPr lang="no" sz="2000">
                <a:solidFill>
                  <a:srgbClr val="434343"/>
                </a:solidFill>
              </a:rPr>
              <a:t>er overgripende for den regionale samhandlingen.</a:t>
            </a:r>
            <a:endParaRPr sz="2000">
              <a:solidFill>
                <a:srgbClr val="434343"/>
              </a:solidFill>
            </a:endParaRPr>
          </a:p>
          <a:p>
            <a:pPr marL="0" lvl="0" indent="0" algn="l" rtl="0">
              <a:spcBef>
                <a:spcPts val="2100"/>
              </a:spcBef>
              <a:spcAft>
                <a:spcPts val="2100"/>
              </a:spcAft>
              <a:buNone/>
            </a:pPr>
            <a:r>
              <a:rPr lang="no" sz="2000" b="1">
                <a:solidFill>
                  <a:srgbClr val="434343"/>
                </a:solidFill>
              </a:rPr>
              <a:t>Regionplan Agder 2030, </a:t>
            </a:r>
            <a:r>
              <a:rPr lang="no" sz="2000">
                <a:solidFill>
                  <a:srgbClr val="434343"/>
                </a:solidFill>
              </a:rPr>
              <a:t>kommuneplanene til de 25 kommunene på Agder, andre planer og nasjonale strategier gir retning for arbeidet i den regionale samhandlingsstrukturen.</a:t>
            </a:r>
            <a:endParaRPr sz="2000">
              <a:solidFill>
                <a:srgbClr val="434343"/>
              </a:solidFill>
            </a:endParaRPr>
          </a:p>
        </p:txBody>
      </p:sp>
      <p:grpSp>
        <p:nvGrpSpPr>
          <p:cNvPr id="107" name="Google Shape;107;p18"/>
          <p:cNvGrpSpPr/>
          <p:nvPr/>
        </p:nvGrpSpPr>
        <p:grpSpPr>
          <a:xfrm>
            <a:off x="5544358" y="390521"/>
            <a:ext cx="6001036" cy="3042898"/>
            <a:chOff x="5000825" y="338550"/>
            <a:chExt cx="6180900" cy="3134100"/>
          </a:xfrm>
        </p:grpSpPr>
        <p:sp>
          <p:nvSpPr>
            <p:cNvPr id="108" name="Google Shape;108;p18"/>
            <p:cNvSpPr/>
            <p:nvPr/>
          </p:nvSpPr>
          <p:spPr>
            <a:xfrm>
              <a:off x="5000825" y="338550"/>
              <a:ext cx="6180900" cy="3134100"/>
            </a:xfrm>
            <a:prstGeom prst="rect">
              <a:avLst/>
            </a:prstGeom>
            <a:solidFill>
              <a:srgbClr val="FFFFFF"/>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9" name="Google Shape;109;p18"/>
            <p:cNvPicPr preferRelativeResize="0"/>
            <p:nvPr/>
          </p:nvPicPr>
          <p:blipFill rotWithShape="1">
            <a:blip r:embed="rId3">
              <a:alphaModFix/>
            </a:blip>
            <a:srcRect l="1601" r="1339" b="3707"/>
            <a:stretch/>
          </p:blipFill>
          <p:spPr>
            <a:xfrm>
              <a:off x="5079350" y="390268"/>
              <a:ext cx="5999700" cy="3014533"/>
            </a:xfrm>
            <a:prstGeom prst="rect">
              <a:avLst/>
            </a:prstGeom>
            <a:noFill/>
            <a:ln>
              <a:noFill/>
            </a:ln>
          </p:spPr>
        </p:pic>
      </p:grpSp>
      <p:sp>
        <p:nvSpPr>
          <p:cNvPr id="110" name="Google Shape;110;p18"/>
          <p:cNvSpPr txBox="1">
            <a:spLocks noGrp="1"/>
          </p:cNvSpPr>
          <p:nvPr>
            <p:ph type="body" idx="1"/>
          </p:nvPr>
        </p:nvSpPr>
        <p:spPr>
          <a:xfrm>
            <a:off x="5545025" y="3946675"/>
            <a:ext cx="5999700" cy="21417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t" anchorCtr="0">
            <a:noAutofit/>
          </a:bodyPr>
          <a:lstStyle/>
          <a:p>
            <a:pPr marL="0" lvl="0" indent="0" algn="l" rtl="0">
              <a:spcBef>
                <a:spcPts val="1000"/>
              </a:spcBef>
              <a:spcAft>
                <a:spcPts val="0"/>
              </a:spcAft>
              <a:buNone/>
            </a:pPr>
            <a:r>
              <a:rPr lang="no" sz="2000" b="1" dirty="0">
                <a:solidFill>
                  <a:srgbClr val="434343"/>
                </a:solidFill>
              </a:rPr>
              <a:t>Den regionale samhandlingsstrukturen</a:t>
            </a:r>
            <a:r>
              <a:rPr lang="no" sz="2000" dirty="0">
                <a:solidFill>
                  <a:srgbClr val="434343"/>
                </a:solidFill>
              </a:rPr>
              <a:t> skal:</a:t>
            </a:r>
            <a:endParaRPr sz="2000" dirty="0">
              <a:solidFill>
                <a:srgbClr val="434343"/>
              </a:solidFill>
            </a:endParaRPr>
          </a:p>
          <a:p>
            <a:pPr marL="457200" lvl="0" indent="-355600" algn="l" rtl="0">
              <a:spcBef>
                <a:spcPts val="2100"/>
              </a:spcBef>
              <a:spcAft>
                <a:spcPts val="0"/>
              </a:spcAft>
              <a:buClr>
                <a:srgbClr val="434343"/>
              </a:buClr>
              <a:buSzPts val="2000"/>
              <a:buChar char="-"/>
            </a:pPr>
            <a:r>
              <a:rPr lang="no" sz="2000" dirty="0">
                <a:solidFill>
                  <a:srgbClr val="434343"/>
                </a:solidFill>
              </a:rPr>
              <a:t>Styrke den regionale gjennomføringskraften</a:t>
            </a:r>
            <a:endParaRPr sz="2000" dirty="0">
              <a:solidFill>
                <a:srgbClr val="434343"/>
              </a:solidFill>
            </a:endParaRPr>
          </a:p>
          <a:p>
            <a:pPr marL="457200" lvl="0" indent="-355600" algn="l" rtl="0">
              <a:spcBef>
                <a:spcPts val="1000"/>
              </a:spcBef>
              <a:spcAft>
                <a:spcPts val="0"/>
              </a:spcAft>
              <a:buClr>
                <a:srgbClr val="434343"/>
              </a:buClr>
              <a:buSzPts val="2000"/>
              <a:buChar char="-"/>
            </a:pPr>
            <a:r>
              <a:rPr lang="no" sz="2000" dirty="0">
                <a:solidFill>
                  <a:srgbClr val="434343"/>
                </a:solidFill>
              </a:rPr>
              <a:t>​Styrke Agders posisjon nasjonalt</a:t>
            </a:r>
            <a:endParaRPr sz="2000" i="1" dirty="0">
              <a:solidFill>
                <a:srgbClr val="434343"/>
              </a:solidFill>
            </a:endParaRPr>
          </a:p>
        </p:txBody>
      </p:sp>
      <p:sp>
        <p:nvSpPr>
          <p:cNvPr id="111" name="Google Shape;111;p18"/>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15"/>
        <p:cNvGrpSpPr/>
        <p:nvPr/>
      </p:nvGrpSpPr>
      <p:grpSpPr>
        <a:xfrm>
          <a:off x="0" y="0"/>
          <a:ext cx="0" cy="0"/>
          <a:chOff x="0" y="0"/>
          <a:chExt cx="0" cy="0"/>
        </a:xfrm>
      </p:grpSpPr>
      <p:sp>
        <p:nvSpPr>
          <p:cNvPr id="116" name="Google Shape;116;p19"/>
          <p:cNvSpPr/>
          <p:nvPr/>
        </p:nvSpPr>
        <p:spPr>
          <a:xfrm>
            <a:off x="2744275" y="1064000"/>
            <a:ext cx="9269400" cy="56292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9"/>
          <p:cNvSpPr txBox="1">
            <a:spLocks noGrp="1"/>
          </p:cNvSpPr>
          <p:nvPr>
            <p:ph type="ctrTitle"/>
          </p:nvPr>
        </p:nvSpPr>
        <p:spPr>
          <a:xfrm>
            <a:off x="451300" y="166200"/>
            <a:ext cx="10761300" cy="752700"/>
          </a:xfrm>
          <a:prstGeom prst="rect">
            <a:avLst/>
          </a:prstGeom>
        </p:spPr>
        <p:txBody>
          <a:bodyPr spcFirstLastPara="1" wrap="square" lIns="121875" tIns="121875" rIns="121875" bIns="121875" anchor="b" anchorCtr="0">
            <a:noAutofit/>
          </a:bodyPr>
          <a:lstStyle/>
          <a:p>
            <a:pPr marL="0" lvl="0" indent="0" algn="l" rtl="0">
              <a:spcBef>
                <a:spcPts val="0"/>
              </a:spcBef>
              <a:spcAft>
                <a:spcPts val="0"/>
              </a:spcAft>
              <a:buNone/>
            </a:pPr>
            <a:r>
              <a:rPr lang="no" sz="3000"/>
              <a:t>Regional samhandlingsstruktur på toppledernivå</a:t>
            </a:r>
            <a:endParaRPr sz="3000"/>
          </a:p>
        </p:txBody>
      </p:sp>
      <p:sp>
        <p:nvSpPr>
          <p:cNvPr id="118" name="Google Shape;118;p19"/>
          <p:cNvSpPr txBox="1">
            <a:spLocks noGrp="1"/>
          </p:cNvSpPr>
          <p:nvPr>
            <p:ph type="subTitle" idx="1"/>
          </p:nvPr>
        </p:nvSpPr>
        <p:spPr>
          <a:xfrm>
            <a:off x="212800" y="1637075"/>
            <a:ext cx="2379300" cy="3877200"/>
          </a:xfrm>
          <a:prstGeom prst="rect">
            <a:avLst/>
          </a:prstGeom>
          <a:noFill/>
          <a:ln>
            <a:noFill/>
          </a:ln>
        </p:spPr>
        <p:txBody>
          <a:bodyPr spcFirstLastPara="1" wrap="square" lIns="121875" tIns="121875" rIns="121875" bIns="121875" anchor="t" anchorCtr="0">
            <a:noAutofit/>
          </a:bodyPr>
          <a:lstStyle/>
          <a:p>
            <a:pPr marL="0" lvl="0" indent="0" algn="l" rtl="0">
              <a:spcBef>
                <a:spcPts val="0"/>
              </a:spcBef>
              <a:spcAft>
                <a:spcPts val="0"/>
              </a:spcAft>
              <a:buNone/>
            </a:pPr>
            <a:r>
              <a:rPr lang="no" sz="1500" dirty="0">
                <a:solidFill>
                  <a:srgbClr val="434343"/>
                </a:solidFill>
              </a:rPr>
              <a:t>Ordførere, kommune- direktører og andre toppledere samhandler systematisk. </a:t>
            </a:r>
            <a:endParaRPr sz="1500" dirty="0">
              <a:solidFill>
                <a:srgbClr val="434343"/>
              </a:solidFill>
            </a:endParaRPr>
          </a:p>
          <a:p>
            <a:pPr marL="0" lvl="0" indent="0" algn="l" rtl="0">
              <a:spcBef>
                <a:spcPts val="1000"/>
              </a:spcBef>
              <a:spcAft>
                <a:spcPts val="0"/>
              </a:spcAft>
              <a:buNone/>
            </a:pPr>
            <a:r>
              <a:rPr lang="no" sz="1500" dirty="0">
                <a:solidFill>
                  <a:srgbClr val="434343"/>
                </a:solidFill>
              </a:rPr>
              <a:t>De har møteplasser i løpet av året for å samles om viktige regionale satsinger.</a:t>
            </a:r>
            <a:endParaRPr sz="1500" dirty="0">
              <a:solidFill>
                <a:srgbClr val="434343"/>
              </a:solidFill>
            </a:endParaRPr>
          </a:p>
          <a:p>
            <a:pPr marL="0" lvl="0" indent="0" algn="l" rtl="0">
              <a:spcBef>
                <a:spcPts val="1000"/>
              </a:spcBef>
              <a:spcAft>
                <a:spcPts val="0"/>
              </a:spcAft>
              <a:buNone/>
            </a:pPr>
            <a:r>
              <a:rPr lang="no" sz="1500" dirty="0">
                <a:solidFill>
                  <a:srgbClr val="434343"/>
                </a:solidFill>
              </a:rPr>
              <a:t>Disse møteplassene har blitt enda viktigere enn de har vært tidligere.</a:t>
            </a:r>
            <a:endParaRPr sz="1500" dirty="0">
              <a:solidFill>
                <a:srgbClr val="434343"/>
              </a:solidFill>
            </a:endParaRPr>
          </a:p>
          <a:p>
            <a:pPr marL="0" lvl="0" indent="0" algn="l" rtl="0">
              <a:spcBef>
                <a:spcPts val="1000"/>
              </a:spcBef>
              <a:spcAft>
                <a:spcPts val="0"/>
              </a:spcAft>
              <a:buNone/>
            </a:pPr>
            <a:r>
              <a:rPr lang="no" sz="1500" dirty="0">
                <a:solidFill>
                  <a:srgbClr val="434343"/>
                </a:solidFill>
              </a:rPr>
              <a:t>I kraft av sine roller skaper topplederene framdrift.</a:t>
            </a:r>
            <a:endParaRPr sz="1500" dirty="0">
              <a:solidFill>
                <a:srgbClr val="434343"/>
              </a:solidFill>
            </a:endParaRPr>
          </a:p>
          <a:p>
            <a:pPr marL="0" lvl="0" indent="0" algn="l" rtl="0">
              <a:spcBef>
                <a:spcPts val="1000"/>
              </a:spcBef>
              <a:spcAft>
                <a:spcPts val="0"/>
              </a:spcAft>
              <a:buNone/>
            </a:pPr>
            <a:r>
              <a:rPr lang="no" sz="1500" dirty="0">
                <a:solidFill>
                  <a:srgbClr val="434343"/>
                </a:solidFill>
              </a:rPr>
              <a:t>Se vedlegg 1 for detaljerte beskrivelse.</a:t>
            </a:r>
            <a:endParaRPr sz="1500" dirty="0">
              <a:solidFill>
                <a:srgbClr val="434343"/>
              </a:solidFill>
            </a:endParaRPr>
          </a:p>
          <a:p>
            <a:pPr marL="0" lvl="0" indent="0" algn="l" rtl="0">
              <a:spcBef>
                <a:spcPts val="1000"/>
              </a:spcBef>
              <a:spcAft>
                <a:spcPts val="1000"/>
              </a:spcAft>
              <a:buNone/>
            </a:pPr>
            <a:endParaRPr sz="1600" dirty="0">
              <a:solidFill>
                <a:srgbClr val="434343"/>
              </a:solidFill>
            </a:endParaRPr>
          </a:p>
        </p:txBody>
      </p:sp>
      <p:pic>
        <p:nvPicPr>
          <p:cNvPr id="119" name="Google Shape;119;p19"/>
          <p:cNvPicPr preferRelativeResize="0"/>
          <p:nvPr/>
        </p:nvPicPr>
        <p:blipFill>
          <a:blip r:embed="rId3">
            <a:alphaModFix/>
          </a:blip>
          <a:stretch>
            <a:fillRect/>
          </a:stretch>
        </p:blipFill>
        <p:spPr>
          <a:xfrm>
            <a:off x="3069675" y="1311600"/>
            <a:ext cx="8723748" cy="4889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23"/>
        <p:cNvGrpSpPr/>
        <p:nvPr/>
      </p:nvGrpSpPr>
      <p:grpSpPr>
        <a:xfrm>
          <a:off x="0" y="0"/>
          <a:ext cx="0" cy="0"/>
          <a:chOff x="0" y="0"/>
          <a:chExt cx="0" cy="0"/>
        </a:xfrm>
      </p:grpSpPr>
      <p:sp>
        <p:nvSpPr>
          <p:cNvPr id="124" name="Google Shape;124;p20"/>
          <p:cNvSpPr/>
          <p:nvPr/>
        </p:nvSpPr>
        <p:spPr>
          <a:xfrm>
            <a:off x="2492250" y="980675"/>
            <a:ext cx="9228000" cy="57081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5" name="Google Shape;125;p20"/>
          <p:cNvCxnSpPr/>
          <p:nvPr/>
        </p:nvCxnSpPr>
        <p:spPr>
          <a:xfrm>
            <a:off x="7228563" y="1666188"/>
            <a:ext cx="0" cy="869400"/>
          </a:xfrm>
          <a:prstGeom prst="straightConnector1">
            <a:avLst/>
          </a:prstGeom>
          <a:noFill/>
          <a:ln w="9525" cap="flat" cmpd="sng">
            <a:solidFill>
              <a:schemeClr val="dk2"/>
            </a:solidFill>
            <a:prstDash val="solid"/>
            <a:round/>
            <a:headEnd type="none" w="med" len="med"/>
            <a:tailEnd type="none" w="med" len="med"/>
          </a:ln>
        </p:spPr>
      </p:cxnSp>
      <p:sp>
        <p:nvSpPr>
          <p:cNvPr id="126" name="Google Shape;126;p20"/>
          <p:cNvSpPr/>
          <p:nvPr/>
        </p:nvSpPr>
        <p:spPr>
          <a:xfrm>
            <a:off x="3320324" y="4041670"/>
            <a:ext cx="7846200" cy="609000"/>
          </a:xfrm>
          <a:prstGeom prst="rect">
            <a:avLst/>
          </a:prstGeom>
          <a:solidFill>
            <a:srgbClr val="45818E"/>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no" sz="1300">
                <a:solidFill>
                  <a:srgbClr val="FFFFFF"/>
                </a:solidFill>
              </a:rPr>
              <a:t>Forum for Næringsutvikling og samarbeid </a:t>
            </a:r>
            <a:endParaRPr sz="1300">
              <a:solidFill>
                <a:srgbClr val="FFFFFF"/>
              </a:solidFill>
            </a:endParaRPr>
          </a:p>
          <a:p>
            <a:pPr marL="0" lvl="0" indent="0" algn="r" rtl="0">
              <a:spcBef>
                <a:spcPts val="0"/>
              </a:spcBef>
              <a:spcAft>
                <a:spcPts val="0"/>
              </a:spcAft>
              <a:buNone/>
            </a:pPr>
            <a:r>
              <a:rPr lang="no" sz="1300">
                <a:solidFill>
                  <a:srgbClr val="FFFFFF"/>
                </a:solidFill>
              </a:rPr>
              <a:t>om nye arbeidsplasser</a:t>
            </a:r>
            <a:endParaRPr sz="1000">
              <a:solidFill>
                <a:srgbClr val="FFFFFF"/>
              </a:solidFill>
            </a:endParaRPr>
          </a:p>
        </p:txBody>
      </p:sp>
      <p:sp>
        <p:nvSpPr>
          <p:cNvPr id="127" name="Google Shape;127;p20"/>
          <p:cNvSpPr/>
          <p:nvPr/>
        </p:nvSpPr>
        <p:spPr>
          <a:xfrm>
            <a:off x="3320105" y="3340566"/>
            <a:ext cx="7846200" cy="609000"/>
          </a:xfrm>
          <a:prstGeom prst="rect">
            <a:avLst/>
          </a:prstGeom>
          <a:solidFill>
            <a:srgbClr val="EB8C00"/>
          </a:solidFill>
          <a:ln>
            <a:noFill/>
          </a:ln>
        </p:spPr>
        <p:txBody>
          <a:bodyPr spcFirstLastPara="1" wrap="square" lIns="91425" tIns="91425" rIns="91425" bIns="91425" anchor="ctr" anchorCtr="0">
            <a:noAutofit/>
          </a:bodyPr>
          <a:lstStyle/>
          <a:p>
            <a:pPr marL="0" lvl="0" indent="0" algn="r" rtl="0">
              <a:spcBef>
                <a:spcPts val="0"/>
              </a:spcBef>
              <a:spcAft>
                <a:spcPts val="0"/>
              </a:spcAft>
              <a:buNone/>
            </a:pPr>
            <a:br>
              <a:rPr lang="no" sz="1300">
                <a:solidFill>
                  <a:srgbClr val="FFFFFF"/>
                </a:solidFill>
              </a:rPr>
            </a:br>
            <a:r>
              <a:rPr lang="no" sz="1300">
                <a:solidFill>
                  <a:srgbClr val="FFFFFF"/>
                </a:solidFill>
              </a:rPr>
              <a:t>Forum for Levekår, likestilling, </a:t>
            </a:r>
            <a:endParaRPr sz="1300">
              <a:solidFill>
                <a:srgbClr val="FFFFFF"/>
              </a:solidFill>
            </a:endParaRPr>
          </a:p>
          <a:p>
            <a:pPr marL="0" lvl="0" indent="0" algn="r" rtl="0">
              <a:spcBef>
                <a:spcPts val="0"/>
              </a:spcBef>
              <a:spcAft>
                <a:spcPts val="0"/>
              </a:spcAft>
              <a:buNone/>
            </a:pPr>
            <a:r>
              <a:rPr lang="no" sz="1300">
                <a:solidFill>
                  <a:srgbClr val="FFFFFF"/>
                </a:solidFill>
              </a:rPr>
              <a:t>inkludering og mangfold</a:t>
            </a:r>
            <a:endParaRPr sz="1300">
              <a:solidFill>
                <a:srgbClr val="FFFFFF"/>
              </a:solidFill>
            </a:endParaRPr>
          </a:p>
          <a:p>
            <a:pPr marL="0" lvl="0" indent="0" algn="r" rtl="0">
              <a:spcBef>
                <a:spcPts val="0"/>
              </a:spcBef>
              <a:spcAft>
                <a:spcPts val="0"/>
              </a:spcAft>
              <a:buNone/>
            </a:pPr>
            <a:endParaRPr sz="1300">
              <a:solidFill>
                <a:srgbClr val="FFFFFF"/>
              </a:solidFill>
            </a:endParaRPr>
          </a:p>
        </p:txBody>
      </p:sp>
      <p:sp>
        <p:nvSpPr>
          <p:cNvPr id="128" name="Google Shape;128;p20"/>
          <p:cNvSpPr/>
          <p:nvPr/>
        </p:nvSpPr>
        <p:spPr>
          <a:xfrm>
            <a:off x="3314300" y="2616450"/>
            <a:ext cx="7857900" cy="621900"/>
          </a:xfrm>
          <a:prstGeom prst="rect">
            <a:avLst/>
          </a:prstGeom>
          <a:solidFill>
            <a:srgbClr val="C3CB00"/>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no" sz="1300">
                <a:solidFill>
                  <a:srgbClr val="FFFFFF"/>
                </a:solidFill>
              </a:rPr>
              <a:t>Forum for Klima og miljø</a:t>
            </a:r>
            <a:endParaRPr sz="1300">
              <a:solidFill>
                <a:srgbClr val="FFFFFF"/>
              </a:solidFill>
            </a:endParaRPr>
          </a:p>
        </p:txBody>
      </p:sp>
      <p:sp>
        <p:nvSpPr>
          <p:cNvPr id="129" name="Google Shape;129;p20"/>
          <p:cNvSpPr/>
          <p:nvPr/>
        </p:nvSpPr>
        <p:spPr>
          <a:xfrm>
            <a:off x="5465475" y="1629030"/>
            <a:ext cx="3526200" cy="2724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3F3F3"/>
                </a:solidFill>
              </a:rPr>
              <a:t>Kommunedirektørkollegiet</a:t>
            </a:r>
            <a:endParaRPr sz="1300">
              <a:solidFill>
                <a:srgbClr val="F3F3F3"/>
              </a:solidFill>
            </a:endParaRPr>
          </a:p>
        </p:txBody>
      </p:sp>
      <p:sp>
        <p:nvSpPr>
          <p:cNvPr id="130" name="Google Shape;130;p20"/>
          <p:cNvSpPr/>
          <p:nvPr/>
        </p:nvSpPr>
        <p:spPr>
          <a:xfrm>
            <a:off x="4955872" y="2270990"/>
            <a:ext cx="1426800" cy="203700"/>
          </a:xfrm>
          <a:prstGeom prst="rect">
            <a:avLst/>
          </a:prstGeom>
          <a:solidFill>
            <a:srgbClr val="F3F3F3"/>
          </a:solidFill>
          <a:ln w="9525" cap="flat" cmpd="sng">
            <a:solidFill>
              <a:srgbClr val="999999"/>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o" sz="1200" i="1"/>
              <a:t>Sekretariat</a:t>
            </a:r>
            <a:endParaRPr sz="1200" i="1"/>
          </a:p>
        </p:txBody>
      </p:sp>
      <p:sp>
        <p:nvSpPr>
          <p:cNvPr id="131" name="Google Shape;131;p20"/>
          <p:cNvSpPr/>
          <p:nvPr/>
        </p:nvSpPr>
        <p:spPr>
          <a:xfrm>
            <a:off x="6502500" y="1989800"/>
            <a:ext cx="1516200" cy="2538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3F3F3"/>
                </a:solidFill>
              </a:rPr>
              <a:t>KDU</a:t>
            </a:r>
            <a:endParaRPr sz="1300">
              <a:solidFill>
                <a:srgbClr val="F3F3F3"/>
              </a:solidFill>
            </a:endParaRPr>
          </a:p>
        </p:txBody>
      </p:sp>
      <p:sp>
        <p:nvSpPr>
          <p:cNvPr id="132" name="Google Shape;132;p20"/>
          <p:cNvSpPr/>
          <p:nvPr/>
        </p:nvSpPr>
        <p:spPr>
          <a:xfrm>
            <a:off x="5473200" y="1187688"/>
            <a:ext cx="3526200" cy="2724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3F3F3"/>
                </a:solidFill>
              </a:rPr>
              <a:t>Ordførerkollegiet</a:t>
            </a:r>
            <a:endParaRPr sz="1300">
              <a:solidFill>
                <a:srgbClr val="F3F3F3"/>
              </a:solidFill>
            </a:endParaRPr>
          </a:p>
        </p:txBody>
      </p:sp>
      <p:cxnSp>
        <p:nvCxnSpPr>
          <p:cNvPr id="133" name="Google Shape;133;p20"/>
          <p:cNvCxnSpPr>
            <a:stCxn id="132" idx="2"/>
            <a:endCxn id="129" idx="0"/>
          </p:cNvCxnSpPr>
          <p:nvPr/>
        </p:nvCxnSpPr>
        <p:spPr>
          <a:xfrm flipH="1">
            <a:off x="7228500" y="1460088"/>
            <a:ext cx="7800" cy="168900"/>
          </a:xfrm>
          <a:prstGeom prst="straightConnector1">
            <a:avLst/>
          </a:prstGeom>
          <a:noFill/>
          <a:ln w="19050" cap="flat" cmpd="sng">
            <a:solidFill>
              <a:srgbClr val="B7B7B7"/>
            </a:solidFill>
            <a:prstDash val="dot"/>
            <a:round/>
            <a:headEnd type="none" w="med" len="med"/>
            <a:tailEnd type="none" w="med" len="med"/>
          </a:ln>
        </p:spPr>
      </p:cxnSp>
      <p:cxnSp>
        <p:nvCxnSpPr>
          <p:cNvPr id="134" name="Google Shape;134;p20"/>
          <p:cNvCxnSpPr>
            <a:stCxn id="135" idx="2"/>
            <a:endCxn id="130" idx="1"/>
          </p:cNvCxnSpPr>
          <p:nvPr/>
        </p:nvCxnSpPr>
        <p:spPr>
          <a:xfrm>
            <a:off x="4051840" y="2119105"/>
            <a:ext cx="903900" cy="253800"/>
          </a:xfrm>
          <a:prstGeom prst="straightConnector1">
            <a:avLst/>
          </a:prstGeom>
          <a:noFill/>
          <a:ln w="19050" cap="flat" cmpd="sng">
            <a:solidFill>
              <a:srgbClr val="B7B7B7"/>
            </a:solidFill>
            <a:prstDash val="dot"/>
            <a:round/>
            <a:headEnd type="none" w="med" len="med"/>
            <a:tailEnd type="none" w="med" len="med"/>
          </a:ln>
        </p:spPr>
      </p:cxnSp>
      <p:sp>
        <p:nvSpPr>
          <p:cNvPr id="135" name="Google Shape;135;p20"/>
          <p:cNvSpPr/>
          <p:nvPr/>
        </p:nvSpPr>
        <p:spPr>
          <a:xfrm>
            <a:off x="3293740" y="1845205"/>
            <a:ext cx="1516200" cy="2739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200">
                <a:solidFill>
                  <a:srgbClr val="F3F3F3"/>
                </a:solidFill>
              </a:rPr>
              <a:t>KS styre</a:t>
            </a:r>
            <a:endParaRPr sz="1200">
              <a:solidFill>
                <a:srgbClr val="F3F3F3"/>
              </a:solidFill>
            </a:endParaRPr>
          </a:p>
        </p:txBody>
      </p:sp>
      <p:cxnSp>
        <p:nvCxnSpPr>
          <p:cNvPr id="136" name="Google Shape;136;p20"/>
          <p:cNvCxnSpPr>
            <a:stCxn id="130" idx="3"/>
            <a:endCxn id="130" idx="3"/>
          </p:cNvCxnSpPr>
          <p:nvPr/>
        </p:nvCxnSpPr>
        <p:spPr>
          <a:xfrm>
            <a:off x="6382672" y="2372840"/>
            <a:ext cx="0" cy="0"/>
          </a:xfrm>
          <a:prstGeom prst="straightConnector1">
            <a:avLst/>
          </a:prstGeom>
          <a:noFill/>
          <a:ln w="19050" cap="flat" cmpd="sng">
            <a:solidFill>
              <a:schemeClr val="dk2"/>
            </a:solidFill>
            <a:prstDash val="dot"/>
            <a:round/>
            <a:headEnd type="none" w="med" len="med"/>
            <a:tailEnd type="none" w="med" len="med"/>
          </a:ln>
        </p:spPr>
      </p:cxnSp>
      <p:cxnSp>
        <p:nvCxnSpPr>
          <p:cNvPr id="137" name="Google Shape;137;p20"/>
          <p:cNvCxnSpPr>
            <a:stCxn id="130" idx="3"/>
          </p:cNvCxnSpPr>
          <p:nvPr/>
        </p:nvCxnSpPr>
        <p:spPr>
          <a:xfrm>
            <a:off x="6382672" y="2372840"/>
            <a:ext cx="870900" cy="29400"/>
          </a:xfrm>
          <a:prstGeom prst="straightConnector1">
            <a:avLst/>
          </a:prstGeom>
          <a:noFill/>
          <a:ln w="19050" cap="flat" cmpd="sng">
            <a:solidFill>
              <a:schemeClr val="dk2"/>
            </a:solidFill>
            <a:prstDash val="dot"/>
            <a:round/>
            <a:headEnd type="none" w="med" len="med"/>
            <a:tailEnd type="none" w="med" len="med"/>
          </a:ln>
        </p:spPr>
      </p:cxnSp>
      <p:sp>
        <p:nvSpPr>
          <p:cNvPr id="138" name="Google Shape;138;p20"/>
          <p:cNvSpPr/>
          <p:nvPr/>
        </p:nvSpPr>
        <p:spPr>
          <a:xfrm>
            <a:off x="5361350" y="2609500"/>
            <a:ext cx="1209600" cy="2034900"/>
          </a:xfrm>
          <a:prstGeom prst="rect">
            <a:avLst/>
          </a:prstGeom>
          <a:solidFill>
            <a:srgbClr val="76A5A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r>
              <a:rPr lang="no" sz="1300">
                <a:solidFill>
                  <a:srgbClr val="FFFFFF"/>
                </a:solidFill>
              </a:rPr>
              <a:t>Oppvekst og utdanning</a:t>
            </a: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l" rtl="0">
              <a:spcBef>
                <a:spcPts val="0"/>
              </a:spcBef>
              <a:spcAft>
                <a:spcPts val="0"/>
              </a:spcAft>
              <a:buNone/>
            </a:pPr>
            <a:r>
              <a:rPr lang="no" sz="1100">
                <a:solidFill>
                  <a:srgbClr val="FFFFFF"/>
                </a:solidFill>
              </a:rPr>
              <a:t>-RKG Oppvekst og utdanning</a:t>
            </a:r>
            <a:endParaRPr sz="1100">
              <a:solidFill>
                <a:srgbClr val="FFFFFF"/>
              </a:solidFill>
            </a:endParaRPr>
          </a:p>
          <a:p>
            <a:pPr marL="0" lvl="0" indent="0" algn="l" rtl="0">
              <a:spcBef>
                <a:spcPts val="0"/>
              </a:spcBef>
              <a:spcAft>
                <a:spcPts val="0"/>
              </a:spcAft>
              <a:buNone/>
            </a:pPr>
            <a:endParaRPr sz="1100">
              <a:solidFill>
                <a:srgbClr val="FFFFFF"/>
              </a:solidFill>
            </a:endParaRPr>
          </a:p>
          <a:p>
            <a:pPr marL="0" lvl="0" indent="0" algn="l" rtl="0">
              <a:spcBef>
                <a:spcPts val="0"/>
              </a:spcBef>
              <a:spcAft>
                <a:spcPts val="0"/>
              </a:spcAft>
              <a:buNone/>
            </a:pPr>
            <a:endParaRPr sz="1100">
              <a:solidFill>
                <a:srgbClr val="FFFFFF"/>
              </a:solidFill>
            </a:endParaRPr>
          </a:p>
        </p:txBody>
      </p:sp>
      <p:sp>
        <p:nvSpPr>
          <p:cNvPr id="139" name="Google Shape;139;p20"/>
          <p:cNvSpPr/>
          <p:nvPr/>
        </p:nvSpPr>
        <p:spPr>
          <a:xfrm rot="-5400000">
            <a:off x="9647250" y="5013900"/>
            <a:ext cx="1202400" cy="1737000"/>
          </a:xfrm>
          <a:prstGeom prst="homePlate">
            <a:avLst>
              <a:gd name="adj" fmla="val 23428"/>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0"/>
          <p:cNvSpPr/>
          <p:nvPr/>
        </p:nvSpPr>
        <p:spPr>
          <a:xfrm rot="-5400000">
            <a:off x="7596225" y="4999950"/>
            <a:ext cx="1230300" cy="1737000"/>
          </a:xfrm>
          <a:prstGeom prst="homePlate">
            <a:avLst>
              <a:gd name="adj" fmla="val 23428"/>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0"/>
          <p:cNvSpPr/>
          <p:nvPr/>
        </p:nvSpPr>
        <p:spPr>
          <a:xfrm rot="-5400000">
            <a:off x="5568450" y="5009250"/>
            <a:ext cx="1211700" cy="1737000"/>
          </a:xfrm>
          <a:prstGeom prst="homePlate">
            <a:avLst>
              <a:gd name="adj" fmla="val 23428"/>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0"/>
          <p:cNvSpPr/>
          <p:nvPr/>
        </p:nvSpPr>
        <p:spPr>
          <a:xfrm rot="-5400000">
            <a:off x="3605950" y="5004600"/>
            <a:ext cx="1221000" cy="1737000"/>
          </a:xfrm>
          <a:prstGeom prst="homePlate">
            <a:avLst>
              <a:gd name="adj" fmla="val 23428"/>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0"/>
          <p:cNvSpPr/>
          <p:nvPr/>
        </p:nvSpPr>
        <p:spPr>
          <a:xfrm>
            <a:off x="3307350" y="6365076"/>
            <a:ext cx="7857900" cy="253800"/>
          </a:xfrm>
          <a:prstGeom prst="rect">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434343"/>
                </a:solidFill>
              </a:rPr>
              <a:t>Internasjonalt nettverk (Internasjonalt forum)</a:t>
            </a:r>
            <a:endParaRPr i="1">
              <a:solidFill>
                <a:srgbClr val="434343"/>
              </a:solidFill>
            </a:endParaRPr>
          </a:p>
        </p:txBody>
      </p:sp>
      <p:sp>
        <p:nvSpPr>
          <p:cNvPr id="144" name="Google Shape;144;p20"/>
          <p:cNvSpPr/>
          <p:nvPr/>
        </p:nvSpPr>
        <p:spPr>
          <a:xfrm>
            <a:off x="3307350" y="6058630"/>
            <a:ext cx="7857900" cy="257100"/>
          </a:xfrm>
          <a:prstGeom prst="rect">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434343"/>
                </a:solidFill>
              </a:rPr>
              <a:t> Analyse- og FoU-nettverk</a:t>
            </a:r>
            <a:endParaRPr i="1">
              <a:solidFill>
                <a:srgbClr val="434343"/>
              </a:solidFill>
            </a:endParaRPr>
          </a:p>
        </p:txBody>
      </p:sp>
      <p:sp>
        <p:nvSpPr>
          <p:cNvPr id="145" name="Google Shape;145;p20"/>
          <p:cNvSpPr/>
          <p:nvPr/>
        </p:nvSpPr>
        <p:spPr>
          <a:xfrm>
            <a:off x="3307358" y="4857187"/>
            <a:ext cx="7857900" cy="372900"/>
          </a:xfrm>
          <a:prstGeom prst="rect">
            <a:avLst/>
          </a:prstGeom>
          <a:solidFill>
            <a:srgbClr val="6AA84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FFFFF"/>
                </a:solidFill>
              </a:rPr>
              <a:t>Ett digitalt Agder</a:t>
            </a:r>
            <a:endParaRPr sz="1300">
              <a:solidFill>
                <a:srgbClr val="FFFFFF"/>
              </a:solidFill>
            </a:endParaRPr>
          </a:p>
        </p:txBody>
      </p:sp>
      <p:sp>
        <p:nvSpPr>
          <p:cNvPr id="146" name="Google Shape;146;p20"/>
          <p:cNvSpPr/>
          <p:nvPr/>
        </p:nvSpPr>
        <p:spPr>
          <a:xfrm>
            <a:off x="3307350" y="5444625"/>
            <a:ext cx="7857900" cy="257100"/>
          </a:xfrm>
          <a:prstGeom prst="rect">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434343"/>
                </a:solidFill>
              </a:rPr>
              <a:t>Arbeidsgivernettverk</a:t>
            </a:r>
            <a:r>
              <a:rPr lang="no">
                <a:solidFill>
                  <a:srgbClr val="434343"/>
                </a:solidFill>
              </a:rPr>
              <a:t> (Personalforum)</a:t>
            </a:r>
            <a:endParaRPr sz="900">
              <a:solidFill>
                <a:srgbClr val="434343"/>
              </a:solidFill>
            </a:endParaRPr>
          </a:p>
        </p:txBody>
      </p:sp>
      <p:cxnSp>
        <p:nvCxnSpPr>
          <p:cNvPr id="147" name="Google Shape;147;p20"/>
          <p:cNvCxnSpPr/>
          <p:nvPr/>
        </p:nvCxnSpPr>
        <p:spPr>
          <a:xfrm rot="10800000" flipH="1">
            <a:off x="3355250" y="2537900"/>
            <a:ext cx="7817100" cy="4200"/>
          </a:xfrm>
          <a:prstGeom prst="straightConnector1">
            <a:avLst/>
          </a:prstGeom>
          <a:noFill/>
          <a:ln w="9525" cap="flat" cmpd="sng">
            <a:solidFill>
              <a:schemeClr val="dk2"/>
            </a:solidFill>
            <a:prstDash val="solid"/>
            <a:round/>
            <a:headEnd type="none" w="med" len="med"/>
            <a:tailEnd type="none" w="med" len="med"/>
          </a:ln>
        </p:spPr>
      </p:cxnSp>
      <p:sp>
        <p:nvSpPr>
          <p:cNvPr id="148" name="Google Shape;148;p20"/>
          <p:cNvSpPr/>
          <p:nvPr/>
        </p:nvSpPr>
        <p:spPr>
          <a:xfrm>
            <a:off x="9711254" y="2139789"/>
            <a:ext cx="216600" cy="2037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0"/>
          <p:cNvSpPr txBox="1"/>
          <p:nvPr/>
        </p:nvSpPr>
        <p:spPr>
          <a:xfrm>
            <a:off x="9927799" y="2036138"/>
            <a:ext cx="1292100" cy="20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900"/>
              <a:t>Støttenettverk</a:t>
            </a:r>
            <a:r>
              <a:rPr lang="no" sz="900" i="1"/>
              <a:t> </a:t>
            </a:r>
            <a:endParaRPr sz="900" i="1"/>
          </a:p>
          <a:p>
            <a:pPr marL="0" lvl="0" indent="0" algn="l" rtl="0">
              <a:spcBef>
                <a:spcPts val="0"/>
              </a:spcBef>
              <a:spcAft>
                <a:spcPts val="0"/>
              </a:spcAft>
              <a:buNone/>
            </a:pPr>
            <a:r>
              <a:rPr lang="no" sz="600" i="1"/>
              <a:t>(har ikke direkte relasjon til kommunedirektørkollegiet)</a:t>
            </a:r>
            <a:endParaRPr sz="600" i="1"/>
          </a:p>
        </p:txBody>
      </p:sp>
      <p:sp>
        <p:nvSpPr>
          <p:cNvPr id="150" name="Google Shape;150;p20"/>
          <p:cNvSpPr/>
          <p:nvPr/>
        </p:nvSpPr>
        <p:spPr>
          <a:xfrm>
            <a:off x="9711254" y="1203400"/>
            <a:ext cx="216600" cy="203700"/>
          </a:xfrm>
          <a:prstGeom prst="rect">
            <a:avLst/>
          </a:prstGeom>
          <a:solidFill>
            <a:srgbClr val="C3C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0"/>
          <p:cNvSpPr txBox="1"/>
          <p:nvPr/>
        </p:nvSpPr>
        <p:spPr>
          <a:xfrm>
            <a:off x="9927799" y="1102463"/>
            <a:ext cx="1516200" cy="33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900"/>
              <a:t>Forum for samfunnsutvikling</a:t>
            </a:r>
            <a:endParaRPr sz="900"/>
          </a:p>
        </p:txBody>
      </p:sp>
      <p:sp>
        <p:nvSpPr>
          <p:cNvPr id="152" name="Google Shape;152;p20"/>
          <p:cNvSpPr txBox="1"/>
          <p:nvPr/>
        </p:nvSpPr>
        <p:spPr>
          <a:xfrm>
            <a:off x="9927799" y="1788263"/>
            <a:ext cx="1292100" cy="20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900"/>
              <a:t>Digitalisering</a:t>
            </a:r>
            <a:endParaRPr sz="900"/>
          </a:p>
        </p:txBody>
      </p:sp>
      <p:sp>
        <p:nvSpPr>
          <p:cNvPr id="153" name="Google Shape;153;p20"/>
          <p:cNvSpPr/>
          <p:nvPr/>
        </p:nvSpPr>
        <p:spPr>
          <a:xfrm>
            <a:off x="9711254" y="1834988"/>
            <a:ext cx="216600" cy="203700"/>
          </a:xfrm>
          <a:prstGeom prst="rect">
            <a:avLst/>
          </a:prstGeom>
          <a:solidFill>
            <a:srgbClr val="6AA8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0"/>
          <p:cNvSpPr/>
          <p:nvPr/>
        </p:nvSpPr>
        <p:spPr>
          <a:xfrm>
            <a:off x="9711254" y="1530188"/>
            <a:ext cx="216600" cy="203700"/>
          </a:xfrm>
          <a:prstGeom prst="rect">
            <a:avLst/>
          </a:prstGeom>
          <a:solidFill>
            <a:srgbClr val="76A5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0"/>
          <p:cNvSpPr/>
          <p:nvPr/>
        </p:nvSpPr>
        <p:spPr>
          <a:xfrm>
            <a:off x="9465699" y="1203400"/>
            <a:ext cx="216600" cy="203700"/>
          </a:xfrm>
          <a:prstGeom prst="rect">
            <a:avLst/>
          </a:prstGeom>
          <a:solidFill>
            <a:srgbClr val="F689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0"/>
          <p:cNvSpPr/>
          <p:nvPr/>
        </p:nvSpPr>
        <p:spPr>
          <a:xfrm>
            <a:off x="9220145" y="1203400"/>
            <a:ext cx="216600" cy="203700"/>
          </a:xfrm>
          <a:prstGeom prst="rect">
            <a:avLst/>
          </a:prstGeom>
          <a:solidFill>
            <a:srgbClr val="4581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0"/>
          <p:cNvSpPr txBox="1"/>
          <p:nvPr/>
        </p:nvSpPr>
        <p:spPr>
          <a:xfrm>
            <a:off x="9927799" y="1483463"/>
            <a:ext cx="1360500" cy="20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o" sz="900"/>
              <a:t>Fagledernettverk</a:t>
            </a:r>
            <a:endParaRPr sz="900"/>
          </a:p>
        </p:txBody>
      </p:sp>
      <p:pic>
        <p:nvPicPr>
          <p:cNvPr id="158" name="Google Shape;158;p20"/>
          <p:cNvPicPr preferRelativeResize="0"/>
          <p:nvPr/>
        </p:nvPicPr>
        <p:blipFill>
          <a:blip r:embed="rId3">
            <a:alphaModFix/>
          </a:blip>
          <a:stretch>
            <a:fillRect/>
          </a:stretch>
        </p:blipFill>
        <p:spPr>
          <a:xfrm>
            <a:off x="11219909" y="4092644"/>
            <a:ext cx="291250" cy="507043"/>
          </a:xfrm>
          <a:prstGeom prst="rect">
            <a:avLst/>
          </a:prstGeom>
          <a:noFill/>
          <a:ln>
            <a:noFill/>
          </a:ln>
        </p:spPr>
      </p:pic>
      <p:pic>
        <p:nvPicPr>
          <p:cNvPr id="159" name="Google Shape;159;p20"/>
          <p:cNvPicPr preferRelativeResize="0"/>
          <p:nvPr/>
        </p:nvPicPr>
        <p:blipFill>
          <a:blip r:embed="rId4">
            <a:alphaModFix/>
          </a:blip>
          <a:stretch>
            <a:fillRect/>
          </a:stretch>
        </p:blipFill>
        <p:spPr>
          <a:xfrm>
            <a:off x="11219900" y="2650144"/>
            <a:ext cx="291250" cy="554506"/>
          </a:xfrm>
          <a:prstGeom prst="rect">
            <a:avLst/>
          </a:prstGeom>
          <a:noFill/>
          <a:ln>
            <a:noFill/>
          </a:ln>
        </p:spPr>
      </p:pic>
      <p:pic>
        <p:nvPicPr>
          <p:cNvPr id="160" name="Google Shape;160;p20"/>
          <p:cNvPicPr preferRelativeResize="0"/>
          <p:nvPr/>
        </p:nvPicPr>
        <p:blipFill>
          <a:blip r:embed="rId5">
            <a:alphaModFix/>
          </a:blip>
          <a:stretch>
            <a:fillRect/>
          </a:stretch>
        </p:blipFill>
        <p:spPr>
          <a:xfrm>
            <a:off x="11219900" y="3358343"/>
            <a:ext cx="401075" cy="537207"/>
          </a:xfrm>
          <a:prstGeom prst="rect">
            <a:avLst/>
          </a:prstGeom>
          <a:noFill/>
          <a:ln>
            <a:noFill/>
          </a:ln>
        </p:spPr>
      </p:pic>
      <p:sp>
        <p:nvSpPr>
          <p:cNvPr id="161" name="Google Shape;161;p20"/>
          <p:cNvSpPr txBox="1">
            <a:spLocks noGrp="1"/>
          </p:cNvSpPr>
          <p:nvPr>
            <p:ph type="ctrTitle"/>
          </p:nvPr>
        </p:nvSpPr>
        <p:spPr>
          <a:xfrm>
            <a:off x="407050" y="166200"/>
            <a:ext cx="10805400" cy="752700"/>
          </a:xfrm>
          <a:prstGeom prst="rect">
            <a:avLst/>
          </a:prstGeom>
        </p:spPr>
        <p:txBody>
          <a:bodyPr spcFirstLastPara="1" wrap="square" lIns="121875" tIns="121875" rIns="121875" bIns="121875" anchor="b" anchorCtr="0">
            <a:noAutofit/>
          </a:bodyPr>
          <a:lstStyle/>
          <a:p>
            <a:pPr marL="0" lvl="0" indent="0" algn="l" rtl="0">
              <a:spcBef>
                <a:spcPts val="0"/>
              </a:spcBef>
              <a:spcAft>
                <a:spcPts val="0"/>
              </a:spcAft>
              <a:buNone/>
            </a:pPr>
            <a:r>
              <a:rPr lang="no" sz="3000"/>
              <a:t>Regional samhandlingsstruktur på forum- og fagledernivå</a:t>
            </a:r>
            <a:endParaRPr sz="3000"/>
          </a:p>
        </p:txBody>
      </p:sp>
      <p:sp>
        <p:nvSpPr>
          <p:cNvPr id="162" name="Google Shape;162;p20"/>
          <p:cNvSpPr txBox="1">
            <a:spLocks noGrp="1"/>
          </p:cNvSpPr>
          <p:nvPr>
            <p:ph type="subTitle" idx="1"/>
          </p:nvPr>
        </p:nvSpPr>
        <p:spPr>
          <a:xfrm>
            <a:off x="212800" y="2681025"/>
            <a:ext cx="1831200" cy="2833200"/>
          </a:xfrm>
          <a:prstGeom prst="rect">
            <a:avLst/>
          </a:prstGeom>
          <a:noFill/>
          <a:ln>
            <a:noFill/>
          </a:ln>
        </p:spPr>
        <p:txBody>
          <a:bodyPr spcFirstLastPara="1" wrap="square" lIns="121875" tIns="121875" rIns="121875" bIns="121875" anchor="t" anchorCtr="0">
            <a:noAutofit/>
          </a:bodyPr>
          <a:lstStyle/>
          <a:p>
            <a:pPr marL="0" lvl="0" indent="0" algn="l" rtl="0">
              <a:spcBef>
                <a:spcPts val="0"/>
              </a:spcBef>
              <a:spcAft>
                <a:spcPts val="0"/>
              </a:spcAft>
              <a:buNone/>
            </a:pPr>
            <a:r>
              <a:rPr lang="no" sz="1600">
                <a:solidFill>
                  <a:srgbClr val="434343"/>
                </a:solidFill>
              </a:rPr>
              <a:t>Agder samhandler på en systematisk måte for å nå våre felles mål.</a:t>
            </a:r>
            <a:endParaRPr sz="1600">
              <a:solidFill>
                <a:srgbClr val="434343"/>
              </a:solidFill>
            </a:endParaRPr>
          </a:p>
        </p:txBody>
      </p:sp>
      <p:sp>
        <p:nvSpPr>
          <p:cNvPr id="163" name="Google Shape;163;p20"/>
          <p:cNvSpPr/>
          <p:nvPr/>
        </p:nvSpPr>
        <p:spPr>
          <a:xfrm>
            <a:off x="4045175" y="2609500"/>
            <a:ext cx="1209600" cy="2034900"/>
          </a:xfrm>
          <a:prstGeom prst="rect">
            <a:avLst/>
          </a:prstGeom>
          <a:solidFill>
            <a:srgbClr val="76A5A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r>
              <a:rPr lang="no" sz="1300">
                <a:solidFill>
                  <a:srgbClr val="FFFFFF"/>
                </a:solidFill>
              </a:rPr>
              <a:t>Helse</a:t>
            </a:r>
            <a:endParaRPr sz="1300">
              <a:solidFill>
                <a:srgbClr val="FFFFFF"/>
              </a:solidFill>
            </a:endParaRPr>
          </a:p>
          <a:p>
            <a:pPr marL="0" lvl="0" indent="0" algn="ctr" rtl="0">
              <a:spcBef>
                <a:spcPts val="0"/>
              </a:spcBef>
              <a:spcAft>
                <a:spcPts val="0"/>
              </a:spcAft>
              <a:buNone/>
            </a:pPr>
            <a:endParaRPr sz="1300">
              <a:solidFill>
                <a:srgbClr val="FFFFFF"/>
              </a:solidFill>
            </a:endParaRPr>
          </a:p>
          <a:p>
            <a:pPr marL="0" lvl="0" indent="0" algn="ctr" rtl="0">
              <a:spcBef>
                <a:spcPts val="0"/>
              </a:spcBef>
              <a:spcAft>
                <a:spcPts val="0"/>
              </a:spcAft>
              <a:buNone/>
            </a:pPr>
            <a:r>
              <a:rPr lang="no" sz="1100">
                <a:solidFill>
                  <a:srgbClr val="FFFFFF"/>
                </a:solidFill>
              </a:rPr>
              <a:t>-KOSS / OSS /  Helse- fellesskapet</a:t>
            </a:r>
            <a:endParaRPr sz="1100">
              <a:solidFill>
                <a:srgbClr val="FFFFFF"/>
              </a:solidFill>
            </a:endParaRPr>
          </a:p>
          <a:p>
            <a:pPr marL="0" lvl="0" indent="0" algn="ctr" rtl="0">
              <a:spcBef>
                <a:spcPts val="0"/>
              </a:spcBef>
              <a:spcAft>
                <a:spcPts val="0"/>
              </a:spcAft>
              <a:buNone/>
            </a:pPr>
            <a:endParaRPr sz="1100">
              <a:solidFill>
                <a:srgbClr val="FFFFFF"/>
              </a:solidFill>
            </a:endParaRPr>
          </a:p>
          <a:p>
            <a:pPr marL="0" lvl="0" indent="0" algn="ctr" rtl="0">
              <a:spcBef>
                <a:spcPts val="0"/>
              </a:spcBef>
              <a:spcAft>
                <a:spcPts val="0"/>
              </a:spcAft>
              <a:buNone/>
            </a:pPr>
            <a:r>
              <a:rPr lang="no" sz="1100">
                <a:solidFill>
                  <a:srgbClr val="FFFFFF"/>
                </a:solidFill>
              </a:rPr>
              <a:t>-RKG ehelse</a:t>
            </a:r>
            <a:endParaRPr sz="1100">
              <a:solidFill>
                <a:srgbClr val="FFFFFF"/>
              </a:solidFill>
            </a:endParaRPr>
          </a:p>
          <a:p>
            <a:pPr marL="0" lvl="0" indent="0" algn="ctr" rtl="0">
              <a:spcBef>
                <a:spcPts val="0"/>
              </a:spcBef>
              <a:spcAft>
                <a:spcPts val="0"/>
              </a:spcAft>
              <a:buNone/>
            </a:pPr>
            <a:endParaRPr sz="1300">
              <a:solidFill>
                <a:srgbClr val="FFFFFF"/>
              </a:solidFill>
            </a:endParaRPr>
          </a:p>
          <a:p>
            <a:pPr marL="457200" lvl="0" indent="0" algn="ctr" rtl="0">
              <a:spcBef>
                <a:spcPts val="0"/>
              </a:spcBef>
              <a:spcAft>
                <a:spcPts val="0"/>
              </a:spcAft>
              <a:buNone/>
            </a:pPr>
            <a:endParaRPr sz="1300">
              <a:solidFill>
                <a:srgbClr val="FFFFFF"/>
              </a:solidFill>
            </a:endParaRPr>
          </a:p>
        </p:txBody>
      </p:sp>
      <p:sp>
        <p:nvSpPr>
          <p:cNvPr id="164" name="Google Shape;164;p20"/>
          <p:cNvSpPr/>
          <p:nvPr/>
        </p:nvSpPr>
        <p:spPr>
          <a:xfrm>
            <a:off x="3307350" y="5752164"/>
            <a:ext cx="7857900" cy="257100"/>
          </a:xfrm>
          <a:prstGeom prst="rect">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434343"/>
                </a:solidFill>
              </a:rPr>
              <a:t>OFA Offentlige fellesanskaffelser på Agder</a:t>
            </a:r>
            <a:endParaRPr i="1">
              <a:solidFill>
                <a:srgbClr val="434343"/>
              </a:solidFill>
            </a:endParaRPr>
          </a:p>
        </p:txBody>
      </p:sp>
      <p:sp>
        <p:nvSpPr>
          <p:cNvPr id="165" name="Google Shape;165;p20"/>
          <p:cNvSpPr/>
          <p:nvPr/>
        </p:nvSpPr>
        <p:spPr>
          <a:xfrm rot="-5400000">
            <a:off x="2649700" y="3350719"/>
            <a:ext cx="2038500" cy="556200"/>
          </a:xfrm>
          <a:prstGeom prst="rect">
            <a:avLst/>
          </a:prstGeom>
          <a:solidFill>
            <a:srgbClr val="76A5A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100" b="1" i="1">
              <a:solidFill>
                <a:srgbClr val="FFFFFF"/>
              </a:solidFill>
            </a:endParaRPr>
          </a:p>
          <a:p>
            <a:pPr marL="0" lvl="0" indent="0" algn="ctr" rtl="0">
              <a:spcBef>
                <a:spcPts val="0"/>
              </a:spcBef>
              <a:spcAft>
                <a:spcPts val="0"/>
              </a:spcAft>
              <a:buNone/>
            </a:pPr>
            <a:r>
              <a:rPr lang="no" sz="1100" b="1" i="1">
                <a:solidFill>
                  <a:srgbClr val="FFFFFF"/>
                </a:solidFill>
              </a:rPr>
              <a:t> Andre?</a:t>
            </a:r>
            <a:endParaRPr sz="1100" b="1" i="1">
              <a:solidFill>
                <a:srgbClr val="FFFFFF"/>
              </a:solidFill>
            </a:endParaRPr>
          </a:p>
          <a:p>
            <a:pPr marL="0" lvl="0" indent="0" algn="ctr" rtl="0">
              <a:spcBef>
                <a:spcPts val="0"/>
              </a:spcBef>
              <a:spcAft>
                <a:spcPts val="0"/>
              </a:spcAft>
              <a:buNone/>
            </a:pPr>
            <a:endParaRPr sz="1100" b="1" i="1">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69"/>
        <p:cNvGrpSpPr/>
        <p:nvPr/>
      </p:nvGrpSpPr>
      <p:grpSpPr>
        <a:xfrm>
          <a:off x="0" y="0"/>
          <a:ext cx="0" cy="0"/>
          <a:chOff x="0" y="0"/>
          <a:chExt cx="0" cy="0"/>
        </a:xfrm>
      </p:grpSpPr>
      <p:sp>
        <p:nvSpPr>
          <p:cNvPr id="170" name="Google Shape;170;p21"/>
          <p:cNvSpPr txBox="1">
            <a:spLocks noGrp="1"/>
          </p:cNvSpPr>
          <p:nvPr>
            <p:ph type="title"/>
          </p:nvPr>
        </p:nvSpPr>
        <p:spPr>
          <a:xfrm>
            <a:off x="279321" y="267992"/>
            <a:ext cx="11358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Foraene og fagledernettverk defineres tydelig etter felles mal</a:t>
            </a:r>
            <a:endParaRPr sz="3000"/>
          </a:p>
        </p:txBody>
      </p:sp>
      <p:sp>
        <p:nvSpPr>
          <p:cNvPr id="171" name="Google Shape;171;p21"/>
          <p:cNvSpPr txBox="1">
            <a:spLocks noGrp="1"/>
          </p:cNvSpPr>
          <p:nvPr>
            <p:ph type="body" idx="1"/>
          </p:nvPr>
        </p:nvSpPr>
        <p:spPr>
          <a:xfrm>
            <a:off x="541275" y="2451898"/>
            <a:ext cx="1927500" cy="533400"/>
          </a:xfrm>
          <a:prstGeom prst="rect">
            <a:avLst/>
          </a:prstGeom>
          <a:solidFill>
            <a:srgbClr val="666666"/>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600">
                <a:solidFill>
                  <a:srgbClr val="F3F3F3"/>
                </a:solidFill>
              </a:rPr>
              <a:t>HVA?</a:t>
            </a:r>
            <a:endParaRPr sz="1800">
              <a:solidFill>
                <a:srgbClr val="F3F3F3"/>
              </a:solidFill>
            </a:endParaRPr>
          </a:p>
        </p:txBody>
      </p:sp>
      <p:sp>
        <p:nvSpPr>
          <p:cNvPr id="172" name="Google Shape;172;p21"/>
          <p:cNvSpPr txBox="1">
            <a:spLocks noGrp="1"/>
          </p:cNvSpPr>
          <p:nvPr>
            <p:ph type="body" idx="1"/>
          </p:nvPr>
        </p:nvSpPr>
        <p:spPr>
          <a:xfrm>
            <a:off x="541275" y="3231320"/>
            <a:ext cx="1927500" cy="555300"/>
          </a:xfrm>
          <a:prstGeom prst="rect">
            <a:avLst/>
          </a:prstGeom>
          <a:solidFill>
            <a:srgbClr val="666666"/>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600">
                <a:solidFill>
                  <a:srgbClr val="F3F3F3"/>
                </a:solidFill>
              </a:rPr>
              <a:t>HVEM og HVOR?</a:t>
            </a:r>
            <a:endParaRPr sz="1800">
              <a:solidFill>
                <a:srgbClr val="F3F3F3"/>
              </a:solidFill>
            </a:endParaRPr>
          </a:p>
        </p:txBody>
      </p:sp>
      <p:sp>
        <p:nvSpPr>
          <p:cNvPr id="173" name="Google Shape;173;p21"/>
          <p:cNvSpPr txBox="1">
            <a:spLocks noGrp="1"/>
          </p:cNvSpPr>
          <p:nvPr>
            <p:ph type="body" idx="1"/>
          </p:nvPr>
        </p:nvSpPr>
        <p:spPr>
          <a:xfrm>
            <a:off x="541275" y="4065678"/>
            <a:ext cx="1927500" cy="1836600"/>
          </a:xfrm>
          <a:prstGeom prst="rect">
            <a:avLst/>
          </a:prstGeom>
          <a:solidFill>
            <a:srgbClr val="666666"/>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600">
                <a:solidFill>
                  <a:srgbClr val="F3F3F3"/>
                </a:solidFill>
              </a:rPr>
              <a:t>HVORDAN?</a:t>
            </a:r>
            <a:endParaRPr sz="1800">
              <a:solidFill>
                <a:srgbClr val="F3F3F3"/>
              </a:solidFill>
            </a:endParaRPr>
          </a:p>
        </p:txBody>
      </p:sp>
      <p:sp>
        <p:nvSpPr>
          <p:cNvPr id="174" name="Google Shape;174;p21"/>
          <p:cNvSpPr txBox="1">
            <a:spLocks noGrp="1"/>
          </p:cNvSpPr>
          <p:nvPr>
            <p:ph type="body" idx="1"/>
          </p:nvPr>
        </p:nvSpPr>
        <p:spPr>
          <a:xfrm>
            <a:off x="541275" y="1672475"/>
            <a:ext cx="1927500" cy="533400"/>
          </a:xfrm>
          <a:prstGeom prst="rect">
            <a:avLst/>
          </a:prstGeom>
          <a:solidFill>
            <a:srgbClr val="666666"/>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r>
              <a:rPr lang="no" sz="1600">
                <a:solidFill>
                  <a:srgbClr val="F3F3F3"/>
                </a:solidFill>
              </a:rPr>
              <a:t>HVORFOR?</a:t>
            </a:r>
            <a:endParaRPr sz="1800">
              <a:solidFill>
                <a:srgbClr val="F3F3F3"/>
              </a:solidFill>
            </a:endParaRPr>
          </a:p>
        </p:txBody>
      </p:sp>
      <p:pic>
        <p:nvPicPr>
          <p:cNvPr id="175" name="Google Shape;175;p21"/>
          <p:cNvPicPr preferRelativeResize="0"/>
          <p:nvPr/>
        </p:nvPicPr>
        <p:blipFill>
          <a:blip r:embed="rId3">
            <a:alphaModFix/>
          </a:blip>
          <a:stretch>
            <a:fillRect/>
          </a:stretch>
        </p:blipFill>
        <p:spPr>
          <a:xfrm>
            <a:off x="10297998" y="3159725"/>
            <a:ext cx="1292325" cy="1282000"/>
          </a:xfrm>
          <a:prstGeom prst="rect">
            <a:avLst/>
          </a:prstGeom>
          <a:noFill/>
          <a:ln>
            <a:noFill/>
          </a:ln>
        </p:spPr>
      </p:pic>
      <p:sp>
        <p:nvSpPr>
          <p:cNvPr id="176" name="Google Shape;176;p21"/>
          <p:cNvSpPr txBox="1"/>
          <p:nvPr/>
        </p:nvSpPr>
        <p:spPr>
          <a:xfrm>
            <a:off x="2809075" y="1672854"/>
            <a:ext cx="6642000" cy="5553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r>
              <a:rPr lang="no" sz="1600">
                <a:solidFill>
                  <a:srgbClr val="434343"/>
                </a:solidFill>
              </a:rPr>
              <a:t>1. Formål / hensikt</a:t>
            </a:r>
            <a:endParaRPr sz="1800">
              <a:solidFill>
                <a:srgbClr val="434343"/>
              </a:solidFill>
            </a:endParaRPr>
          </a:p>
        </p:txBody>
      </p:sp>
      <p:sp>
        <p:nvSpPr>
          <p:cNvPr id="177" name="Google Shape;177;p21"/>
          <p:cNvSpPr txBox="1"/>
          <p:nvPr/>
        </p:nvSpPr>
        <p:spPr>
          <a:xfrm>
            <a:off x="2809125" y="2451993"/>
            <a:ext cx="6642000" cy="5334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r>
              <a:rPr lang="no" sz="1600">
                <a:solidFill>
                  <a:srgbClr val="434343"/>
                </a:solidFill>
              </a:rPr>
              <a:t>2. Relevante mål og ansvarsområder</a:t>
            </a:r>
            <a:endParaRPr sz="1800">
              <a:solidFill>
                <a:srgbClr val="434343"/>
              </a:solidFill>
            </a:endParaRPr>
          </a:p>
        </p:txBody>
      </p:sp>
      <p:sp>
        <p:nvSpPr>
          <p:cNvPr id="178" name="Google Shape;178;p21"/>
          <p:cNvSpPr txBox="1"/>
          <p:nvPr/>
        </p:nvSpPr>
        <p:spPr>
          <a:xfrm>
            <a:off x="2852100" y="3249761"/>
            <a:ext cx="6599100" cy="5553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r>
              <a:rPr lang="no" sz="1600">
                <a:solidFill>
                  <a:srgbClr val="434343"/>
                </a:solidFill>
              </a:rPr>
              <a:t>3. Deltakelse og organisering</a:t>
            </a:r>
            <a:endParaRPr sz="1800">
              <a:solidFill>
                <a:srgbClr val="434343"/>
              </a:solidFill>
            </a:endParaRPr>
          </a:p>
        </p:txBody>
      </p:sp>
      <p:sp>
        <p:nvSpPr>
          <p:cNvPr id="179" name="Google Shape;179;p21"/>
          <p:cNvSpPr txBox="1"/>
          <p:nvPr/>
        </p:nvSpPr>
        <p:spPr>
          <a:xfrm>
            <a:off x="2852100" y="4065683"/>
            <a:ext cx="6599100" cy="9816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endParaRPr sz="1600">
              <a:solidFill>
                <a:srgbClr val="434343"/>
              </a:solidFill>
            </a:endParaRPr>
          </a:p>
          <a:p>
            <a:pPr marL="0" lvl="0" indent="0" algn="l" rtl="0">
              <a:lnSpc>
                <a:spcPct val="115000"/>
              </a:lnSpc>
              <a:spcBef>
                <a:spcPts val="0"/>
              </a:spcBef>
              <a:spcAft>
                <a:spcPts val="0"/>
              </a:spcAft>
              <a:buNone/>
            </a:pPr>
            <a:r>
              <a:rPr lang="no" sz="1600">
                <a:solidFill>
                  <a:srgbClr val="434343"/>
                </a:solidFill>
              </a:rPr>
              <a:t>4. Arbeidsform </a:t>
            </a:r>
            <a:endParaRPr sz="1600">
              <a:solidFill>
                <a:srgbClr val="434343"/>
              </a:solidFill>
            </a:endParaRPr>
          </a:p>
          <a:p>
            <a:pPr marL="0" lvl="0" indent="0" algn="l" rtl="0">
              <a:lnSpc>
                <a:spcPct val="115000"/>
              </a:lnSpc>
              <a:spcBef>
                <a:spcPts val="0"/>
              </a:spcBef>
              <a:spcAft>
                <a:spcPts val="0"/>
              </a:spcAft>
              <a:buNone/>
            </a:pPr>
            <a:r>
              <a:rPr lang="no" sz="1200" i="1">
                <a:solidFill>
                  <a:srgbClr val="434343"/>
                </a:solidFill>
              </a:rPr>
              <a:t>Herunder metodikk, ressurser, ledelse, samhandling med andre forum og fagledernettverk, rapportering, dokumentering og mobilisering eksterne (og interne) interessenter.</a:t>
            </a:r>
            <a:endParaRPr i="1">
              <a:solidFill>
                <a:srgbClr val="434343"/>
              </a:solidFill>
            </a:endParaRPr>
          </a:p>
          <a:p>
            <a:pPr marL="0" lvl="0" indent="0" algn="l" rtl="0">
              <a:lnSpc>
                <a:spcPct val="115000"/>
              </a:lnSpc>
              <a:spcBef>
                <a:spcPts val="0"/>
              </a:spcBef>
              <a:spcAft>
                <a:spcPts val="0"/>
              </a:spcAft>
              <a:buNone/>
            </a:pPr>
            <a:endParaRPr sz="1800">
              <a:solidFill>
                <a:srgbClr val="434343"/>
              </a:solidFill>
            </a:endParaRPr>
          </a:p>
        </p:txBody>
      </p:sp>
      <p:sp>
        <p:nvSpPr>
          <p:cNvPr id="180" name="Google Shape;180;p21"/>
          <p:cNvSpPr txBox="1"/>
          <p:nvPr/>
        </p:nvSpPr>
        <p:spPr>
          <a:xfrm>
            <a:off x="2852100" y="5282346"/>
            <a:ext cx="6599100" cy="6201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l" rtl="0">
              <a:lnSpc>
                <a:spcPct val="115000"/>
              </a:lnSpc>
              <a:spcBef>
                <a:spcPts val="0"/>
              </a:spcBef>
              <a:spcAft>
                <a:spcPts val="0"/>
              </a:spcAft>
              <a:buNone/>
            </a:pPr>
            <a:endParaRPr sz="1600">
              <a:solidFill>
                <a:srgbClr val="434343"/>
              </a:solidFill>
            </a:endParaRPr>
          </a:p>
          <a:p>
            <a:pPr marL="0" lvl="0" indent="0" algn="l" rtl="0">
              <a:lnSpc>
                <a:spcPct val="115000"/>
              </a:lnSpc>
              <a:spcBef>
                <a:spcPts val="0"/>
              </a:spcBef>
              <a:spcAft>
                <a:spcPts val="0"/>
              </a:spcAft>
              <a:buNone/>
            </a:pPr>
            <a:r>
              <a:rPr lang="no" sz="1600">
                <a:solidFill>
                  <a:srgbClr val="434343"/>
                </a:solidFill>
              </a:rPr>
              <a:t>5. Prioriterte problemstillinger </a:t>
            </a:r>
            <a:endParaRPr sz="1600">
              <a:solidFill>
                <a:srgbClr val="434343"/>
              </a:solidFill>
            </a:endParaRPr>
          </a:p>
          <a:p>
            <a:pPr marL="0" lvl="0" indent="0" algn="l" rtl="0">
              <a:lnSpc>
                <a:spcPct val="115000"/>
              </a:lnSpc>
              <a:spcBef>
                <a:spcPts val="0"/>
              </a:spcBef>
              <a:spcAft>
                <a:spcPts val="0"/>
              </a:spcAft>
              <a:buNone/>
            </a:pPr>
            <a:r>
              <a:rPr lang="no" sz="1200" i="1">
                <a:solidFill>
                  <a:srgbClr val="434343"/>
                </a:solidFill>
              </a:rPr>
              <a:t>Sammenfallende med handlingsprogrammet.</a:t>
            </a:r>
            <a:endParaRPr sz="1300">
              <a:solidFill>
                <a:srgbClr val="434343"/>
              </a:solidFill>
            </a:endParaRPr>
          </a:p>
          <a:p>
            <a:pPr marL="0" lvl="0" indent="0" algn="l" rtl="0">
              <a:lnSpc>
                <a:spcPct val="115000"/>
              </a:lnSpc>
              <a:spcBef>
                <a:spcPts val="0"/>
              </a:spcBef>
              <a:spcAft>
                <a:spcPts val="0"/>
              </a:spcAft>
              <a:buNone/>
            </a:pPr>
            <a:endParaRPr sz="1800">
              <a:solidFill>
                <a:srgbClr val="434343"/>
              </a:solidFill>
            </a:endParaRPr>
          </a:p>
        </p:txBody>
      </p:sp>
      <p:sp>
        <p:nvSpPr>
          <p:cNvPr id="181" name="Google Shape;181;p21"/>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85"/>
        <p:cNvGrpSpPr/>
        <p:nvPr/>
      </p:nvGrpSpPr>
      <p:grpSpPr>
        <a:xfrm>
          <a:off x="0" y="0"/>
          <a:ext cx="0" cy="0"/>
          <a:chOff x="0" y="0"/>
          <a:chExt cx="0" cy="0"/>
        </a:xfrm>
      </p:grpSpPr>
      <p:sp>
        <p:nvSpPr>
          <p:cNvPr id="186" name="Google Shape;186;p22"/>
          <p:cNvSpPr/>
          <p:nvPr/>
        </p:nvSpPr>
        <p:spPr>
          <a:xfrm>
            <a:off x="226225" y="1168075"/>
            <a:ext cx="11587200" cy="52050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2"/>
          <p:cNvSpPr txBox="1">
            <a:spLocks noGrp="1"/>
          </p:cNvSpPr>
          <p:nvPr>
            <p:ph type="title"/>
          </p:nvPr>
        </p:nvSpPr>
        <p:spPr>
          <a:xfrm>
            <a:off x="279321" y="267992"/>
            <a:ext cx="11358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Føringer for foraene for samfunnsutvikling </a:t>
            </a:r>
            <a:endParaRPr sz="3000"/>
          </a:p>
        </p:txBody>
      </p:sp>
      <p:sp>
        <p:nvSpPr>
          <p:cNvPr id="188" name="Google Shape;188;p22"/>
          <p:cNvSpPr txBox="1">
            <a:spLocks noGrp="1"/>
          </p:cNvSpPr>
          <p:nvPr>
            <p:ph type="body" idx="2"/>
          </p:nvPr>
        </p:nvSpPr>
        <p:spPr>
          <a:xfrm>
            <a:off x="5397900" y="1407000"/>
            <a:ext cx="6185400" cy="4793700"/>
          </a:xfrm>
          <a:prstGeom prst="rect">
            <a:avLst/>
          </a:prstGeom>
          <a:solidFill>
            <a:srgbClr val="A2C4C9"/>
          </a:solidFill>
          <a:ln>
            <a:noFill/>
          </a:ln>
        </p:spPr>
        <p:txBody>
          <a:bodyPr spcFirstLastPara="1" wrap="square" lIns="121875" tIns="121875" rIns="121875" bIns="121875" anchor="ctr" anchorCtr="0">
            <a:noAutofit/>
          </a:bodyPr>
          <a:lstStyle/>
          <a:p>
            <a:pPr marL="0" lvl="0" indent="0" algn="l" rtl="0">
              <a:spcBef>
                <a:spcPts val="1000"/>
              </a:spcBef>
              <a:spcAft>
                <a:spcPts val="0"/>
              </a:spcAft>
              <a:buNone/>
            </a:pPr>
            <a:r>
              <a:rPr lang="no" sz="2000">
                <a:solidFill>
                  <a:srgbClr val="FFFFFF"/>
                </a:solidFill>
              </a:rPr>
              <a:t>F</a:t>
            </a:r>
            <a:r>
              <a:rPr lang="no" sz="2000" b="1">
                <a:solidFill>
                  <a:srgbClr val="FFFFFF"/>
                </a:solidFill>
              </a:rPr>
              <a:t>oraene for samfunnsutvikling                                      </a:t>
            </a:r>
            <a:r>
              <a:rPr lang="no" sz="2000">
                <a:solidFill>
                  <a:srgbClr val="FFFFFF"/>
                </a:solidFill>
              </a:rPr>
              <a:t>skal legge til rette for:</a:t>
            </a:r>
            <a:endParaRPr sz="2000">
              <a:solidFill>
                <a:srgbClr val="FFFFFF"/>
              </a:solidFill>
            </a:endParaRPr>
          </a:p>
          <a:p>
            <a:pPr marL="457200" lvl="0" indent="-355600" algn="l" rtl="0">
              <a:spcBef>
                <a:spcPts val="1000"/>
              </a:spcBef>
              <a:spcAft>
                <a:spcPts val="0"/>
              </a:spcAft>
              <a:buClr>
                <a:srgbClr val="FFFFFF"/>
              </a:buClr>
              <a:buSzPts val="2000"/>
              <a:buChar char="●"/>
            </a:pPr>
            <a:r>
              <a:rPr lang="no" sz="2000">
                <a:solidFill>
                  <a:srgbClr val="FFFFFF"/>
                </a:solidFill>
              </a:rPr>
              <a:t>bred mobilisering / involvering</a:t>
            </a:r>
            <a:endParaRPr sz="2000">
              <a:solidFill>
                <a:srgbClr val="FFFFFF"/>
              </a:solidFill>
            </a:endParaRPr>
          </a:p>
          <a:p>
            <a:pPr marL="457200" lvl="0" indent="-355600" algn="l" rtl="0">
              <a:spcBef>
                <a:spcPts val="1000"/>
              </a:spcBef>
              <a:spcAft>
                <a:spcPts val="0"/>
              </a:spcAft>
              <a:buClr>
                <a:srgbClr val="FFFFFF"/>
              </a:buClr>
              <a:buSzPts val="2000"/>
              <a:buChar char="●"/>
            </a:pPr>
            <a:r>
              <a:rPr lang="no" sz="2000">
                <a:solidFill>
                  <a:srgbClr val="FFFFFF"/>
                </a:solidFill>
              </a:rPr>
              <a:t>handling</a:t>
            </a:r>
            <a:endParaRPr sz="2000">
              <a:solidFill>
                <a:srgbClr val="FFFFFF"/>
              </a:solidFill>
            </a:endParaRPr>
          </a:p>
          <a:p>
            <a:pPr marL="457200" lvl="0" indent="-355600" algn="l" rtl="0">
              <a:spcBef>
                <a:spcPts val="1000"/>
              </a:spcBef>
              <a:spcAft>
                <a:spcPts val="0"/>
              </a:spcAft>
              <a:buClr>
                <a:srgbClr val="FFFFFF"/>
              </a:buClr>
              <a:buSzPts val="2000"/>
              <a:buChar char="●"/>
            </a:pPr>
            <a:r>
              <a:rPr lang="no" sz="2000">
                <a:solidFill>
                  <a:srgbClr val="FFFFFF"/>
                </a:solidFill>
              </a:rPr>
              <a:t>måloppnåelse  </a:t>
            </a:r>
            <a:endParaRPr sz="2000">
              <a:solidFill>
                <a:srgbClr val="FFFFFF"/>
              </a:solidFill>
            </a:endParaRPr>
          </a:p>
          <a:p>
            <a:pPr marL="0" lvl="0" indent="0" algn="l" rtl="0">
              <a:spcBef>
                <a:spcPts val="1000"/>
              </a:spcBef>
              <a:spcAft>
                <a:spcPts val="0"/>
              </a:spcAft>
              <a:buNone/>
            </a:pPr>
            <a:r>
              <a:rPr lang="no" sz="2000">
                <a:solidFill>
                  <a:srgbClr val="FFFFFF"/>
                </a:solidFill>
              </a:rPr>
              <a:t>Regionplan Agder 2030 er strategien.</a:t>
            </a:r>
            <a:endParaRPr sz="2000">
              <a:solidFill>
                <a:srgbClr val="FFFFFF"/>
              </a:solidFill>
            </a:endParaRPr>
          </a:p>
          <a:p>
            <a:pPr marL="0" lvl="0" indent="0" algn="l" rtl="0">
              <a:spcBef>
                <a:spcPts val="1000"/>
              </a:spcBef>
              <a:spcAft>
                <a:spcPts val="1000"/>
              </a:spcAft>
              <a:buNone/>
            </a:pPr>
            <a:r>
              <a:rPr lang="no" sz="2000">
                <a:solidFill>
                  <a:srgbClr val="FFFFFF"/>
                </a:solidFill>
              </a:rPr>
              <a:t>Handlingsprogrammet er prioriteringsverktøy, og foraene benyttes aktivt for å utarbeide og rullere handlingsprogrammet.</a:t>
            </a:r>
            <a:endParaRPr sz="1200">
              <a:solidFill>
                <a:srgbClr val="000000"/>
              </a:solidFill>
            </a:endParaRPr>
          </a:p>
        </p:txBody>
      </p:sp>
      <p:pic>
        <p:nvPicPr>
          <p:cNvPr id="189" name="Google Shape;189;p22"/>
          <p:cNvPicPr preferRelativeResize="0"/>
          <p:nvPr/>
        </p:nvPicPr>
        <p:blipFill>
          <a:blip r:embed="rId3">
            <a:alphaModFix/>
          </a:blip>
          <a:stretch>
            <a:fillRect/>
          </a:stretch>
        </p:blipFill>
        <p:spPr>
          <a:xfrm>
            <a:off x="279325" y="2562060"/>
            <a:ext cx="4441250" cy="2735715"/>
          </a:xfrm>
          <a:prstGeom prst="rect">
            <a:avLst/>
          </a:prstGeom>
          <a:noFill/>
          <a:ln w="9525" cap="flat" cmpd="sng">
            <a:solidFill>
              <a:schemeClr val="dk2"/>
            </a:solidFill>
            <a:prstDash val="dot"/>
            <a:round/>
            <a:headEnd type="none" w="sm" len="sm"/>
            <a:tailEnd type="none" w="sm" len="sm"/>
          </a:ln>
        </p:spPr>
      </p:pic>
      <p:sp>
        <p:nvSpPr>
          <p:cNvPr id="190" name="Google Shape;190;p22"/>
          <p:cNvSpPr/>
          <p:nvPr/>
        </p:nvSpPr>
        <p:spPr>
          <a:xfrm>
            <a:off x="2061825" y="3283000"/>
            <a:ext cx="2752200" cy="1071000"/>
          </a:xfrm>
          <a:prstGeom prst="rect">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0000"/>
              </a:solidFill>
            </a:endParaRPr>
          </a:p>
        </p:txBody>
      </p:sp>
      <p:cxnSp>
        <p:nvCxnSpPr>
          <p:cNvPr id="191" name="Google Shape;191;p22"/>
          <p:cNvCxnSpPr/>
          <p:nvPr/>
        </p:nvCxnSpPr>
        <p:spPr>
          <a:xfrm rot="10800000" flipH="1">
            <a:off x="4813975" y="3521800"/>
            <a:ext cx="442200" cy="270000"/>
          </a:xfrm>
          <a:prstGeom prst="straightConnector1">
            <a:avLst/>
          </a:prstGeom>
          <a:noFill/>
          <a:ln w="38100" cap="flat" cmpd="sng">
            <a:solidFill>
              <a:srgbClr val="FF0000"/>
            </a:solidFill>
            <a:prstDash val="solid"/>
            <a:round/>
            <a:headEnd type="none" w="med" len="med"/>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95"/>
        <p:cNvGrpSpPr/>
        <p:nvPr/>
      </p:nvGrpSpPr>
      <p:grpSpPr>
        <a:xfrm>
          <a:off x="0" y="0"/>
          <a:ext cx="0" cy="0"/>
          <a:chOff x="0" y="0"/>
          <a:chExt cx="0" cy="0"/>
        </a:xfrm>
      </p:grpSpPr>
      <p:sp>
        <p:nvSpPr>
          <p:cNvPr id="196" name="Google Shape;196;p23"/>
          <p:cNvSpPr/>
          <p:nvPr/>
        </p:nvSpPr>
        <p:spPr>
          <a:xfrm>
            <a:off x="279325" y="1451250"/>
            <a:ext cx="11574300" cy="49482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3"/>
          <p:cNvSpPr txBox="1">
            <a:spLocks noGrp="1"/>
          </p:cNvSpPr>
          <p:nvPr>
            <p:ph type="title"/>
          </p:nvPr>
        </p:nvSpPr>
        <p:spPr>
          <a:xfrm>
            <a:off x="279325" y="268000"/>
            <a:ext cx="10596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Organisering av foraene for samfunnsutvikling </a:t>
            </a:r>
            <a:endParaRPr sz="3000"/>
          </a:p>
        </p:txBody>
      </p:sp>
      <p:sp>
        <p:nvSpPr>
          <p:cNvPr id="198" name="Google Shape;198;p23"/>
          <p:cNvSpPr txBox="1"/>
          <p:nvPr/>
        </p:nvSpPr>
        <p:spPr>
          <a:xfrm>
            <a:off x="701050" y="1698700"/>
            <a:ext cx="5714400" cy="2800200"/>
          </a:xfrm>
          <a:prstGeom prst="rect">
            <a:avLst/>
          </a:prstGeom>
          <a:solidFill>
            <a:srgbClr val="76A5AF"/>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b="1">
                <a:solidFill>
                  <a:srgbClr val="FFFFFF"/>
                </a:solidFill>
              </a:rPr>
              <a:t>Strategiske råd</a:t>
            </a:r>
            <a:endParaRPr sz="1800" b="1">
              <a:solidFill>
                <a:srgbClr val="FFFFFF"/>
              </a:solidFill>
            </a:endParaRPr>
          </a:p>
          <a:p>
            <a:pPr marL="0" lvl="0" indent="0" algn="l" rtl="0">
              <a:lnSpc>
                <a:spcPct val="115000"/>
              </a:lnSpc>
              <a:spcBef>
                <a:spcPts val="1000"/>
              </a:spcBef>
              <a:spcAft>
                <a:spcPts val="0"/>
              </a:spcAft>
              <a:buNone/>
            </a:pPr>
            <a:r>
              <a:rPr lang="no" sz="1500">
                <a:solidFill>
                  <a:srgbClr val="FFFFFF"/>
                </a:solidFill>
              </a:rPr>
              <a:t>Strategiske råd igangsetter                                                                       og “leder” arbeidet.</a:t>
            </a:r>
            <a:endParaRPr sz="1500">
              <a:solidFill>
                <a:srgbClr val="FFFFFF"/>
              </a:solidFill>
            </a:endParaRPr>
          </a:p>
          <a:p>
            <a:pPr marL="0" lvl="0" indent="0" algn="l" rtl="0">
              <a:lnSpc>
                <a:spcPct val="115000"/>
              </a:lnSpc>
              <a:spcBef>
                <a:spcPts val="1000"/>
              </a:spcBef>
              <a:spcAft>
                <a:spcPts val="0"/>
              </a:spcAft>
              <a:buNone/>
            </a:pPr>
            <a:r>
              <a:rPr lang="no" sz="1500">
                <a:solidFill>
                  <a:srgbClr val="FFFFFF"/>
                </a:solidFill>
              </a:rPr>
              <a:t>Utvelgelseskriterier:</a:t>
            </a:r>
            <a:endParaRPr sz="1500">
              <a:solidFill>
                <a:srgbClr val="FFFFFF"/>
              </a:solidFill>
            </a:endParaRPr>
          </a:p>
          <a:p>
            <a:pPr marL="457200" lvl="0" indent="-323850" algn="l" rtl="0">
              <a:lnSpc>
                <a:spcPct val="115000"/>
              </a:lnSpc>
              <a:spcBef>
                <a:spcPts val="1000"/>
              </a:spcBef>
              <a:spcAft>
                <a:spcPts val="0"/>
              </a:spcAft>
              <a:buClr>
                <a:srgbClr val="FFFFFF"/>
              </a:buClr>
              <a:buSzPts val="1500"/>
              <a:buChar char="●"/>
            </a:pPr>
            <a:r>
              <a:rPr lang="no" sz="1500" i="1">
                <a:solidFill>
                  <a:srgbClr val="FFFFFF"/>
                </a:solidFill>
              </a:rPr>
              <a:t>Påvirkningskraft</a:t>
            </a:r>
            <a:endParaRPr sz="1500" i="1">
              <a:solidFill>
                <a:srgbClr val="FFFFFF"/>
              </a:solidFill>
            </a:endParaRPr>
          </a:p>
          <a:p>
            <a:pPr marL="457200" lvl="0" indent="-323850" algn="l" rtl="0">
              <a:lnSpc>
                <a:spcPct val="115000"/>
              </a:lnSpc>
              <a:spcBef>
                <a:spcPts val="0"/>
              </a:spcBef>
              <a:spcAft>
                <a:spcPts val="0"/>
              </a:spcAft>
              <a:buClr>
                <a:srgbClr val="FFFFFF"/>
              </a:buClr>
              <a:buSzPts val="1500"/>
              <a:buChar char="●"/>
            </a:pPr>
            <a:r>
              <a:rPr lang="no" sz="1500" i="1">
                <a:solidFill>
                  <a:srgbClr val="FFFFFF"/>
                </a:solidFill>
              </a:rPr>
              <a:t>Kompetanse</a:t>
            </a:r>
            <a:endParaRPr sz="1500" i="1">
              <a:solidFill>
                <a:srgbClr val="FFFFFF"/>
              </a:solidFill>
            </a:endParaRPr>
          </a:p>
          <a:p>
            <a:pPr marL="457200" lvl="0" indent="-323850" algn="l" rtl="0">
              <a:lnSpc>
                <a:spcPct val="115000"/>
              </a:lnSpc>
              <a:spcBef>
                <a:spcPts val="0"/>
              </a:spcBef>
              <a:spcAft>
                <a:spcPts val="0"/>
              </a:spcAft>
              <a:buClr>
                <a:srgbClr val="FFFFFF"/>
              </a:buClr>
              <a:buSzPts val="1500"/>
              <a:buChar char="●"/>
            </a:pPr>
            <a:r>
              <a:rPr lang="no" sz="1500" i="1">
                <a:solidFill>
                  <a:srgbClr val="FFFFFF"/>
                </a:solidFill>
              </a:rPr>
              <a:t>Engasjement og kapasitet</a:t>
            </a:r>
            <a:endParaRPr sz="1500" i="1">
              <a:solidFill>
                <a:srgbClr val="FFFFFF"/>
              </a:solidFill>
            </a:endParaRPr>
          </a:p>
          <a:p>
            <a:pPr marL="457200" lvl="0" indent="-323850" algn="l" rtl="0">
              <a:lnSpc>
                <a:spcPct val="115000"/>
              </a:lnSpc>
              <a:spcBef>
                <a:spcPts val="0"/>
              </a:spcBef>
              <a:spcAft>
                <a:spcPts val="0"/>
              </a:spcAft>
              <a:buClr>
                <a:srgbClr val="FFFFFF"/>
              </a:buClr>
              <a:buSzPts val="1500"/>
              <a:buChar char="●"/>
            </a:pPr>
            <a:r>
              <a:rPr lang="no" sz="1500" i="1">
                <a:solidFill>
                  <a:srgbClr val="FFFFFF"/>
                </a:solidFill>
              </a:rPr>
              <a:t>Representasjon</a:t>
            </a:r>
            <a:endParaRPr sz="1500" i="1">
              <a:solidFill>
                <a:srgbClr val="FFFFFF"/>
              </a:solidFill>
            </a:endParaRPr>
          </a:p>
          <a:p>
            <a:pPr marL="0" lvl="0" indent="0" algn="l" rtl="0">
              <a:lnSpc>
                <a:spcPct val="115000"/>
              </a:lnSpc>
              <a:spcBef>
                <a:spcPts val="1000"/>
              </a:spcBef>
              <a:spcAft>
                <a:spcPts val="0"/>
              </a:spcAft>
              <a:buNone/>
            </a:pPr>
            <a:endParaRPr sz="1600">
              <a:solidFill>
                <a:srgbClr val="FFFFFF"/>
              </a:solidFill>
            </a:endParaRPr>
          </a:p>
          <a:p>
            <a:pPr marL="0" lvl="0" indent="0" algn="l" rtl="0">
              <a:lnSpc>
                <a:spcPct val="115000"/>
              </a:lnSpc>
              <a:spcBef>
                <a:spcPts val="1000"/>
              </a:spcBef>
              <a:spcAft>
                <a:spcPts val="1000"/>
              </a:spcAft>
              <a:buNone/>
            </a:pPr>
            <a:endParaRPr sz="1200">
              <a:solidFill>
                <a:srgbClr val="FFFFFF"/>
              </a:solidFill>
            </a:endParaRPr>
          </a:p>
        </p:txBody>
      </p:sp>
      <p:sp>
        <p:nvSpPr>
          <p:cNvPr id="199" name="Google Shape;199;p23"/>
          <p:cNvSpPr txBox="1"/>
          <p:nvPr/>
        </p:nvSpPr>
        <p:spPr>
          <a:xfrm>
            <a:off x="6808350" y="3746575"/>
            <a:ext cx="4652700" cy="2404500"/>
          </a:xfrm>
          <a:prstGeom prst="rect">
            <a:avLst/>
          </a:prstGeom>
          <a:solidFill>
            <a:srgbClr val="134F5C"/>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b="1">
                <a:solidFill>
                  <a:srgbClr val="FFFFFF"/>
                </a:solidFill>
              </a:rPr>
              <a:t>Handling                </a:t>
            </a:r>
            <a:endParaRPr sz="1800" b="1">
              <a:solidFill>
                <a:srgbClr val="FFFFFF"/>
              </a:solidFill>
            </a:endParaRPr>
          </a:p>
          <a:p>
            <a:pPr marL="0" lvl="0" indent="0" algn="l" rtl="0">
              <a:lnSpc>
                <a:spcPct val="115000"/>
              </a:lnSpc>
              <a:spcBef>
                <a:spcPts val="0"/>
              </a:spcBef>
              <a:spcAft>
                <a:spcPts val="0"/>
              </a:spcAft>
              <a:buNone/>
            </a:pPr>
            <a:r>
              <a:rPr lang="no" sz="1600" b="1">
                <a:solidFill>
                  <a:srgbClr val="FFFFFF"/>
                </a:solidFill>
              </a:rPr>
              <a:t>(målrettede satsinger,                         prosjekter m.v.)</a:t>
            </a:r>
            <a:endParaRPr sz="1600" b="1">
              <a:solidFill>
                <a:srgbClr val="FFFFFF"/>
              </a:solidFill>
            </a:endParaRPr>
          </a:p>
          <a:p>
            <a:pPr marL="0" lvl="0" indent="0" algn="l" rtl="0">
              <a:lnSpc>
                <a:spcPct val="115000"/>
              </a:lnSpc>
              <a:spcBef>
                <a:spcPts val="1000"/>
              </a:spcBef>
              <a:spcAft>
                <a:spcPts val="1000"/>
              </a:spcAft>
              <a:buNone/>
            </a:pPr>
            <a:r>
              <a:rPr lang="no" sz="1500">
                <a:solidFill>
                  <a:srgbClr val="FFFFFF"/>
                </a:solidFill>
              </a:rPr>
              <a:t>Aktivitetene må styrke                                        eksisterende satsinger                                                eller skape nye målrettede                                       satsinger.</a:t>
            </a:r>
            <a:endParaRPr sz="1500">
              <a:solidFill>
                <a:srgbClr val="FFFFFF"/>
              </a:solidFill>
            </a:endParaRPr>
          </a:p>
        </p:txBody>
      </p:sp>
      <p:sp>
        <p:nvSpPr>
          <p:cNvPr id="200" name="Google Shape;200;p23"/>
          <p:cNvSpPr txBox="1"/>
          <p:nvPr/>
        </p:nvSpPr>
        <p:spPr>
          <a:xfrm>
            <a:off x="6808400" y="1698700"/>
            <a:ext cx="4652700" cy="1813800"/>
          </a:xfrm>
          <a:prstGeom prst="rect">
            <a:avLst/>
          </a:prstGeom>
          <a:solidFill>
            <a:srgbClr val="A2C4C9"/>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b="1">
                <a:solidFill>
                  <a:srgbClr val="FFFFFF"/>
                </a:solidFill>
              </a:rPr>
              <a:t>Foraene</a:t>
            </a:r>
            <a:endParaRPr sz="1800" b="1">
              <a:solidFill>
                <a:srgbClr val="FFFFFF"/>
              </a:solidFill>
            </a:endParaRPr>
          </a:p>
          <a:p>
            <a:pPr marL="0" lvl="0" indent="0" algn="l" rtl="0">
              <a:lnSpc>
                <a:spcPct val="115000"/>
              </a:lnSpc>
              <a:spcBef>
                <a:spcPts val="1000"/>
              </a:spcBef>
              <a:spcAft>
                <a:spcPts val="1000"/>
              </a:spcAft>
              <a:buNone/>
            </a:pPr>
            <a:r>
              <a:rPr lang="no" sz="1500">
                <a:solidFill>
                  <a:srgbClr val="FFFFFF"/>
                </a:solidFill>
              </a:rPr>
              <a:t>Det tre områdene for                                      samfunnsutving mobiliserer                                           og involverer sentrale                              interessenter</a:t>
            </a:r>
            <a:endParaRPr sz="1500">
              <a:solidFill>
                <a:srgbClr val="FFFFFF"/>
              </a:solidFill>
            </a:endParaRPr>
          </a:p>
        </p:txBody>
      </p:sp>
      <p:sp>
        <p:nvSpPr>
          <p:cNvPr id="201" name="Google Shape;201;p23"/>
          <p:cNvSpPr txBox="1"/>
          <p:nvPr/>
        </p:nvSpPr>
        <p:spPr>
          <a:xfrm>
            <a:off x="701050" y="4764225"/>
            <a:ext cx="5714400" cy="1386600"/>
          </a:xfrm>
          <a:prstGeom prst="rect">
            <a:avLst/>
          </a:prstGeom>
          <a:solidFill>
            <a:srgbClr val="45818E"/>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no" sz="1800" b="1">
                <a:solidFill>
                  <a:srgbClr val="FFFFFF"/>
                </a:solidFill>
              </a:rPr>
              <a:t>Sekretariatene</a:t>
            </a:r>
            <a:endParaRPr sz="1800" b="1">
              <a:solidFill>
                <a:srgbClr val="FFFFFF"/>
              </a:solidFill>
            </a:endParaRPr>
          </a:p>
          <a:p>
            <a:pPr marL="0" lvl="0" indent="0" algn="l" rtl="0">
              <a:lnSpc>
                <a:spcPct val="115000"/>
              </a:lnSpc>
              <a:spcBef>
                <a:spcPts val="1000"/>
              </a:spcBef>
              <a:spcAft>
                <a:spcPts val="0"/>
              </a:spcAft>
              <a:buNone/>
            </a:pPr>
            <a:r>
              <a:rPr lang="no" sz="1500">
                <a:solidFill>
                  <a:srgbClr val="FFFFFF"/>
                </a:solidFill>
              </a:rPr>
              <a:t>Sekretariatene ledes av Agder                                   fylkeskommune og koordinerer                                                  seg med andre aktører.</a:t>
            </a:r>
            <a:endParaRPr sz="1500">
              <a:solidFill>
                <a:srgbClr val="FFFFFF"/>
              </a:solidFill>
            </a:endParaRPr>
          </a:p>
          <a:p>
            <a:pPr marL="0" lvl="0" indent="0" algn="l" rtl="0">
              <a:lnSpc>
                <a:spcPct val="115000"/>
              </a:lnSpc>
              <a:spcBef>
                <a:spcPts val="1000"/>
              </a:spcBef>
              <a:spcAft>
                <a:spcPts val="1000"/>
              </a:spcAft>
              <a:buNone/>
            </a:pPr>
            <a:endParaRPr sz="1200">
              <a:solidFill>
                <a:srgbClr val="FFFFFF"/>
              </a:solidFill>
            </a:endParaRPr>
          </a:p>
        </p:txBody>
      </p:sp>
      <p:pic>
        <p:nvPicPr>
          <p:cNvPr id="202" name="Google Shape;202;p23"/>
          <p:cNvPicPr preferRelativeResize="0"/>
          <p:nvPr/>
        </p:nvPicPr>
        <p:blipFill>
          <a:blip r:embed="rId3">
            <a:alphaModFix/>
          </a:blip>
          <a:stretch>
            <a:fillRect/>
          </a:stretch>
        </p:blipFill>
        <p:spPr>
          <a:xfrm>
            <a:off x="4440675" y="2536900"/>
            <a:ext cx="1288775" cy="1041798"/>
          </a:xfrm>
          <a:prstGeom prst="rect">
            <a:avLst/>
          </a:prstGeom>
          <a:noFill/>
          <a:ln>
            <a:noFill/>
          </a:ln>
        </p:spPr>
      </p:pic>
      <p:pic>
        <p:nvPicPr>
          <p:cNvPr id="203" name="Google Shape;203;p23"/>
          <p:cNvPicPr preferRelativeResize="0"/>
          <p:nvPr/>
        </p:nvPicPr>
        <p:blipFill>
          <a:blip r:embed="rId4">
            <a:alphaModFix/>
          </a:blip>
          <a:stretch>
            <a:fillRect/>
          </a:stretch>
        </p:blipFill>
        <p:spPr>
          <a:xfrm>
            <a:off x="9924312" y="2190600"/>
            <a:ext cx="1148062" cy="984525"/>
          </a:xfrm>
          <a:prstGeom prst="rect">
            <a:avLst/>
          </a:prstGeom>
          <a:noFill/>
          <a:ln>
            <a:noFill/>
          </a:ln>
        </p:spPr>
      </p:pic>
      <p:pic>
        <p:nvPicPr>
          <p:cNvPr id="204" name="Google Shape;204;p23"/>
          <p:cNvPicPr preferRelativeResize="0"/>
          <p:nvPr/>
        </p:nvPicPr>
        <p:blipFill>
          <a:blip r:embed="rId5">
            <a:alphaModFix/>
          </a:blip>
          <a:stretch>
            <a:fillRect/>
          </a:stretch>
        </p:blipFill>
        <p:spPr>
          <a:xfrm>
            <a:off x="9741869" y="4334225"/>
            <a:ext cx="1437681" cy="1222975"/>
          </a:xfrm>
          <a:prstGeom prst="rect">
            <a:avLst/>
          </a:prstGeom>
          <a:noFill/>
          <a:ln>
            <a:noFill/>
          </a:ln>
        </p:spPr>
      </p:pic>
      <p:pic>
        <p:nvPicPr>
          <p:cNvPr id="205" name="Google Shape;205;p23"/>
          <p:cNvPicPr preferRelativeResize="0"/>
          <p:nvPr/>
        </p:nvPicPr>
        <p:blipFill>
          <a:blip r:embed="rId6">
            <a:alphaModFix/>
          </a:blip>
          <a:stretch>
            <a:fillRect/>
          </a:stretch>
        </p:blipFill>
        <p:spPr>
          <a:xfrm>
            <a:off x="4491597" y="5081950"/>
            <a:ext cx="1288779" cy="76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209"/>
        <p:cNvGrpSpPr/>
        <p:nvPr/>
      </p:nvGrpSpPr>
      <p:grpSpPr>
        <a:xfrm>
          <a:off x="0" y="0"/>
          <a:ext cx="0" cy="0"/>
          <a:chOff x="0" y="0"/>
          <a:chExt cx="0" cy="0"/>
        </a:xfrm>
      </p:grpSpPr>
      <p:sp>
        <p:nvSpPr>
          <p:cNvPr id="210" name="Google Shape;210;p24"/>
          <p:cNvSpPr/>
          <p:nvPr/>
        </p:nvSpPr>
        <p:spPr>
          <a:xfrm>
            <a:off x="1286500" y="1001250"/>
            <a:ext cx="9479400" cy="55086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4"/>
          <p:cNvSpPr/>
          <p:nvPr/>
        </p:nvSpPr>
        <p:spPr>
          <a:xfrm>
            <a:off x="3347250" y="1711975"/>
            <a:ext cx="4895700" cy="385200"/>
          </a:xfrm>
          <a:prstGeom prst="rect">
            <a:avLst/>
          </a:prstGeom>
          <a:solidFill>
            <a:srgbClr val="134F5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no" b="1">
                <a:solidFill>
                  <a:srgbClr val="FFFFFF"/>
                </a:solidFill>
              </a:rPr>
              <a:t>Str</a:t>
            </a:r>
            <a:r>
              <a:rPr lang="no" b="1">
                <a:solidFill>
                  <a:srgbClr val="FFFFFF"/>
                </a:solidFill>
                <a:latin typeface="Arial"/>
                <a:ea typeface="Arial"/>
                <a:cs typeface="Arial"/>
                <a:sym typeface="Arial"/>
              </a:rPr>
              <a:t>ategiske råd</a:t>
            </a:r>
            <a:endParaRPr sz="1800">
              <a:solidFill>
                <a:srgbClr val="FFFFFF"/>
              </a:solidFill>
            </a:endParaRPr>
          </a:p>
        </p:txBody>
      </p:sp>
      <p:sp>
        <p:nvSpPr>
          <p:cNvPr id="212" name="Google Shape;212;p24"/>
          <p:cNvSpPr/>
          <p:nvPr/>
        </p:nvSpPr>
        <p:spPr>
          <a:xfrm rot="10800000">
            <a:off x="3374100" y="2105750"/>
            <a:ext cx="4767000" cy="3009000"/>
          </a:xfrm>
          <a:prstGeom prst="triangle">
            <a:avLst>
              <a:gd name="adj" fmla="val 49849"/>
            </a:avLst>
          </a:prstGeom>
          <a:solidFill>
            <a:schemeClr val="lt2"/>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300"/>
          </a:p>
        </p:txBody>
      </p:sp>
      <p:sp>
        <p:nvSpPr>
          <p:cNvPr id="213" name="Google Shape;213;p24"/>
          <p:cNvSpPr/>
          <p:nvPr/>
        </p:nvSpPr>
        <p:spPr>
          <a:xfrm>
            <a:off x="3874778" y="1639100"/>
            <a:ext cx="942600" cy="696000"/>
          </a:xfrm>
          <a:prstGeom prst="rect">
            <a:avLst/>
          </a:prstGeom>
          <a:solidFill>
            <a:srgbClr val="A2C4C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Formål</a:t>
            </a:r>
            <a:endParaRPr b="1"/>
          </a:p>
        </p:txBody>
      </p:sp>
      <p:sp>
        <p:nvSpPr>
          <p:cNvPr id="214" name="Google Shape;214;p24"/>
          <p:cNvSpPr/>
          <p:nvPr/>
        </p:nvSpPr>
        <p:spPr>
          <a:xfrm>
            <a:off x="3385841" y="2745299"/>
            <a:ext cx="4857600" cy="369300"/>
          </a:xfrm>
          <a:prstGeom prst="rect">
            <a:avLst/>
          </a:prstGeom>
          <a:solidFill>
            <a:srgbClr val="A2C4C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Avklare an</a:t>
            </a:r>
            <a:r>
              <a:rPr lang="no" b="1">
                <a:solidFill>
                  <a:schemeClr val="dk1"/>
                </a:solidFill>
              </a:rPr>
              <a:t>svarsområde</a:t>
            </a:r>
            <a:endParaRPr b="1"/>
          </a:p>
        </p:txBody>
      </p:sp>
      <p:sp>
        <p:nvSpPr>
          <p:cNvPr id="215" name="Google Shape;215;p24"/>
          <p:cNvSpPr/>
          <p:nvPr/>
        </p:nvSpPr>
        <p:spPr>
          <a:xfrm>
            <a:off x="3385841" y="3694137"/>
            <a:ext cx="4857600" cy="369300"/>
          </a:xfrm>
          <a:prstGeom prst="rect">
            <a:avLst/>
          </a:prstGeom>
          <a:solidFill>
            <a:srgbClr val="A2C4C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Prioritere og sette mål </a:t>
            </a:r>
            <a:endParaRPr b="1"/>
          </a:p>
        </p:txBody>
      </p:sp>
      <p:sp>
        <p:nvSpPr>
          <p:cNvPr id="216" name="Google Shape;216;p24"/>
          <p:cNvSpPr/>
          <p:nvPr/>
        </p:nvSpPr>
        <p:spPr>
          <a:xfrm>
            <a:off x="3385829" y="3219718"/>
            <a:ext cx="4857600" cy="369300"/>
          </a:xfrm>
          <a:prstGeom prst="rect">
            <a:avLst/>
          </a:prstGeom>
          <a:solidFill>
            <a:srgbClr val="A2C4C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Kartlegge initiativ og kunnskapsgrunnlag?</a:t>
            </a:r>
            <a:endParaRPr b="1"/>
          </a:p>
        </p:txBody>
      </p:sp>
      <p:sp>
        <p:nvSpPr>
          <p:cNvPr id="217" name="Google Shape;217;p24"/>
          <p:cNvSpPr/>
          <p:nvPr/>
        </p:nvSpPr>
        <p:spPr>
          <a:xfrm rot="10800000">
            <a:off x="4101124" y="2329965"/>
            <a:ext cx="489900" cy="310200"/>
          </a:xfrm>
          <a:prstGeom prst="triangle">
            <a:avLst>
              <a:gd name="adj" fmla="val 50000"/>
            </a:avLst>
          </a:prstGeom>
          <a:solidFill>
            <a:srgbClr val="F68907"/>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18" name="Google Shape;218;p24"/>
          <p:cNvSpPr/>
          <p:nvPr/>
        </p:nvSpPr>
        <p:spPr>
          <a:xfrm>
            <a:off x="3366300" y="5212700"/>
            <a:ext cx="4857600" cy="513600"/>
          </a:xfrm>
          <a:prstGeom prst="rect">
            <a:avLst/>
          </a:prstGeom>
          <a:solidFill>
            <a:srgbClr val="FEE599"/>
          </a:solidFill>
          <a:ln>
            <a:noFill/>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t>Forarbeid </a:t>
            </a:r>
            <a:endParaRPr>
              <a:solidFill>
                <a:srgbClr val="FFFFFF"/>
              </a:solidFill>
            </a:endParaRPr>
          </a:p>
        </p:txBody>
      </p:sp>
      <p:sp>
        <p:nvSpPr>
          <p:cNvPr id="219" name="Google Shape;219;p24"/>
          <p:cNvSpPr/>
          <p:nvPr/>
        </p:nvSpPr>
        <p:spPr>
          <a:xfrm>
            <a:off x="8866725" y="2745300"/>
            <a:ext cx="1386900" cy="3108900"/>
          </a:xfrm>
          <a:prstGeom prst="rect">
            <a:avLst/>
          </a:prstGeom>
          <a:solidFill>
            <a:srgbClr val="EFEFE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no"/>
              <a:t>Involvere og mobilisere forum</a:t>
            </a:r>
            <a:endParaRPr sz="1200" i="1"/>
          </a:p>
        </p:txBody>
      </p:sp>
      <p:sp>
        <p:nvSpPr>
          <p:cNvPr id="220" name="Google Shape;220;p24"/>
          <p:cNvSpPr/>
          <p:nvPr/>
        </p:nvSpPr>
        <p:spPr>
          <a:xfrm>
            <a:off x="3394725" y="4244075"/>
            <a:ext cx="4857600" cy="630000"/>
          </a:xfrm>
          <a:prstGeom prst="rect">
            <a:avLst/>
          </a:prstGeom>
          <a:solidFill>
            <a:srgbClr val="F68907"/>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0" lvl="0" indent="0" algn="ctr" rtl="0">
              <a:spcBef>
                <a:spcPts val="0"/>
              </a:spcBef>
              <a:spcAft>
                <a:spcPts val="0"/>
              </a:spcAft>
              <a:buNone/>
            </a:pPr>
            <a:r>
              <a:rPr lang="no" b="1">
                <a:solidFill>
                  <a:schemeClr val="dk1"/>
                </a:solidFill>
              </a:rPr>
              <a:t>Mandat</a:t>
            </a:r>
            <a:endParaRPr sz="1100" i="1"/>
          </a:p>
        </p:txBody>
      </p:sp>
      <p:sp>
        <p:nvSpPr>
          <p:cNvPr id="221" name="Google Shape;221;p24"/>
          <p:cNvSpPr/>
          <p:nvPr/>
        </p:nvSpPr>
        <p:spPr>
          <a:xfrm>
            <a:off x="2602125" y="1635775"/>
            <a:ext cx="178200" cy="3447900"/>
          </a:xfrm>
          <a:prstGeom prst="upArrow">
            <a:avLst>
              <a:gd name="adj1" fmla="val 31060"/>
              <a:gd name="adj2" fmla="val 50000"/>
            </a:avLst>
          </a:prstGeom>
          <a:solidFill>
            <a:srgbClr val="0C343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222" name="Google Shape;222;p24"/>
          <p:cNvSpPr/>
          <p:nvPr/>
        </p:nvSpPr>
        <p:spPr>
          <a:xfrm>
            <a:off x="2696400" y="5008138"/>
            <a:ext cx="5603700" cy="70500"/>
          </a:xfrm>
          <a:prstGeom prst="rect">
            <a:avLst/>
          </a:prstGeom>
          <a:solidFill>
            <a:srgbClr val="0C3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900"/>
          </a:p>
        </p:txBody>
      </p:sp>
      <p:sp>
        <p:nvSpPr>
          <p:cNvPr id="223" name="Google Shape;223;p24"/>
          <p:cNvSpPr/>
          <p:nvPr/>
        </p:nvSpPr>
        <p:spPr>
          <a:xfrm>
            <a:off x="4249700" y="1337525"/>
            <a:ext cx="1791000" cy="70500"/>
          </a:xfrm>
          <a:prstGeom prst="rect">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900"/>
          </a:p>
        </p:txBody>
      </p:sp>
      <p:sp>
        <p:nvSpPr>
          <p:cNvPr id="224" name="Google Shape;224;p24"/>
          <p:cNvSpPr/>
          <p:nvPr/>
        </p:nvSpPr>
        <p:spPr>
          <a:xfrm>
            <a:off x="1463000" y="1156175"/>
            <a:ext cx="2786700" cy="415200"/>
          </a:xfrm>
          <a:prstGeom prst="rect">
            <a:avLst/>
          </a:prstGeom>
          <a:solidFill>
            <a:srgbClr val="99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o" sz="1300">
                <a:solidFill>
                  <a:srgbClr val="FFFFFF"/>
                </a:solidFill>
              </a:rPr>
              <a:t>Kommunedirektørkollegiet / KDU</a:t>
            </a:r>
            <a:endParaRPr sz="1300">
              <a:solidFill>
                <a:srgbClr val="FFFFFF"/>
              </a:solidFill>
            </a:endParaRPr>
          </a:p>
        </p:txBody>
      </p:sp>
      <p:sp>
        <p:nvSpPr>
          <p:cNvPr id="225" name="Google Shape;225;p24"/>
          <p:cNvSpPr/>
          <p:nvPr/>
        </p:nvSpPr>
        <p:spPr>
          <a:xfrm rot="10800000">
            <a:off x="5911825" y="1362200"/>
            <a:ext cx="178200" cy="330000"/>
          </a:xfrm>
          <a:prstGeom prst="upArrow">
            <a:avLst>
              <a:gd name="adj1" fmla="val 50000"/>
              <a:gd name="adj2" fmla="val 50000"/>
            </a:avLst>
          </a:prstGeom>
          <a:solidFill>
            <a:srgbClr val="99999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grpSp>
        <p:nvGrpSpPr>
          <p:cNvPr id="226" name="Google Shape;226;p24"/>
          <p:cNvGrpSpPr/>
          <p:nvPr/>
        </p:nvGrpSpPr>
        <p:grpSpPr>
          <a:xfrm>
            <a:off x="8363024" y="2704401"/>
            <a:ext cx="364586" cy="3592911"/>
            <a:chOff x="9039769" y="1923600"/>
            <a:chExt cx="364586" cy="4032900"/>
          </a:xfrm>
        </p:grpSpPr>
        <p:sp>
          <p:nvSpPr>
            <p:cNvPr id="227" name="Google Shape;227;p24"/>
            <p:cNvSpPr/>
            <p:nvPr/>
          </p:nvSpPr>
          <p:spPr>
            <a:xfrm rot="5400000">
              <a:off x="9075919" y="1887450"/>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28" name="Google Shape;228;p24"/>
            <p:cNvSpPr/>
            <p:nvPr/>
          </p:nvSpPr>
          <p:spPr>
            <a:xfrm rot="-5400000">
              <a:off x="9076006" y="2251844"/>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29" name="Google Shape;229;p24"/>
            <p:cNvSpPr/>
            <p:nvPr/>
          </p:nvSpPr>
          <p:spPr>
            <a:xfrm rot="5400000">
              <a:off x="9075919" y="2570022"/>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0" name="Google Shape;230;p24"/>
            <p:cNvSpPr/>
            <p:nvPr/>
          </p:nvSpPr>
          <p:spPr>
            <a:xfrm rot="-5400000">
              <a:off x="9076006" y="2934416"/>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1" name="Google Shape;231;p24"/>
            <p:cNvSpPr/>
            <p:nvPr/>
          </p:nvSpPr>
          <p:spPr>
            <a:xfrm rot="5400000">
              <a:off x="9075919" y="3218731"/>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2" name="Google Shape;232;p24"/>
            <p:cNvSpPr/>
            <p:nvPr/>
          </p:nvSpPr>
          <p:spPr>
            <a:xfrm rot="-5400000">
              <a:off x="9076006" y="3583125"/>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3" name="Google Shape;233;p24"/>
            <p:cNvSpPr/>
            <p:nvPr/>
          </p:nvSpPr>
          <p:spPr>
            <a:xfrm rot="5400000">
              <a:off x="9075919" y="3901303"/>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4" name="Google Shape;234;p24"/>
            <p:cNvSpPr/>
            <p:nvPr/>
          </p:nvSpPr>
          <p:spPr>
            <a:xfrm rot="-5400000">
              <a:off x="9076006" y="4265697"/>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5" name="Google Shape;235;p24"/>
            <p:cNvSpPr/>
            <p:nvPr/>
          </p:nvSpPr>
          <p:spPr>
            <a:xfrm rot="5400000">
              <a:off x="9075919" y="4581184"/>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6" name="Google Shape;236;p24"/>
            <p:cNvSpPr/>
            <p:nvPr/>
          </p:nvSpPr>
          <p:spPr>
            <a:xfrm rot="-5400000">
              <a:off x="9076006" y="4945578"/>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7" name="Google Shape;237;p24"/>
            <p:cNvSpPr/>
            <p:nvPr/>
          </p:nvSpPr>
          <p:spPr>
            <a:xfrm rot="5400000">
              <a:off x="9075919" y="5263756"/>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sp>
          <p:nvSpPr>
            <p:cNvPr id="238" name="Google Shape;238;p24"/>
            <p:cNvSpPr/>
            <p:nvPr/>
          </p:nvSpPr>
          <p:spPr>
            <a:xfrm rot="-5400000">
              <a:off x="9076006" y="5628150"/>
              <a:ext cx="292200" cy="364500"/>
            </a:xfrm>
            <a:prstGeom prst="triangle">
              <a:avLst>
                <a:gd name="adj" fmla="val 50000"/>
              </a:avLst>
            </a:prstGeom>
            <a:solidFill>
              <a:srgbClr val="45818E"/>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sz="1900"/>
            </a:p>
          </p:txBody>
        </p:sp>
      </p:grpSp>
      <p:sp>
        <p:nvSpPr>
          <p:cNvPr id="239" name="Google Shape;239;p24"/>
          <p:cNvSpPr txBox="1">
            <a:spLocks noGrp="1"/>
          </p:cNvSpPr>
          <p:nvPr>
            <p:ph type="title"/>
          </p:nvPr>
        </p:nvSpPr>
        <p:spPr>
          <a:xfrm>
            <a:off x="279321" y="267992"/>
            <a:ext cx="113580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Hvordan de tre foraene for samfunnsutvikling skal arbeide</a:t>
            </a:r>
            <a:endParaRPr sz="3000"/>
          </a:p>
        </p:txBody>
      </p:sp>
      <p:pic>
        <p:nvPicPr>
          <p:cNvPr id="240" name="Google Shape;240;p24"/>
          <p:cNvPicPr preferRelativeResize="0"/>
          <p:nvPr/>
        </p:nvPicPr>
        <p:blipFill>
          <a:blip r:embed="rId3">
            <a:alphaModFix/>
          </a:blip>
          <a:stretch>
            <a:fillRect/>
          </a:stretch>
        </p:blipFill>
        <p:spPr>
          <a:xfrm>
            <a:off x="5496999" y="2164443"/>
            <a:ext cx="635300" cy="513583"/>
          </a:xfrm>
          <a:prstGeom prst="rect">
            <a:avLst/>
          </a:prstGeom>
          <a:noFill/>
          <a:ln>
            <a:noFill/>
          </a:ln>
        </p:spPr>
      </p:pic>
      <p:pic>
        <p:nvPicPr>
          <p:cNvPr id="241" name="Google Shape;241;p24"/>
          <p:cNvPicPr preferRelativeResize="0"/>
          <p:nvPr/>
        </p:nvPicPr>
        <p:blipFill>
          <a:blip r:embed="rId4">
            <a:alphaModFix/>
          </a:blip>
          <a:stretch>
            <a:fillRect/>
          </a:stretch>
        </p:blipFill>
        <p:spPr>
          <a:xfrm>
            <a:off x="9155397" y="3295918"/>
            <a:ext cx="690800" cy="592407"/>
          </a:xfrm>
          <a:prstGeom prst="rect">
            <a:avLst/>
          </a:prstGeom>
          <a:noFill/>
          <a:ln>
            <a:noFill/>
          </a:ln>
        </p:spPr>
      </p:pic>
      <p:pic>
        <p:nvPicPr>
          <p:cNvPr id="242" name="Google Shape;242;p24"/>
          <p:cNvPicPr preferRelativeResize="0"/>
          <p:nvPr/>
        </p:nvPicPr>
        <p:blipFill>
          <a:blip r:embed="rId5">
            <a:alphaModFix/>
          </a:blip>
          <a:stretch>
            <a:fillRect/>
          </a:stretch>
        </p:blipFill>
        <p:spPr>
          <a:xfrm>
            <a:off x="7625574" y="4334046"/>
            <a:ext cx="489900" cy="486017"/>
          </a:xfrm>
          <a:prstGeom prst="rect">
            <a:avLst/>
          </a:prstGeom>
          <a:noFill/>
          <a:ln>
            <a:noFill/>
          </a:ln>
        </p:spPr>
      </p:pic>
      <p:pic>
        <p:nvPicPr>
          <p:cNvPr id="243" name="Google Shape;243;p24"/>
          <p:cNvPicPr preferRelativeResize="0"/>
          <p:nvPr/>
        </p:nvPicPr>
        <p:blipFill>
          <a:blip r:embed="rId6">
            <a:alphaModFix/>
          </a:blip>
          <a:stretch>
            <a:fillRect/>
          </a:stretch>
        </p:blipFill>
        <p:spPr>
          <a:xfrm>
            <a:off x="7452170" y="5262900"/>
            <a:ext cx="552880" cy="486000"/>
          </a:xfrm>
          <a:prstGeom prst="rect">
            <a:avLst/>
          </a:prstGeom>
          <a:noFill/>
          <a:ln>
            <a:noFill/>
          </a:ln>
        </p:spPr>
      </p:pic>
      <p:sp>
        <p:nvSpPr>
          <p:cNvPr id="244" name="Google Shape;244;p24"/>
          <p:cNvSpPr/>
          <p:nvPr/>
        </p:nvSpPr>
        <p:spPr>
          <a:xfrm>
            <a:off x="3366300" y="5852775"/>
            <a:ext cx="4857600" cy="385200"/>
          </a:xfrm>
          <a:prstGeom prst="rect">
            <a:avLst/>
          </a:prstGeom>
          <a:solidFill>
            <a:srgbClr val="FEE599"/>
          </a:solidFill>
          <a:ln>
            <a:noFill/>
          </a:ln>
        </p:spPr>
        <p:txBody>
          <a:bodyPr spcFirstLastPara="1" wrap="square" lIns="121875" tIns="121875" rIns="121875" bIns="121875" anchor="t" anchorCtr="0">
            <a:noAutofit/>
          </a:bodyPr>
          <a:lstStyle/>
          <a:p>
            <a:pPr marL="0" lvl="0" indent="0" algn="ctr" rtl="0">
              <a:spcBef>
                <a:spcPts val="0"/>
              </a:spcBef>
              <a:spcAft>
                <a:spcPts val="0"/>
              </a:spcAft>
              <a:buNone/>
            </a:pPr>
            <a:r>
              <a:rPr lang="no" sz="1300" b="1"/>
              <a:t>Handling</a:t>
            </a:r>
            <a:endParaRPr sz="700"/>
          </a:p>
          <a:p>
            <a:pPr marL="0" lvl="0" indent="0" algn="ctr" rtl="0">
              <a:spcBef>
                <a:spcPts val="0"/>
              </a:spcBef>
              <a:spcAft>
                <a:spcPts val="0"/>
              </a:spcAft>
              <a:buNone/>
            </a:pPr>
            <a:endParaRPr sz="13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248"/>
        <p:cNvGrpSpPr/>
        <p:nvPr/>
      </p:nvGrpSpPr>
      <p:grpSpPr>
        <a:xfrm>
          <a:off x="0" y="0"/>
          <a:ext cx="0" cy="0"/>
          <a:chOff x="0" y="0"/>
          <a:chExt cx="0" cy="0"/>
        </a:xfrm>
      </p:grpSpPr>
      <p:sp>
        <p:nvSpPr>
          <p:cNvPr id="249" name="Google Shape;249;p25"/>
          <p:cNvSpPr txBox="1">
            <a:spLocks noGrp="1"/>
          </p:cNvSpPr>
          <p:nvPr>
            <p:ph type="title"/>
          </p:nvPr>
        </p:nvSpPr>
        <p:spPr>
          <a:xfrm>
            <a:off x="598225" y="268000"/>
            <a:ext cx="11039100" cy="7635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no" sz="3000"/>
              <a:t>Nærmere om regionenes / regionrådenes påkopling på samhandlingsstrukturen</a:t>
            </a:r>
            <a:endParaRPr sz="3000"/>
          </a:p>
        </p:txBody>
      </p:sp>
      <p:sp>
        <p:nvSpPr>
          <p:cNvPr id="250" name="Google Shape;250;p25"/>
          <p:cNvSpPr txBox="1">
            <a:spLocks noGrp="1"/>
          </p:cNvSpPr>
          <p:nvPr>
            <p:ph type="body" idx="1"/>
          </p:nvPr>
        </p:nvSpPr>
        <p:spPr>
          <a:xfrm>
            <a:off x="858300" y="2025425"/>
            <a:ext cx="9884400" cy="4339200"/>
          </a:xfrm>
          <a:prstGeom prst="rect">
            <a:avLst/>
          </a:prstGeom>
          <a:solidFill>
            <a:srgbClr val="FFFFFF"/>
          </a:solidFill>
          <a:ln w="9525" cap="flat" cmpd="sng">
            <a:solidFill>
              <a:srgbClr val="000000"/>
            </a:solidFill>
            <a:prstDash val="dot"/>
            <a:round/>
            <a:headEnd type="none" w="sm" len="sm"/>
            <a:tailEnd type="none" w="sm" len="sm"/>
          </a:ln>
        </p:spPr>
        <p:txBody>
          <a:bodyPr spcFirstLastPara="1" wrap="square" lIns="121875" tIns="121875" rIns="121875" bIns="121875" anchor="ctr" anchorCtr="0">
            <a:noAutofit/>
          </a:bodyPr>
          <a:lstStyle/>
          <a:p>
            <a:pPr marL="457200" lvl="0" indent="-342900" algn="l" rtl="0">
              <a:spcBef>
                <a:spcPts val="1000"/>
              </a:spcBef>
              <a:spcAft>
                <a:spcPts val="0"/>
              </a:spcAft>
              <a:buClr>
                <a:srgbClr val="434343"/>
              </a:buClr>
              <a:buSzPts val="1800"/>
              <a:buAutoNum type="arabicPeriod"/>
            </a:pPr>
            <a:r>
              <a:rPr lang="no" sz="1800">
                <a:solidFill>
                  <a:srgbClr val="434343"/>
                </a:solidFill>
              </a:rPr>
              <a:t>Det legges opp til at ordførerkollegiet og kommunedirektørkollegiet er mer aktive enn tidligere. Dette legger til rette for en bedre geografisk forankring (jamfør vedlegg 1).</a:t>
            </a:r>
            <a:endParaRPr sz="1800">
              <a:solidFill>
                <a:srgbClr val="434343"/>
              </a:solidFill>
            </a:endParaRPr>
          </a:p>
          <a:p>
            <a:pPr marL="457200" lvl="0" indent="-342900" algn="l" rtl="0">
              <a:spcBef>
                <a:spcPts val="1000"/>
              </a:spcBef>
              <a:spcAft>
                <a:spcPts val="0"/>
              </a:spcAft>
              <a:buClr>
                <a:srgbClr val="434343"/>
              </a:buClr>
              <a:buSzPts val="1800"/>
              <a:buAutoNum type="arabicPeriod"/>
            </a:pPr>
            <a:r>
              <a:rPr lang="no" sz="1800">
                <a:solidFill>
                  <a:srgbClr val="434343"/>
                </a:solidFill>
              </a:rPr>
              <a:t>Det er representasjon fra regionene i KDU (jamfør vedlegg 1).</a:t>
            </a:r>
            <a:endParaRPr sz="1800">
              <a:solidFill>
                <a:srgbClr val="434343"/>
              </a:solidFill>
            </a:endParaRPr>
          </a:p>
          <a:p>
            <a:pPr marL="457200" lvl="0" indent="-342900" algn="l" rtl="0">
              <a:spcBef>
                <a:spcPts val="1000"/>
              </a:spcBef>
              <a:spcAft>
                <a:spcPts val="0"/>
              </a:spcAft>
              <a:buClr>
                <a:srgbClr val="434343"/>
              </a:buClr>
              <a:buSzPts val="1800"/>
              <a:buAutoNum type="arabicPeriod"/>
            </a:pPr>
            <a:r>
              <a:rPr lang="no" sz="1800">
                <a:solidFill>
                  <a:srgbClr val="434343"/>
                </a:solidFill>
              </a:rPr>
              <a:t>Fagledernettverkene </a:t>
            </a:r>
            <a:r>
              <a:rPr lang="no" sz="1800" i="1">
                <a:solidFill>
                  <a:srgbClr val="434343"/>
                </a:solidFill>
              </a:rPr>
              <a:t>Oppvekst og utdanning, KOSS</a:t>
            </a:r>
            <a:r>
              <a:rPr lang="no" sz="1800">
                <a:solidFill>
                  <a:srgbClr val="434343"/>
                </a:solidFill>
              </a:rPr>
              <a:t> og </a:t>
            </a:r>
            <a:r>
              <a:rPr lang="no" sz="1800" i="1">
                <a:solidFill>
                  <a:srgbClr val="434343"/>
                </a:solidFill>
              </a:rPr>
              <a:t>RKG ehelse</a:t>
            </a:r>
            <a:r>
              <a:rPr lang="no" sz="1800">
                <a:solidFill>
                  <a:srgbClr val="434343"/>
                </a:solidFill>
              </a:rPr>
              <a:t> har en utpreget regional forankring og struktur.</a:t>
            </a:r>
            <a:endParaRPr sz="1800">
              <a:solidFill>
                <a:srgbClr val="434343"/>
              </a:solidFill>
            </a:endParaRPr>
          </a:p>
          <a:p>
            <a:pPr marL="457200" lvl="0" indent="-342900" algn="l" rtl="0">
              <a:spcBef>
                <a:spcPts val="1000"/>
              </a:spcBef>
              <a:spcAft>
                <a:spcPts val="0"/>
              </a:spcAft>
              <a:buClr>
                <a:srgbClr val="434343"/>
              </a:buClr>
              <a:buSzPts val="1800"/>
              <a:buAutoNum type="arabicPeriod"/>
            </a:pPr>
            <a:r>
              <a:rPr lang="no" sz="1800">
                <a:solidFill>
                  <a:srgbClr val="434343"/>
                </a:solidFill>
              </a:rPr>
              <a:t>Det er i modellen for de tre foraene for samfunnsutvikling lagt opp til at representanter for regionrådene deltar.</a:t>
            </a:r>
            <a:endParaRPr sz="1800">
              <a:solidFill>
                <a:srgbClr val="434343"/>
              </a:solidFill>
            </a:endParaRPr>
          </a:p>
          <a:p>
            <a:pPr marL="457200" lvl="0" indent="-342900" algn="l" rtl="0">
              <a:spcBef>
                <a:spcPts val="1000"/>
              </a:spcBef>
              <a:spcAft>
                <a:spcPts val="0"/>
              </a:spcAft>
              <a:buClr>
                <a:srgbClr val="434343"/>
              </a:buClr>
              <a:buSzPts val="1800"/>
              <a:buAutoNum type="arabicPeriod"/>
            </a:pPr>
            <a:r>
              <a:rPr lang="no" sz="1800">
                <a:solidFill>
                  <a:srgbClr val="434343"/>
                </a:solidFill>
              </a:rPr>
              <a:t>Eierskapet til ulike målrettede satsinger / prosjekter inn under forumene bør dels kunne tas av regionnivået og gjerne plasseres i regionråd eller annet (jamfør lysark 7-9).</a:t>
            </a:r>
            <a:endParaRPr sz="2200" b="1">
              <a:solidFill>
                <a:srgbClr val="434343"/>
              </a:solidFill>
            </a:endParaRPr>
          </a:p>
        </p:txBody>
      </p:sp>
      <p:sp>
        <p:nvSpPr>
          <p:cNvPr id="251" name="Google Shape;251;p25"/>
          <p:cNvSpPr txBox="1">
            <a:spLocks noGrp="1"/>
          </p:cNvSpPr>
          <p:nvPr>
            <p:ph type="sldNum" idx="12"/>
          </p:nvPr>
        </p:nvSpPr>
        <p:spPr>
          <a:xfrm>
            <a:off x="11293784" y="6217622"/>
            <a:ext cx="731400" cy="524700"/>
          </a:xfrm>
          <a:prstGeom prst="rect">
            <a:avLst/>
          </a:prstGeom>
        </p:spPr>
        <p:txBody>
          <a:bodyPr spcFirstLastPara="1" wrap="square" lIns="121875" tIns="121875" rIns="121875" bIns="121875" anchor="ctr" anchorCtr="0">
            <a:noAutofit/>
          </a:bodyPr>
          <a:lstStyle/>
          <a:p>
            <a:pPr marL="0" lvl="0" indent="0" algn="r" rtl="0">
              <a:spcBef>
                <a:spcPts val="0"/>
              </a:spcBef>
              <a:spcAft>
                <a:spcPts val="0"/>
              </a:spcAft>
              <a:buNone/>
            </a:pPr>
            <a:fld id="{00000000-1234-1234-1234-123412341234}" type="slidenum">
              <a:rPr lang="no"/>
              <a:t>9</a:t>
            </a:fld>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76169d7-ce20-4e5c-9a7f-3251a1e0b33b">
      <UserInfo>
        <DisplayName>Buer, Svein</DisplayName>
        <AccountId>24</AccountId>
        <AccountType/>
      </UserInfo>
      <UserInfo>
        <DisplayName>Berdal, Øyvind</DisplayName>
        <AccountId>25</AccountId>
        <AccountType/>
      </UserInfo>
      <UserInfo>
        <DisplayName>Mykland, Eirik</DisplayName>
        <AccountId>26</AccountId>
        <AccountType/>
      </UserInfo>
      <UserInfo>
        <DisplayName>Nilsen, Vegard</DisplayName>
        <AccountId>32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D8A3C376ECC464BB398A9D02C1A009C" ma:contentTypeVersion="9" ma:contentTypeDescription="Create a new document." ma:contentTypeScope="" ma:versionID="f5480219cf0a1c789fef8170466030b2">
  <xsd:schema xmlns:xsd="http://www.w3.org/2001/XMLSchema" xmlns:xs="http://www.w3.org/2001/XMLSchema" xmlns:p="http://schemas.microsoft.com/office/2006/metadata/properties" xmlns:ns2="6ca02319-cf32-4d09-81fc-59034b7041d6" xmlns:ns3="b76169d7-ce20-4e5c-9a7f-3251a1e0b33b" targetNamespace="http://schemas.microsoft.com/office/2006/metadata/properties" ma:root="true" ma:fieldsID="855996ad27e6a29457481bd2f2398d48" ns2:_="" ns3:_="">
    <xsd:import namespace="6ca02319-cf32-4d09-81fc-59034b7041d6"/>
    <xsd:import namespace="b76169d7-ce20-4e5c-9a7f-3251a1e0b33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a02319-cf32-4d09-81fc-59034b7041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6169d7-ce20-4e5c-9a7f-3251a1e0b33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C33038-7E8F-4ABD-BE4E-08DD59D8B4B4}">
  <ds:schemaRefs>
    <ds:schemaRef ds:uri="http://purl.org/dc/terms/"/>
    <ds:schemaRef ds:uri="http://www.w3.org/XML/1998/namespace"/>
    <ds:schemaRef ds:uri="http://purl.org/dc/elements/1.1/"/>
    <ds:schemaRef ds:uri="b76169d7-ce20-4e5c-9a7f-3251a1e0b33b"/>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6ca02319-cf32-4d09-81fc-59034b7041d6"/>
    <ds:schemaRef ds:uri="http://schemas.microsoft.com/office/2006/metadata/properties"/>
  </ds:schemaRefs>
</ds:datastoreItem>
</file>

<file path=customXml/itemProps2.xml><?xml version="1.0" encoding="utf-8"?>
<ds:datastoreItem xmlns:ds="http://schemas.openxmlformats.org/officeDocument/2006/customXml" ds:itemID="{758FE68D-2AC8-4152-89A9-5724334FF7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a02319-cf32-4d09-81fc-59034b7041d6"/>
    <ds:schemaRef ds:uri="b76169d7-ce20-4e5c-9a7f-3251a1e0b3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B645A8-3AD4-44A0-BFAB-525F0AB79F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1293</Words>
  <Application>Microsoft Office PowerPoint</Application>
  <PresentationFormat>Egendefinert</PresentationFormat>
  <Paragraphs>157</Paragraphs>
  <Slides>10</Slides>
  <Notes>10</Notes>
  <HiddenSlides>0</HiddenSlides>
  <MMClips>0</MMClips>
  <ScaleCrop>false</ScaleCrop>
  <HeadingPairs>
    <vt:vector size="8" baseType="variant">
      <vt:variant>
        <vt:lpstr>Brukte skrifter</vt:lpstr>
      </vt:variant>
      <vt:variant>
        <vt:i4>2</vt:i4>
      </vt:variant>
      <vt:variant>
        <vt:lpstr>Tema</vt:lpstr>
      </vt:variant>
      <vt:variant>
        <vt:i4>1</vt:i4>
      </vt:variant>
      <vt:variant>
        <vt:lpstr>Innebygde OLE-servere</vt:lpstr>
      </vt:variant>
      <vt:variant>
        <vt:i4>1</vt:i4>
      </vt:variant>
      <vt:variant>
        <vt:lpstr>Lysbildetitler</vt:lpstr>
      </vt:variant>
      <vt:variant>
        <vt:i4>10</vt:i4>
      </vt:variant>
    </vt:vector>
  </HeadingPairs>
  <TitlesOfParts>
    <vt:vector size="14" baseType="lpstr">
      <vt:lpstr>Arial</vt:lpstr>
      <vt:lpstr>Georgia</vt:lpstr>
      <vt:lpstr>Simple Light</vt:lpstr>
      <vt:lpstr>think-cell Slide</vt:lpstr>
      <vt:lpstr>Regionale samhandlingsstrukturer på Agder</vt:lpstr>
      <vt:lpstr>Mål</vt:lpstr>
      <vt:lpstr>Regional samhandlingsstruktur på toppledernivå</vt:lpstr>
      <vt:lpstr>Regional samhandlingsstruktur på forum- og fagledernivå</vt:lpstr>
      <vt:lpstr>Foraene og fagledernettverk defineres tydelig etter felles mal</vt:lpstr>
      <vt:lpstr>Føringer for foraene for samfunnsutvikling </vt:lpstr>
      <vt:lpstr>Organisering av foraene for samfunnsutvikling </vt:lpstr>
      <vt:lpstr>Hvordan de tre foraene for samfunnsutvikling skal arbeide</vt:lpstr>
      <vt:lpstr>Nærmere om regionenes / regionrådenes påkopling på samhandlingsstrukturen</vt:lpstr>
      <vt:lpstr>Det er viktig med velfungerende sekretariater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Reetablering av regionale samhandlings- strukturer</dc:title>
  <dc:creator>Strickert, Sissel</dc:creator>
  <cp:lastModifiedBy>Berdal, Øyvind</cp:lastModifiedBy>
  <cp:revision>37</cp:revision>
  <dcterms:modified xsi:type="dcterms:W3CDTF">2021-04-14T12:34:52Z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0x0101002D8A3C376ECC464BB398A9D02C1A009C</vt:lpwstr>
  </property>
</Properties>
</file>