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4"/>
  </p:sldMasterIdLst>
  <p:notesMasterIdLst>
    <p:notesMasterId r:id="rId31"/>
  </p:notesMasterIdLst>
  <p:sldIdLst>
    <p:sldId id="256" r:id="rId5"/>
    <p:sldId id="257" r:id="rId6"/>
    <p:sldId id="258" r:id="rId7"/>
    <p:sldId id="259" r:id="rId8"/>
    <p:sldId id="281"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x="12188825" cy="6858000"/>
  <p:notesSz cx="6858000" cy="9144000"/>
  <p:custDataLst>
    <p:tags r:id="rId32"/>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7">
          <p15:clr>
            <a:srgbClr val="A4A3A4"/>
          </p15:clr>
        </p15:guide>
        <p15:guide id="2" pos="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53EABD-6E51-492B-B7CA-94C1046E4A80}">
  <a:tblStyle styleId="{2E53EABD-6E51-492B-B7CA-94C1046E4A8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7449" autoAdjust="0"/>
  </p:normalViewPr>
  <p:slideViewPr>
    <p:cSldViewPr snapToGrid="0">
      <p:cViewPr varScale="1">
        <p:scale>
          <a:sx n="54" d="100"/>
          <a:sy n="54" d="100"/>
        </p:scale>
        <p:origin x="2754" y="66"/>
      </p:cViewPr>
      <p:guideLst>
        <p:guide orient="horz" pos="57"/>
        <p:guide pos="39"/>
      </p:guideLst>
    </p:cSldViewPr>
  </p:slideViewPr>
  <p:notesTextViewPr>
    <p:cViewPr>
      <p:scale>
        <a:sx n="1" d="1"/>
        <a:sy n="1" d="1"/>
      </p:scale>
      <p:origin x="0" y="0"/>
    </p:cViewPr>
  </p:notesTextViewPr>
  <p:notesViewPr>
    <p:cSldViewPr snapToGrid="0">
      <p:cViewPr varScale="1">
        <p:scale>
          <a:sx n="66" d="100"/>
          <a:sy n="66" d="100"/>
        </p:scale>
        <p:origin x="3138"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dal, Øyvind" userId="d9aa4536-8033-4a7e-a97c-5baa3cbb99e9" providerId="ADAL" clId="{87C0EA22-E51C-41C9-A21F-AC8113DEDDB2}"/>
    <pc:docChg chg="modSld">
      <pc:chgData name="Berdal, Øyvind" userId="d9aa4536-8033-4a7e-a97c-5baa3cbb99e9" providerId="ADAL" clId="{87C0EA22-E51C-41C9-A21F-AC8113DEDDB2}" dt="2021-04-14T12:35:11.691" v="44" actId="20577"/>
      <pc:docMkLst>
        <pc:docMk/>
      </pc:docMkLst>
      <pc:sldChg chg="modNotesTx">
        <pc:chgData name="Berdal, Øyvind" userId="d9aa4536-8033-4a7e-a97c-5baa3cbb99e9" providerId="ADAL" clId="{87C0EA22-E51C-41C9-A21F-AC8113DEDDB2}" dt="2021-04-14T12:35:11.691" v="44" actId="20577"/>
        <pc:sldMkLst>
          <pc:docMk/>
          <pc:sldMk cId="0"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2063" y="685800"/>
            <a:ext cx="6094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a26a4904f6_0_62: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a26a4904f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a2d8f710d6_0_6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a2d8f710d6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a2d8f710d6_0_7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a2d8f710d6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a2d8f710d6_0_137: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a2d8f710d6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a26a4904f6_0_56: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a26a4904f6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aceb5446a2_0_114: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aceb5446a2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a26a4904f6_0_71: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a26a4904f6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a26a4904f6_0_76: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a26a4904f6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a26a4904f6_0_120: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a26a4904f6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a26a4904f6_0_171: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a26a4904f6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a26a4904f6_0_175: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a26a4904f6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ad50c8d5e4_0_86: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ad50c8d5e4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a26a4904f6_0_179: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a26a4904f6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a26a4904f6_0_18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a26a4904f6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a26a4904f6_0_187: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a26a4904f6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a26a4904f6_0_195: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a26a4904f6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ga26a4904f6_0_199: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2" name="Google Shape;402;ga26a4904f6_0_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adce5a24f4_0_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8" name="Google Shape;408;gadce5a24f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adce5a24f4_0_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adce5a24f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ad50c8d5e4_0_0: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ad50c8d5e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ad50c8d5e4_0_22: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ad50c8d5e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a26a4904f6_0_62: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a26a4904f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Offentlige og private aktører på Agder har lang tradisjon for forpliktende samarbeid for å nå felles mål.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Sammen har vi lykkes med å etablere universitet, store infrastruktursatsinger, nye offentlige og private arbeidsplasser og andre strategiske satsinger.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i="1" dirty="0"/>
              <a:t>I NOU 2020:15 Det handler om Norge (lenke) som ble ledet av Victor Normann trekkes Agders regionale samhandling frem som et godt eksempel for å sammen arbeide med felles utfordringer.</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Fra 2019 til 2020 er felles samhandling i Agder evaluert, og det er lagt til rette for styrket samhandling.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Gjennom en revidert og forbedret «regional samhandlingsstruktur» skal gjennomføringskraft regionalt styrkes og Agders posisjon nasjonalt styrkes.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2021 og kommende år vil nyetablerte arenaer for toppledere, fagfolk, ansvarlige og andre benyttes for å nå felles mål. </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1576850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ac800591a0_1_122: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ac800591a0_1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FNs bærekraftmål fungerer som en overbygning for den regionale samhandlingen.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Regionplan Agder 2030, kommuneplanene til de 25 kommunene på Agder, andre planer og nasjonale strategier gir retning for arbeidet i den regionale samhandlingsstrukturen</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Samlet sett skal den regionale samhandlingsstrukturen styrke den regionale gjennomføringskraften og styrke Agders posisjon nasjonalt</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endParaRPr lang="nb-NO" dirty="0"/>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ac800591a0_1_129: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ac800591a0_1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b-NO" i="1" dirty="0"/>
              <a:t>Tekst til venstre fungerer som talepunkter. </a:t>
            </a:r>
            <a:r>
              <a:rPr lang="nb-NO" i="1" dirty="0" err="1"/>
              <a:t>Evt</a:t>
            </a:r>
            <a:r>
              <a:rPr lang="nb-NO" i="1" dirty="0"/>
              <a:t> benytte dette som utgangspunkt?</a:t>
            </a:r>
          </a:p>
          <a:p>
            <a:pPr marL="0" lvl="0" indent="0" algn="l" rtl="0">
              <a:spcBef>
                <a:spcPts val="0"/>
              </a:spcBef>
              <a:spcAft>
                <a:spcPts val="0"/>
              </a:spcAft>
              <a:buNone/>
            </a:pPr>
            <a:r>
              <a:rPr lang="nb-NO" sz="1100" dirty="0">
                <a:solidFill>
                  <a:srgbClr val="434343"/>
                </a:solidFill>
              </a:rPr>
              <a:t>- Ordførere, kommune- direktører og andre toppledere samhandler systematisk. </a:t>
            </a:r>
          </a:p>
          <a:p>
            <a:pPr marL="0" lvl="0" indent="0" algn="l" rtl="0">
              <a:spcBef>
                <a:spcPts val="1000"/>
              </a:spcBef>
              <a:spcAft>
                <a:spcPts val="0"/>
              </a:spcAft>
              <a:buNone/>
            </a:pPr>
            <a:r>
              <a:rPr lang="nb-NO" sz="1100" dirty="0">
                <a:solidFill>
                  <a:srgbClr val="434343"/>
                </a:solidFill>
              </a:rPr>
              <a:t>- De har møteplasser i løpet av året for å samles om viktige regionale satsinger.</a:t>
            </a:r>
          </a:p>
          <a:p>
            <a:pPr marL="0" lvl="0" indent="0" algn="l" rtl="0">
              <a:spcBef>
                <a:spcPts val="1000"/>
              </a:spcBef>
              <a:spcAft>
                <a:spcPts val="0"/>
              </a:spcAft>
              <a:buNone/>
            </a:pPr>
            <a:r>
              <a:rPr lang="nb-NO" sz="1100" dirty="0">
                <a:solidFill>
                  <a:srgbClr val="434343"/>
                </a:solidFill>
              </a:rPr>
              <a:t>- Disse møteplassene har blitt enda viktigere enn de har vært tidligere.</a:t>
            </a:r>
          </a:p>
          <a:p>
            <a:pPr marL="0" lvl="0" indent="0" algn="l" rtl="0">
              <a:spcBef>
                <a:spcPts val="0"/>
              </a:spcBef>
              <a:spcAft>
                <a:spcPts val="0"/>
              </a:spcAft>
              <a:buNone/>
            </a:pPr>
            <a:endParaRPr i="1"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aceb5446a2_0_20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aceb5446a2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nb-NO" dirty="0"/>
              <a:t>-</a:t>
            </a:r>
            <a:r>
              <a:rPr lang="nb-NO" i="0" dirty="0"/>
              <a:t>Under toppledernivået er det prioriterte faglige samhandlingsstrukturer.</a:t>
            </a:r>
          </a:p>
          <a:p>
            <a:pPr marL="0" lvl="0" indent="0" algn="l" rtl="0">
              <a:spcBef>
                <a:spcPts val="0"/>
              </a:spcBef>
              <a:spcAft>
                <a:spcPts val="0"/>
              </a:spcAft>
              <a:buNone/>
            </a:pPr>
            <a:r>
              <a:rPr lang="nb-NO" i="0" dirty="0"/>
              <a:t> </a:t>
            </a:r>
          </a:p>
          <a:p>
            <a:pPr marL="0" lvl="0" indent="0" algn="l" rtl="0">
              <a:spcBef>
                <a:spcPts val="0"/>
              </a:spcBef>
              <a:spcAft>
                <a:spcPts val="0"/>
              </a:spcAft>
              <a:buNone/>
            </a:pPr>
            <a:r>
              <a:rPr lang="nb-NO" i="1" dirty="0"/>
              <a:t>FORUM</a:t>
            </a:r>
          </a:p>
          <a:p>
            <a:pPr marL="0" lvl="0" indent="0" algn="l" rtl="0">
              <a:spcBef>
                <a:spcPts val="0"/>
              </a:spcBef>
              <a:spcAft>
                <a:spcPts val="0"/>
              </a:spcAft>
              <a:buNone/>
            </a:pPr>
            <a:r>
              <a:rPr lang="nb-NO" dirty="0"/>
              <a:t>- Vi må etablere flere arbeidsplasser, bedre levekårene og lykkes med omstillingen til lavutslippssamfunnet. Disse målene er gjennomgående i Regionplan Agder 2030. </a:t>
            </a:r>
          </a:p>
          <a:p>
            <a:pPr marL="0" lvl="0" indent="0" algn="l" rtl="0">
              <a:spcBef>
                <a:spcPts val="0"/>
              </a:spcBef>
              <a:spcAft>
                <a:spcPts val="0"/>
              </a:spcAft>
              <a:buNone/>
            </a:pPr>
            <a:r>
              <a:rPr lang="nb-NO" dirty="0"/>
              <a:t>- Det legges opp til en modell med tre åpne fora for samfunnsutvikling som speiler de tre gjennomgående perspektivene i Regionplan Agder 2030; Disse er</a:t>
            </a:r>
          </a:p>
          <a:p>
            <a:pPr marL="0" lvl="0" indent="0" algn="l" rtl="0">
              <a:spcBef>
                <a:spcPts val="0"/>
              </a:spcBef>
              <a:spcAft>
                <a:spcPts val="0"/>
              </a:spcAft>
              <a:buNone/>
            </a:pPr>
            <a:r>
              <a:rPr lang="nb-NO" dirty="0"/>
              <a:t>	-Levekår, likestilling, inkludering og mangfold</a:t>
            </a:r>
          </a:p>
          <a:p>
            <a:pPr marL="0" lvl="0" indent="0" algn="l" rtl="0">
              <a:spcBef>
                <a:spcPts val="0"/>
              </a:spcBef>
              <a:spcAft>
                <a:spcPts val="0"/>
              </a:spcAft>
              <a:buNone/>
            </a:pPr>
            <a:r>
              <a:rPr lang="nb-NO" dirty="0"/>
              <a:t>	-Næringsutvikling og samarbeid om nye arbeidsplasser</a:t>
            </a:r>
          </a:p>
          <a:p>
            <a:pPr marL="0" lvl="0" indent="0" algn="l" rtl="0">
              <a:spcBef>
                <a:spcPts val="0"/>
              </a:spcBef>
              <a:spcAft>
                <a:spcPts val="0"/>
              </a:spcAft>
              <a:buNone/>
            </a:pPr>
            <a:r>
              <a:rPr lang="nb-NO" dirty="0"/>
              <a:t>	-Klima og miljø</a:t>
            </a:r>
          </a:p>
          <a:p>
            <a:pPr marL="0" lvl="0" indent="0" algn="l" rtl="0">
              <a:spcBef>
                <a:spcPts val="0"/>
              </a:spcBef>
              <a:spcAft>
                <a:spcPts val="0"/>
              </a:spcAft>
              <a:buNone/>
            </a:pPr>
            <a:r>
              <a:rPr lang="nb-NO" dirty="0"/>
              <a:t>-Foraene skal legge til rette for bred involvering, handling og måloppnåelse. Arbeidet i foraene forankres hos toppledere i kommuner og hos andre sentrale organisasjoner på Agder. </a:t>
            </a:r>
          </a:p>
          <a:p>
            <a:pPr marL="0" lvl="0" indent="0" algn="l" rtl="0">
              <a:spcBef>
                <a:spcPts val="0"/>
              </a:spcBef>
              <a:spcAft>
                <a:spcPts val="0"/>
              </a:spcAft>
              <a:buNone/>
            </a:pPr>
            <a:r>
              <a:rPr lang="nb-NO" dirty="0"/>
              <a:t>-Regionplan Agder 2030 er strategien og handlingsprogrammet er prioriteringsverktøy. Foraene vil benyttes aktivt for å utarbeide og rullere handlingsprogrammet.</a:t>
            </a:r>
          </a:p>
          <a:p>
            <a:pPr marL="0" lvl="0" indent="0" algn="l" rtl="0">
              <a:spcBef>
                <a:spcPts val="0"/>
              </a:spcBef>
              <a:spcAft>
                <a:spcPts val="0"/>
              </a:spcAft>
              <a:buNone/>
            </a:pPr>
            <a:endParaRPr lang="nb-NO" dirty="0"/>
          </a:p>
          <a:p>
            <a:pPr marL="0" lvl="0" indent="0" algn="l" rtl="0">
              <a:spcBef>
                <a:spcPts val="0"/>
              </a:spcBef>
              <a:spcAft>
                <a:spcPts val="0"/>
              </a:spcAft>
              <a:buNone/>
            </a:pPr>
            <a:r>
              <a:rPr lang="nb-NO" i="1" dirty="0"/>
              <a:t>TJENESTESAMARBEID</a:t>
            </a:r>
          </a:p>
          <a:p>
            <a:pPr marL="0" indent="0">
              <a:buNone/>
            </a:pPr>
            <a:r>
              <a:rPr lang="nb-NO" dirty="0"/>
              <a:t>-</a:t>
            </a:r>
            <a:r>
              <a:rPr lang="nb-NO" b="0" i="0" dirty="0">
                <a:solidFill>
                  <a:srgbClr val="000000"/>
                </a:solidFill>
                <a:effectLst/>
                <a:latin typeface="Arial" panose="020B0604020202020204" pitchFamily="34" charset="0"/>
              </a:rPr>
              <a:t>Flere regionale nettverk videreføres. </a:t>
            </a:r>
            <a:r>
              <a:rPr lang="nb-NO" sz="1800" dirty="0">
                <a:effectLst/>
                <a:latin typeface="Arial" panose="020B0604020202020204" pitchFamily="34" charset="0"/>
                <a:ea typeface="Arial" panose="020B0604020202020204" pitchFamily="34" charset="0"/>
              </a:rPr>
              <a:t>Gjennom samarbeid, videreutvikler nettverkene gode tjenester </a:t>
            </a:r>
            <a:r>
              <a:rPr lang="nb-NO" sz="1800">
                <a:effectLst/>
                <a:latin typeface="Arial" panose="020B0604020202020204" pitchFamily="34" charset="0"/>
                <a:ea typeface="Arial" panose="020B0604020202020204" pitchFamily="34" charset="0"/>
              </a:rPr>
              <a:t>til innbyggerne.</a:t>
            </a:r>
            <a:endParaRPr lang="nb-NO" sz="1800" dirty="0">
              <a:effectLst/>
              <a:latin typeface="Arial" panose="020B0604020202020204" pitchFamily="34" charset="0"/>
              <a:ea typeface="Arial" panose="020B0604020202020204" pitchFamily="34" charset="0"/>
            </a:endParaRPr>
          </a:p>
          <a:p>
            <a:pPr marL="0" indent="0">
              <a:buNone/>
            </a:pPr>
            <a:r>
              <a:rPr lang="nb-NO" dirty="0"/>
              <a:t>-Samhandlingen mellom sykehus og kommuner videreføres gjennom etablerte samhandlingsstrukturer. </a:t>
            </a:r>
          </a:p>
          <a:p>
            <a:pPr marL="0" lvl="0" indent="0" algn="l" rtl="0">
              <a:spcBef>
                <a:spcPts val="0"/>
              </a:spcBef>
              <a:spcAft>
                <a:spcPts val="0"/>
              </a:spcAft>
              <a:buNone/>
            </a:pPr>
            <a:r>
              <a:rPr lang="nb-NO" dirty="0"/>
              <a:t>-Interkommunalt samarbeid mellom kommuner på Agder innen skole og barnehage videreføres også. </a:t>
            </a:r>
          </a:p>
          <a:p>
            <a:pPr marL="0" lvl="0" indent="0" algn="l" rtl="0">
              <a:spcBef>
                <a:spcPts val="0"/>
              </a:spcBef>
              <a:spcAft>
                <a:spcPts val="0"/>
              </a:spcAft>
              <a:buNone/>
            </a:pPr>
            <a:endParaRPr lang="nb-NO" i="1" dirty="0"/>
          </a:p>
          <a:p>
            <a:pPr marL="0" lvl="0" indent="0" algn="l" rtl="0">
              <a:spcBef>
                <a:spcPts val="0"/>
              </a:spcBef>
              <a:spcAft>
                <a:spcPts val="0"/>
              </a:spcAft>
              <a:buNone/>
            </a:pPr>
            <a:r>
              <a:rPr lang="nb-NO" i="1" dirty="0"/>
              <a:t>ETT DIGITALT AGDER</a:t>
            </a:r>
          </a:p>
          <a:p>
            <a:pPr marL="0" indent="0">
              <a:buNone/>
            </a:pPr>
            <a:r>
              <a:rPr lang="nb-NO" dirty="0"/>
              <a:t>- Digitalisering er stadig viktigere for organisasjoner og enkeltpersoner. Ett digitalt Agder er opprettet for at kommunene på Agder skal samordne seg om viktige felles digitaliseringsløft, slik at innbyggere, næringsliv og andre aktører får enda bedre og mer effektive digitale tjenester.</a:t>
            </a:r>
          </a:p>
          <a:p>
            <a:pPr marL="0" lvl="0" indent="0" algn="l" rtl="0">
              <a:spcBef>
                <a:spcPts val="0"/>
              </a:spcBef>
              <a:spcAft>
                <a:spcPts val="0"/>
              </a:spcAft>
              <a:buNone/>
            </a:pPr>
            <a:endParaRPr lang="nb-NO" dirty="0"/>
          </a:p>
          <a:p>
            <a:pPr marL="0" lvl="0" indent="0" algn="l" rtl="0">
              <a:spcBef>
                <a:spcPts val="0"/>
              </a:spcBef>
              <a:spcAft>
                <a:spcPts val="0"/>
              </a:spcAft>
              <a:buNone/>
            </a:pPr>
            <a:r>
              <a:rPr lang="nb-NO" dirty="0"/>
              <a:t>STØTTENETTVERKENE</a:t>
            </a:r>
          </a:p>
          <a:p>
            <a:pPr marL="171450" lvl="0" indent="-171450" algn="l" rtl="0">
              <a:spcBef>
                <a:spcPts val="0"/>
              </a:spcBef>
              <a:spcAft>
                <a:spcPts val="0"/>
              </a:spcAft>
              <a:buFontTx/>
              <a:buChar char="-"/>
            </a:pPr>
            <a:r>
              <a:rPr lang="nb-NO" dirty="0"/>
              <a:t>Det tas sikte på å etablere 4-5 nettverk som skal støtte opp under måloppnåelse for andre samarbeidskonstellasjoner. </a:t>
            </a:r>
          </a:p>
          <a:p>
            <a:pPr marL="171450" lvl="0" indent="-171450" algn="l" rtl="0">
              <a:spcBef>
                <a:spcPts val="0"/>
              </a:spcBef>
              <a:spcAft>
                <a:spcPts val="0"/>
              </a:spcAft>
              <a:buFontTx/>
              <a:buChar char="-"/>
            </a:pPr>
            <a:r>
              <a:rPr lang="nb-NO" dirty="0"/>
              <a:t>Arbeidsgivernettverket videreføres og ledes av KS.</a:t>
            </a:r>
          </a:p>
          <a:p>
            <a:pPr marL="171450" lvl="0" indent="-171450" algn="l" rtl="0">
              <a:spcBef>
                <a:spcPts val="0"/>
              </a:spcBef>
              <a:spcAft>
                <a:spcPts val="0"/>
              </a:spcAft>
              <a:buFontTx/>
              <a:buChar char="-"/>
            </a:pPr>
            <a:r>
              <a:rPr lang="nb-NO" dirty="0"/>
              <a:t>OFA som omhandler innkjøpssamarbeid på Agder videreføres. Sekratariatsansvaret for OFA ligger til fylkeskommunen.</a:t>
            </a:r>
          </a:p>
          <a:p>
            <a:pPr marL="171450" lvl="0" indent="-171450" algn="l" rtl="0">
              <a:spcBef>
                <a:spcPts val="0"/>
              </a:spcBef>
              <a:spcAft>
                <a:spcPts val="0"/>
              </a:spcAft>
              <a:buFontTx/>
              <a:buChar char="-"/>
            </a:pPr>
            <a:r>
              <a:rPr lang="nb-NO" dirty="0"/>
              <a:t>Det vil sannsynligvis opprettes både et analyse- og et FoU-nettverk. Analyseavdelingen i Agder fylkeskommune står sentral i opprettelsen av analysenettverket. Det er viktig at analyseressurser på Agder evner å utnytte felles kompetanse til det beste for våre prioriterte felles satsinger.</a:t>
            </a:r>
          </a:p>
          <a:p>
            <a:pPr marL="0" lvl="0" indent="0" algn="l" rtl="0">
              <a:spcBef>
                <a:spcPts val="0"/>
              </a:spcBef>
              <a:spcAft>
                <a:spcPts val="0"/>
              </a:spcAft>
              <a:buNone/>
            </a:pPr>
            <a:endParaRPr lang="nb-NO" dirty="0"/>
          </a:p>
          <a:p>
            <a:pPr marL="0" lvl="0" indent="0" algn="l" rtl="0">
              <a:spcBef>
                <a:spcPts val="0"/>
              </a:spcBef>
              <a:spcAft>
                <a:spcPts val="0"/>
              </a:spcAft>
              <a:buNone/>
            </a:pPr>
            <a:r>
              <a:rPr lang="nb-NO" dirty="0"/>
              <a:t>SAMLET EFFEKT AV SAMHANDLING</a:t>
            </a:r>
          </a:p>
          <a:p>
            <a:pPr marL="0" lvl="0" indent="0" algn="l" rtl="0">
              <a:spcBef>
                <a:spcPts val="0"/>
              </a:spcBef>
              <a:spcAft>
                <a:spcPts val="0"/>
              </a:spcAft>
              <a:buNone/>
            </a:pPr>
            <a:r>
              <a:rPr lang="nb-NO" dirty="0"/>
              <a:t>Det at vi har en helhetlig samhandlingsstruktur for ordførere, kommunedirektører, kommunale fagfolk, eksperter, næringsliv, akademia og andre gjør at vi lettere kan kople satsinger som hører sammen og få omsatt gode ideer i handling. Dette gjør også at vi mer effektivt kan kople på felles analyse- og FoU-miljøer, samt nyttiggjøre oss internasjonal kompetanse der det er relevant. Samlet sett må vi legge til rette for at de ulike foraene og fagnettverkene lykkes med å bidra til å nå felles utfordringer. </a:t>
            </a:r>
          </a:p>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a26a4904f6_0_15: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a26a4904f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b-NO" dirty="0"/>
              <a:t>- Det tas sikte på at alle faglige foraer og nettverk tydeliggjør formål, mål, representasjon og arbeidsform. Dette er viktig for å kunne arbeide systematisk over tid og for å kunne kommunisere tydelig hvilke mål som skal nås og hvorfor samarbeidspartene bruker tid på arbeidet.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507" y="992767"/>
            <a:ext cx="11358000" cy="2736900"/>
          </a:xfrm>
          <a:prstGeom prst="rect">
            <a:avLst/>
          </a:prstGeom>
        </p:spPr>
        <p:txBody>
          <a:bodyPr spcFirstLastPara="1" wrap="square" lIns="121875" tIns="121875" rIns="121875" bIns="121875" anchor="b" anchorCtr="0">
            <a:no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a:endParaRPr/>
          </a:p>
        </p:txBody>
      </p:sp>
      <p:sp>
        <p:nvSpPr>
          <p:cNvPr id="11" name="Google Shape;11;p2"/>
          <p:cNvSpPr txBox="1">
            <a:spLocks noGrp="1"/>
          </p:cNvSpPr>
          <p:nvPr>
            <p:ph type="subTitle" idx="1"/>
          </p:nvPr>
        </p:nvSpPr>
        <p:spPr>
          <a:xfrm>
            <a:off x="415496" y="3778833"/>
            <a:ext cx="11358000" cy="1056900"/>
          </a:xfrm>
          <a:prstGeom prst="rect">
            <a:avLst/>
          </a:prstGeom>
        </p:spPr>
        <p:txBody>
          <a:bodyPr spcFirstLastPara="1" wrap="square" lIns="121875" tIns="121875" rIns="121875" bIns="121875" anchor="t" anchorCtr="0">
            <a:no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12" name="Google Shape;12;p2"/>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496" y="1474833"/>
            <a:ext cx="11358000" cy="2618100"/>
          </a:xfrm>
          <a:prstGeom prst="rect">
            <a:avLst/>
          </a:prstGeom>
        </p:spPr>
        <p:txBody>
          <a:bodyPr spcFirstLastPara="1" wrap="square" lIns="121875" tIns="121875" rIns="121875" bIns="121875" anchor="b" anchorCtr="0">
            <a:no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46" name="Google Shape;46;p11"/>
          <p:cNvSpPr txBox="1">
            <a:spLocks noGrp="1"/>
          </p:cNvSpPr>
          <p:nvPr>
            <p:ph type="body" idx="1"/>
          </p:nvPr>
        </p:nvSpPr>
        <p:spPr>
          <a:xfrm>
            <a:off x="415496" y="4202967"/>
            <a:ext cx="11358000" cy="1734300"/>
          </a:xfrm>
          <a:prstGeom prst="rect">
            <a:avLst/>
          </a:prstGeom>
        </p:spPr>
        <p:txBody>
          <a:bodyPr spcFirstLastPara="1" wrap="square" lIns="121875" tIns="121875" rIns="121875" bIns="121875" anchor="t" anchorCtr="0">
            <a:noAutofit/>
          </a:bodyPr>
          <a:lstStyle>
            <a:lvl1pPr marL="457200" lvl="0" indent="-381000" algn="ctr">
              <a:spcBef>
                <a:spcPts val="0"/>
              </a:spcBef>
              <a:spcAft>
                <a:spcPts val="0"/>
              </a:spcAft>
              <a:buSzPts val="2400"/>
              <a:buChar char="●"/>
              <a:defRPr/>
            </a:lvl1pPr>
            <a:lvl2pPr marL="914400" lvl="1" indent="-349250" algn="ctr">
              <a:spcBef>
                <a:spcPts val="2100"/>
              </a:spcBef>
              <a:spcAft>
                <a:spcPts val="0"/>
              </a:spcAft>
              <a:buSzPts val="1900"/>
              <a:buChar char="○"/>
              <a:defRPr/>
            </a:lvl2pPr>
            <a:lvl3pPr marL="1371600" lvl="2" indent="-349250" algn="ctr">
              <a:spcBef>
                <a:spcPts val="2100"/>
              </a:spcBef>
              <a:spcAft>
                <a:spcPts val="0"/>
              </a:spcAft>
              <a:buSzPts val="1900"/>
              <a:buChar char="■"/>
              <a:defRPr/>
            </a:lvl3pPr>
            <a:lvl4pPr marL="1828800" lvl="3" indent="-349250" algn="ctr">
              <a:spcBef>
                <a:spcPts val="2100"/>
              </a:spcBef>
              <a:spcAft>
                <a:spcPts val="0"/>
              </a:spcAft>
              <a:buSzPts val="1900"/>
              <a:buChar char="●"/>
              <a:defRPr/>
            </a:lvl4pPr>
            <a:lvl5pPr marL="2286000" lvl="4" indent="-349250" algn="ctr">
              <a:spcBef>
                <a:spcPts val="2100"/>
              </a:spcBef>
              <a:spcAft>
                <a:spcPts val="0"/>
              </a:spcAft>
              <a:buSzPts val="1900"/>
              <a:buChar char="○"/>
              <a:defRPr/>
            </a:lvl5pPr>
            <a:lvl6pPr marL="2743200" lvl="5" indent="-349250" algn="ctr">
              <a:spcBef>
                <a:spcPts val="2100"/>
              </a:spcBef>
              <a:spcAft>
                <a:spcPts val="0"/>
              </a:spcAft>
              <a:buSzPts val="1900"/>
              <a:buChar char="■"/>
              <a:defRPr/>
            </a:lvl6pPr>
            <a:lvl7pPr marL="3200400" lvl="6" indent="-349250" algn="ctr">
              <a:spcBef>
                <a:spcPts val="2100"/>
              </a:spcBef>
              <a:spcAft>
                <a:spcPts val="0"/>
              </a:spcAft>
              <a:buSzPts val="1900"/>
              <a:buChar char="●"/>
              <a:defRPr/>
            </a:lvl7pPr>
            <a:lvl8pPr marL="3657600" lvl="7" indent="-349250" algn="ctr">
              <a:spcBef>
                <a:spcPts val="2100"/>
              </a:spcBef>
              <a:spcAft>
                <a:spcPts val="0"/>
              </a:spcAft>
              <a:buSzPts val="1900"/>
              <a:buChar char="○"/>
              <a:defRPr/>
            </a:lvl8pPr>
            <a:lvl9pPr marL="4114800" lvl="8" indent="-349250" algn="ctr">
              <a:spcBef>
                <a:spcPts val="2100"/>
              </a:spcBef>
              <a:spcAft>
                <a:spcPts val="2100"/>
              </a:spcAft>
              <a:buSzPts val="1900"/>
              <a:buChar char="■"/>
              <a:defRPr/>
            </a:lvl9pPr>
          </a:lstStyle>
          <a:p>
            <a:endParaRPr/>
          </a:p>
        </p:txBody>
      </p:sp>
      <p:sp>
        <p:nvSpPr>
          <p:cNvPr id="47" name="Google Shape;47;p11"/>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0"/>
        <p:cNvGrpSpPr/>
        <p:nvPr/>
      </p:nvGrpSpPr>
      <p:grpSpPr>
        <a:xfrm>
          <a:off x="0" y="0"/>
          <a:ext cx="0" cy="0"/>
          <a:chOff x="0" y="0"/>
          <a:chExt cx="0" cy="0"/>
        </a:xfrm>
      </p:grpSpPr>
      <p:sp>
        <p:nvSpPr>
          <p:cNvPr id="51" name="Google Shape;51;p13"/>
          <p:cNvSpPr txBox="1">
            <a:spLocks noGrp="1"/>
          </p:cNvSpPr>
          <p:nvPr>
            <p:ph type="body" idx="1"/>
          </p:nvPr>
        </p:nvSpPr>
        <p:spPr>
          <a:xfrm>
            <a:off x="442802" y="2103438"/>
            <a:ext cx="54723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2"/>
          </p:nvPr>
        </p:nvSpPr>
        <p:spPr>
          <a:xfrm>
            <a:off x="6273818" y="2103438"/>
            <a:ext cx="54723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title"/>
          </p:nvPr>
        </p:nvSpPr>
        <p:spPr>
          <a:xfrm>
            <a:off x="442802" y="432000"/>
            <a:ext cx="113034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3700"/>
              <a:buNone/>
              <a:defRPr sz="1800"/>
            </a:lvl2pPr>
            <a:lvl3pPr lvl="2" rtl="0">
              <a:spcBef>
                <a:spcPts val="0"/>
              </a:spcBef>
              <a:spcAft>
                <a:spcPts val="0"/>
              </a:spcAft>
              <a:buSzPts val="3700"/>
              <a:buNone/>
              <a:defRPr sz="1800"/>
            </a:lvl3pPr>
            <a:lvl4pPr lvl="3" rtl="0">
              <a:spcBef>
                <a:spcPts val="0"/>
              </a:spcBef>
              <a:spcAft>
                <a:spcPts val="0"/>
              </a:spcAft>
              <a:buSzPts val="3700"/>
              <a:buNone/>
              <a:defRPr sz="1800"/>
            </a:lvl4pPr>
            <a:lvl5pPr lvl="4" rtl="0">
              <a:spcBef>
                <a:spcPts val="0"/>
              </a:spcBef>
              <a:spcAft>
                <a:spcPts val="0"/>
              </a:spcAft>
              <a:buSzPts val="3700"/>
              <a:buNone/>
              <a:defRPr sz="1800"/>
            </a:lvl5pPr>
            <a:lvl6pPr lvl="5" rtl="0">
              <a:spcBef>
                <a:spcPts val="0"/>
              </a:spcBef>
              <a:spcAft>
                <a:spcPts val="0"/>
              </a:spcAft>
              <a:buSzPts val="3700"/>
              <a:buNone/>
              <a:defRPr sz="1800"/>
            </a:lvl6pPr>
            <a:lvl7pPr lvl="6" rtl="0">
              <a:spcBef>
                <a:spcPts val="0"/>
              </a:spcBef>
              <a:spcAft>
                <a:spcPts val="0"/>
              </a:spcAft>
              <a:buSzPts val="3700"/>
              <a:buNone/>
              <a:defRPr sz="1800"/>
            </a:lvl7pPr>
            <a:lvl8pPr lvl="7" rtl="0">
              <a:spcBef>
                <a:spcPts val="0"/>
              </a:spcBef>
              <a:spcAft>
                <a:spcPts val="0"/>
              </a:spcAft>
              <a:buSzPts val="3700"/>
              <a:buNone/>
              <a:defRPr sz="1800"/>
            </a:lvl8pPr>
            <a:lvl9pPr lvl="8" rtl="0">
              <a:spcBef>
                <a:spcPts val="0"/>
              </a:spcBef>
              <a:spcAft>
                <a:spcPts val="0"/>
              </a:spcAft>
              <a:buSzPts val="3700"/>
              <a:buNone/>
              <a:defRPr sz="1800"/>
            </a:lvl9pPr>
          </a:lstStyle>
          <a:p>
            <a:endParaRPr/>
          </a:p>
        </p:txBody>
      </p:sp>
      <p:sp>
        <p:nvSpPr>
          <p:cNvPr id="54" name="Google Shape;54;p13"/>
          <p:cNvSpPr txBox="1">
            <a:spLocks noGrp="1"/>
          </p:cNvSpPr>
          <p:nvPr>
            <p:ph type="sldNum" idx="12"/>
          </p:nvPr>
        </p:nvSpPr>
        <p:spPr>
          <a:xfrm>
            <a:off x="8216433" y="6492240"/>
            <a:ext cx="35298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496" y="2867800"/>
            <a:ext cx="11358000" cy="1122300"/>
          </a:xfrm>
          <a:prstGeom prst="rect">
            <a:avLst/>
          </a:prstGeom>
        </p:spPr>
        <p:txBody>
          <a:bodyPr spcFirstLastPara="1" wrap="square" lIns="121875" tIns="121875" rIns="121875" bIns="12187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3"/>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496" y="593367"/>
            <a:ext cx="11358000" cy="763500"/>
          </a:xfrm>
          <a:prstGeom prst="rect">
            <a:avLst/>
          </a:prstGeom>
        </p:spPr>
        <p:txBody>
          <a:bodyPr spcFirstLastPara="1" wrap="square" lIns="121875" tIns="121875" rIns="121875" bIns="121875"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18" name="Google Shape;18;p4"/>
          <p:cNvSpPr txBox="1">
            <a:spLocks noGrp="1"/>
          </p:cNvSpPr>
          <p:nvPr>
            <p:ph type="body" idx="1"/>
          </p:nvPr>
        </p:nvSpPr>
        <p:spPr>
          <a:xfrm>
            <a:off x="415496" y="1536633"/>
            <a:ext cx="11358000" cy="4555200"/>
          </a:xfrm>
          <a:prstGeom prst="rect">
            <a:avLst/>
          </a:prstGeom>
        </p:spPr>
        <p:txBody>
          <a:bodyPr spcFirstLastPara="1" wrap="square" lIns="121875" tIns="121875" rIns="121875" bIns="121875" anchor="t" anchorCtr="0">
            <a:noAutofit/>
          </a:bodyPr>
          <a:lstStyle>
            <a:lvl1pPr marL="457200" lvl="0" indent="-381000">
              <a:spcBef>
                <a:spcPts val="0"/>
              </a:spcBef>
              <a:spcAft>
                <a:spcPts val="0"/>
              </a:spcAft>
              <a:buSzPts val="2400"/>
              <a:buChar char="●"/>
              <a:defRPr/>
            </a:lvl1pPr>
            <a:lvl2pPr marL="914400" lvl="1" indent="-349250">
              <a:spcBef>
                <a:spcPts val="2100"/>
              </a:spcBef>
              <a:spcAft>
                <a:spcPts val="0"/>
              </a:spcAft>
              <a:buSzPts val="1900"/>
              <a:buChar char="○"/>
              <a:defRPr/>
            </a:lvl2pPr>
            <a:lvl3pPr marL="1371600" lvl="2" indent="-349250">
              <a:spcBef>
                <a:spcPts val="2100"/>
              </a:spcBef>
              <a:spcAft>
                <a:spcPts val="0"/>
              </a:spcAft>
              <a:buSzPts val="1900"/>
              <a:buChar char="■"/>
              <a:defRPr/>
            </a:lvl3pPr>
            <a:lvl4pPr marL="1828800" lvl="3" indent="-349250">
              <a:spcBef>
                <a:spcPts val="2100"/>
              </a:spcBef>
              <a:spcAft>
                <a:spcPts val="0"/>
              </a:spcAft>
              <a:buSzPts val="1900"/>
              <a:buChar char="●"/>
              <a:defRPr/>
            </a:lvl4pPr>
            <a:lvl5pPr marL="2286000" lvl="4" indent="-349250">
              <a:spcBef>
                <a:spcPts val="2100"/>
              </a:spcBef>
              <a:spcAft>
                <a:spcPts val="0"/>
              </a:spcAft>
              <a:buSzPts val="1900"/>
              <a:buChar char="○"/>
              <a:defRPr/>
            </a:lvl5pPr>
            <a:lvl6pPr marL="2743200" lvl="5" indent="-349250">
              <a:spcBef>
                <a:spcPts val="2100"/>
              </a:spcBef>
              <a:spcAft>
                <a:spcPts val="0"/>
              </a:spcAft>
              <a:buSzPts val="1900"/>
              <a:buChar char="■"/>
              <a:defRPr/>
            </a:lvl6pPr>
            <a:lvl7pPr marL="3200400" lvl="6" indent="-349250">
              <a:spcBef>
                <a:spcPts val="2100"/>
              </a:spcBef>
              <a:spcAft>
                <a:spcPts val="0"/>
              </a:spcAft>
              <a:buSzPts val="1900"/>
              <a:buChar char="●"/>
              <a:defRPr/>
            </a:lvl7pPr>
            <a:lvl8pPr marL="3657600" lvl="7" indent="-349250">
              <a:spcBef>
                <a:spcPts val="2100"/>
              </a:spcBef>
              <a:spcAft>
                <a:spcPts val="0"/>
              </a:spcAft>
              <a:buSzPts val="1900"/>
              <a:buChar char="○"/>
              <a:defRPr/>
            </a:lvl8pPr>
            <a:lvl9pPr marL="4114800" lvl="8" indent="-349250">
              <a:spcBef>
                <a:spcPts val="2100"/>
              </a:spcBef>
              <a:spcAft>
                <a:spcPts val="2100"/>
              </a:spcAft>
              <a:buSzPts val="1900"/>
              <a:buChar char="■"/>
              <a:defRPr/>
            </a:lvl9pPr>
          </a:lstStyle>
          <a:p>
            <a:endParaRPr/>
          </a:p>
        </p:txBody>
      </p:sp>
      <p:sp>
        <p:nvSpPr>
          <p:cNvPr id="19" name="Google Shape;19;p4"/>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496" y="593367"/>
            <a:ext cx="11358000" cy="763500"/>
          </a:xfrm>
          <a:prstGeom prst="rect">
            <a:avLst/>
          </a:prstGeom>
        </p:spPr>
        <p:txBody>
          <a:bodyPr spcFirstLastPara="1" wrap="square" lIns="121875" tIns="121875" rIns="121875" bIns="121875"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2" name="Google Shape;22;p5"/>
          <p:cNvSpPr txBox="1">
            <a:spLocks noGrp="1"/>
          </p:cNvSpPr>
          <p:nvPr>
            <p:ph type="body" idx="1"/>
          </p:nvPr>
        </p:nvSpPr>
        <p:spPr>
          <a:xfrm>
            <a:off x="415496" y="1536633"/>
            <a:ext cx="5331900" cy="4555200"/>
          </a:xfrm>
          <a:prstGeom prst="rect">
            <a:avLst/>
          </a:prstGeom>
        </p:spPr>
        <p:txBody>
          <a:bodyPr spcFirstLastPara="1" wrap="square" lIns="121875" tIns="121875" rIns="121875" bIns="121875" anchor="t" anchorCtr="0">
            <a:noAutofit/>
          </a:bodyPr>
          <a:lstStyle>
            <a:lvl1pPr marL="457200" lvl="0" indent="-349250">
              <a:spcBef>
                <a:spcPts val="0"/>
              </a:spcBef>
              <a:spcAft>
                <a:spcPts val="0"/>
              </a:spcAft>
              <a:buSzPts val="1900"/>
              <a:buChar char="●"/>
              <a:defRPr sz="19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23" name="Google Shape;23;p5"/>
          <p:cNvSpPr txBox="1">
            <a:spLocks noGrp="1"/>
          </p:cNvSpPr>
          <p:nvPr>
            <p:ph type="body" idx="2"/>
          </p:nvPr>
        </p:nvSpPr>
        <p:spPr>
          <a:xfrm>
            <a:off x="6441588" y="1536633"/>
            <a:ext cx="5331900" cy="4555200"/>
          </a:xfrm>
          <a:prstGeom prst="rect">
            <a:avLst/>
          </a:prstGeom>
        </p:spPr>
        <p:txBody>
          <a:bodyPr spcFirstLastPara="1" wrap="square" lIns="121875" tIns="121875" rIns="121875" bIns="121875" anchor="t" anchorCtr="0">
            <a:noAutofit/>
          </a:bodyPr>
          <a:lstStyle>
            <a:lvl1pPr marL="457200" lvl="0" indent="-349250">
              <a:spcBef>
                <a:spcPts val="0"/>
              </a:spcBef>
              <a:spcAft>
                <a:spcPts val="0"/>
              </a:spcAft>
              <a:buSzPts val="1900"/>
              <a:buChar char="●"/>
              <a:defRPr sz="19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24" name="Google Shape;24;p5"/>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496" y="593367"/>
            <a:ext cx="11358000" cy="763500"/>
          </a:xfrm>
          <a:prstGeom prst="rect">
            <a:avLst/>
          </a:prstGeom>
        </p:spPr>
        <p:txBody>
          <a:bodyPr spcFirstLastPara="1" wrap="square" lIns="121875" tIns="121875" rIns="121875" bIns="121875"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7" name="Google Shape;27;p6"/>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496" y="740800"/>
            <a:ext cx="3743100" cy="1007700"/>
          </a:xfrm>
          <a:prstGeom prst="rect">
            <a:avLst/>
          </a:prstGeom>
        </p:spPr>
        <p:txBody>
          <a:bodyPr spcFirstLastPara="1" wrap="square" lIns="121875" tIns="121875" rIns="121875" bIns="121875" anchor="b" anchorCtr="0">
            <a:no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a:endParaRPr/>
          </a:p>
        </p:txBody>
      </p:sp>
      <p:sp>
        <p:nvSpPr>
          <p:cNvPr id="30" name="Google Shape;30;p7"/>
          <p:cNvSpPr txBox="1">
            <a:spLocks noGrp="1"/>
          </p:cNvSpPr>
          <p:nvPr>
            <p:ph type="body" idx="1"/>
          </p:nvPr>
        </p:nvSpPr>
        <p:spPr>
          <a:xfrm>
            <a:off x="415496" y="1852800"/>
            <a:ext cx="3743100" cy="4239300"/>
          </a:xfrm>
          <a:prstGeom prst="rect">
            <a:avLst/>
          </a:prstGeom>
        </p:spPr>
        <p:txBody>
          <a:bodyPr spcFirstLastPara="1" wrap="square" lIns="121875" tIns="121875" rIns="121875" bIns="121875" anchor="t" anchorCtr="0">
            <a:noAutofit/>
          </a:bodyPr>
          <a:lstStyle>
            <a:lvl1pPr marL="457200" lvl="0" indent="-330200">
              <a:spcBef>
                <a:spcPts val="0"/>
              </a:spcBef>
              <a:spcAft>
                <a:spcPts val="0"/>
              </a:spcAft>
              <a:buSzPts val="1600"/>
              <a:buChar char="●"/>
              <a:defRPr sz="16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31" name="Google Shape;31;p7"/>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503" y="600200"/>
            <a:ext cx="8488200" cy="5454300"/>
          </a:xfrm>
          <a:prstGeom prst="rect">
            <a:avLst/>
          </a:prstGeom>
        </p:spPr>
        <p:txBody>
          <a:bodyPr spcFirstLastPara="1" wrap="square" lIns="121875" tIns="121875" rIns="121875" bIns="121875" anchor="ctr" anchorCtr="0">
            <a:no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a:endParaRPr/>
          </a:p>
        </p:txBody>
      </p:sp>
      <p:sp>
        <p:nvSpPr>
          <p:cNvPr id="34" name="Google Shape;34;p8"/>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6094475" y="-167"/>
            <a:ext cx="6094500" cy="6858000"/>
          </a:xfrm>
          <a:prstGeom prst="rect">
            <a:avLst/>
          </a:prstGeom>
          <a:solidFill>
            <a:schemeClr val="lt2"/>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53911" y="1644233"/>
            <a:ext cx="5392200" cy="1976400"/>
          </a:xfrm>
          <a:prstGeom prst="rect">
            <a:avLst/>
          </a:prstGeom>
        </p:spPr>
        <p:txBody>
          <a:bodyPr spcFirstLastPara="1" wrap="square" lIns="121875" tIns="121875" rIns="121875" bIns="121875" anchor="b" anchorCtr="0">
            <a:no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a:endParaRPr/>
          </a:p>
        </p:txBody>
      </p:sp>
      <p:sp>
        <p:nvSpPr>
          <p:cNvPr id="38" name="Google Shape;38;p9"/>
          <p:cNvSpPr txBox="1">
            <a:spLocks noGrp="1"/>
          </p:cNvSpPr>
          <p:nvPr>
            <p:ph type="subTitle" idx="1"/>
          </p:nvPr>
        </p:nvSpPr>
        <p:spPr>
          <a:xfrm>
            <a:off x="353911" y="3737433"/>
            <a:ext cx="5392200" cy="1646700"/>
          </a:xfrm>
          <a:prstGeom prst="rect">
            <a:avLst/>
          </a:prstGeom>
        </p:spPr>
        <p:txBody>
          <a:bodyPr spcFirstLastPara="1" wrap="square" lIns="121875" tIns="121875" rIns="121875" bIns="12187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39" name="Google Shape;39;p9"/>
          <p:cNvSpPr txBox="1">
            <a:spLocks noGrp="1"/>
          </p:cNvSpPr>
          <p:nvPr>
            <p:ph type="body" idx="2"/>
          </p:nvPr>
        </p:nvSpPr>
        <p:spPr>
          <a:xfrm>
            <a:off x="6584352" y="965433"/>
            <a:ext cx="5114700" cy="4926900"/>
          </a:xfrm>
          <a:prstGeom prst="rect">
            <a:avLst/>
          </a:prstGeom>
        </p:spPr>
        <p:txBody>
          <a:bodyPr spcFirstLastPara="1" wrap="square" lIns="121875" tIns="121875" rIns="121875" bIns="121875" anchor="ctr" anchorCtr="0">
            <a:noAutofit/>
          </a:bodyPr>
          <a:lstStyle>
            <a:lvl1pPr marL="457200" lvl="0" indent="-381000">
              <a:spcBef>
                <a:spcPts val="0"/>
              </a:spcBef>
              <a:spcAft>
                <a:spcPts val="0"/>
              </a:spcAft>
              <a:buSzPts val="2400"/>
              <a:buChar char="●"/>
              <a:defRPr/>
            </a:lvl1pPr>
            <a:lvl2pPr marL="914400" lvl="1" indent="-349250">
              <a:spcBef>
                <a:spcPts val="2100"/>
              </a:spcBef>
              <a:spcAft>
                <a:spcPts val="0"/>
              </a:spcAft>
              <a:buSzPts val="1900"/>
              <a:buChar char="○"/>
              <a:defRPr/>
            </a:lvl2pPr>
            <a:lvl3pPr marL="1371600" lvl="2" indent="-349250">
              <a:spcBef>
                <a:spcPts val="2100"/>
              </a:spcBef>
              <a:spcAft>
                <a:spcPts val="0"/>
              </a:spcAft>
              <a:buSzPts val="1900"/>
              <a:buChar char="■"/>
              <a:defRPr/>
            </a:lvl3pPr>
            <a:lvl4pPr marL="1828800" lvl="3" indent="-349250">
              <a:spcBef>
                <a:spcPts val="2100"/>
              </a:spcBef>
              <a:spcAft>
                <a:spcPts val="0"/>
              </a:spcAft>
              <a:buSzPts val="1900"/>
              <a:buChar char="●"/>
              <a:defRPr/>
            </a:lvl4pPr>
            <a:lvl5pPr marL="2286000" lvl="4" indent="-349250">
              <a:spcBef>
                <a:spcPts val="2100"/>
              </a:spcBef>
              <a:spcAft>
                <a:spcPts val="0"/>
              </a:spcAft>
              <a:buSzPts val="1900"/>
              <a:buChar char="○"/>
              <a:defRPr/>
            </a:lvl5pPr>
            <a:lvl6pPr marL="2743200" lvl="5" indent="-349250">
              <a:spcBef>
                <a:spcPts val="2100"/>
              </a:spcBef>
              <a:spcAft>
                <a:spcPts val="0"/>
              </a:spcAft>
              <a:buSzPts val="1900"/>
              <a:buChar char="■"/>
              <a:defRPr/>
            </a:lvl6pPr>
            <a:lvl7pPr marL="3200400" lvl="6" indent="-349250">
              <a:spcBef>
                <a:spcPts val="2100"/>
              </a:spcBef>
              <a:spcAft>
                <a:spcPts val="0"/>
              </a:spcAft>
              <a:buSzPts val="1900"/>
              <a:buChar char="●"/>
              <a:defRPr/>
            </a:lvl7pPr>
            <a:lvl8pPr marL="3657600" lvl="7" indent="-349250">
              <a:spcBef>
                <a:spcPts val="2100"/>
              </a:spcBef>
              <a:spcAft>
                <a:spcPts val="0"/>
              </a:spcAft>
              <a:buSzPts val="1900"/>
              <a:buChar char="○"/>
              <a:defRPr/>
            </a:lvl8pPr>
            <a:lvl9pPr marL="4114800" lvl="8" indent="-349250">
              <a:spcBef>
                <a:spcPts val="2100"/>
              </a:spcBef>
              <a:spcAft>
                <a:spcPts val="2100"/>
              </a:spcAft>
              <a:buSzPts val="1900"/>
              <a:buChar char="■"/>
              <a:defRPr/>
            </a:lvl9pPr>
          </a:lstStyle>
          <a:p>
            <a:endParaRPr/>
          </a:p>
        </p:txBody>
      </p:sp>
      <p:sp>
        <p:nvSpPr>
          <p:cNvPr id="40" name="Google Shape;40;p9"/>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496" y="5640767"/>
            <a:ext cx="7996500" cy="806700"/>
          </a:xfrm>
          <a:prstGeom prst="rect">
            <a:avLst/>
          </a:prstGeom>
        </p:spPr>
        <p:txBody>
          <a:bodyPr spcFirstLastPara="1" wrap="square" lIns="121875" tIns="121875" rIns="121875" bIns="121875" anchor="ctr" anchorCtr="0">
            <a:noAutofit/>
          </a:bodyPr>
          <a:lstStyle>
            <a:lvl1pPr marL="457200" lvl="0" indent="-228600">
              <a:lnSpc>
                <a:spcPct val="100000"/>
              </a:lnSpc>
              <a:spcBef>
                <a:spcPts val="0"/>
              </a:spcBef>
              <a:spcAft>
                <a:spcPts val="0"/>
              </a:spcAft>
              <a:buSzPts val="2400"/>
              <a:buNone/>
              <a:defRPr/>
            </a:lvl1pPr>
          </a:lstStyle>
          <a:p>
            <a:endParaRPr/>
          </a:p>
        </p:txBody>
      </p:sp>
      <p:sp>
        <p:nvSpPr>
          <p:cNvPr id="43" name="Google Shape;43;p10"/>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577B775-1268-4627-96D8-23BEC63F5842}"/>
              </a:ext>
            </a:extLst>
          </p:cNvPr>
          <p:cNvGraphicFramePr>
            <a:graphicFrameLocks noChangeAspect="1"/>
          </p:cNvGraphicFramePr>
          <p:nvPr userDrawn="1">
            <p:custDataLst>
              <p:tags r:id="rId14"/>
            </p:custDataLst>
            <p:extLst>
              <p:ext uri="{D42A27DB-BD31-4B8C-83A1-F6EECF244321}">
                <p14:modId xmlns:p14="http://schemas.microsoft.com/office/powerpoint/2010/main" val="33054804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5" imgW="592" imgH="595" progId="TCLayout.ActiveDocument.1">
                  <p:embed/>
                </p:oleObj>
              </mc:Choice>
              <mc:Fallback>
                <p:oleObj name="think-cell Slide" r:id="rId15" imgW="592" imgH="595" progId="TCLayout.ActiveDocument.1">
                  <p:embed/>
                  <p:pic>
                    <p:nvPicPr>
                      <p:cNvPr id="2" name="Object 1" hidden="1">
                        <a:extLst>
                          <a:ext uri="{FF2B5EF4-FFF2-40B4-BE49-F238E27FC236}">
                            <a16:creationId xmlns:a16="http://schemas.microsoft.com/office/drawing/2014/main" id="{9577B775-1268-4627-96D8-23BEC63F5842}"/>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6" name="Google Shape;6;p1"/>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no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a:endParaRPr/>
          </a:p>
        </p:txBody>
      </p:sp>
      <p:sp>
        <p:nvSpPr>
          <p:cNvPr id="7" name="Google Shape;7;p1"/>
          <p:cNvSpPr txBox="1">
            <a:spLocks noGrp="1"/>
          </p:cNvSpPr>
          <p:nvPr>
            <p:ph type="body" idx="1"/>
          </p:nvPr>
        </p:nvSpPr>
        <p:spPr>
          <a:xfrm>
            <a:off x="415496" y="1536633"/>
            <a:ext cx="11358000" cy="4555200"/>
          </a:xfrm>
          <a:prstGeom prst="rect">
            <a:avLst/>
          </a:prstGeom>
          <a:noFill/>
          <a:ln>
            <a:noFill/>
          </a:ln>
        </p:spPr>
        <p:txBody>
          <a:bodyPr spcFirstLastPara="1" wrap="square" lIns="121875" tIns="121875" rIns="121875" bIns="121875" anchor="t" anchorCtr="0">
            <a:noAutofit/>
          </a:bodyPr>
          <a:lstStyle>
            <a:lvl1pPr marL="457200" lvl="0" indent="-381000">
              <a:lnSpc>
                <a:spcPct val="115000"/>
              </a:lnSpc>
              <a:spcBef>
                <a:spcPts val="0"/>
              </a:spcBef>
              <a:spcAft>
                <a:spcPts val="0"/>
              </a:spcAft>
              <a:buClr>
                <a:schemeClr val="dk2"/>
              </a:buClr>
              <a:buSzPts val="2400"/>
              <a:buChar char="●"/>
              <a:defRPr sz="2400">
                <a:solidFill>
                  <a:schemeClr val="dk2"/>
                </a:solidFill>
              </a:defRPr>
            </a:lvl1pPr>
            <a:lvl2pPr marL="914400" lvl="1" indent="-349250">
              <a:lnSpc>
                <a:spcPct val="115000"/>
              </a:lnSpc>
              <a:spcBef>
                <a:spcPts val="2100"/>
              </a:spcBef>
              <a:spcAft>
                <a:spcPts val="0"/>
              </a:spcAft>
              <a:buClr>
                <a:schemeClr val="dk2"/>
              </a:buClr>
              <a:buSzPts val="1900"/>
              <a:buChar char="○"/>
              <a:defRPr sz="1900">
                <a:solidFill>
                  <a:schemeClr val="dk2"/>
                </a:solidFill>
              </a:defRPr>
            </a:lvl2pPr>
            <a:lvl3pPr marL="1371600" lvl="2" indent="-349250">
              <a:lnSpc>
                <a:spcPct val="115000"/>
              </a:lnSpc>
              <a:spcBef>
                <a:spcPts val="2100"/>
              </a:spcBef>
              <a:spcAft>
                <a:spcPts val="0"/>
              </a:spcAft>
              <a:buClr>
                <a:schemeClr val="dk2"/>
              </a:buClr>
              <a:buSzPts val="1900"/>
              <a:buChar char="■"/>
              <a:defRPr sz="1900">
                <a:solidFill>
                  <a:schemeClr val="dk2"/>
                </a:solidFill>
              </a:defRPr>
            </a:lvl3pPr>
            <a:lvl4pPr marL="1828800" lvl="3" indent="-349250">
              <a:lnSpc>
                <a:spcPct val="115000"/>
              </a:lnSpc>
              <a:spcBef>
                <a:spcPts val="2100"/>
              </a:spcBef>
              <a:spcAft>
                <a:spcPts val="0"/>
              </a:spcAft>
              <a:buClr>
                <a:schemeClr val="dk2"/>
              </a:buClr>
              <a:buSzPts val="1900"/>
              <a:buChar char="●"/>
              <a:defRPr sz="1900">
                <a:solidFill>
                  <a:schemeClr val="dk2"/>
                </a:solidFill>
              </a:defRPr>
            </a:lvl4pPr>
            <a:lvl5pPr marL="2286000" lvl="4" indent="-349250">
              <a:lnSpc>
                <a:spcPct val="115000"/>
              </a:lnSpc>
              <a:spcBef>
                <a:spcPts val="2100"/>
              </a:spcBef>
              <a:spcAft>
                <a:spcPts val="0"/>
              </a:spcAft>
              <a:buClr>
                <a:schemeClr val="dk2"/>
              </a:buClr>
              <a:buSzPts val="1900"/>
              <a:buChar char="○"/>
              <a:defRPr sz="1900">
                <a:solidFill>
                  <a:schemeClr val="dk2"/>
                </a:solidFill>
              </a:defRPr>
            </a:lvl5pPr>
            <a:lvl6pPr marL="2743200" lvl="5" indent="-349250">
              <a:lnSpc>
                <a:spcPct val="115000"/>
              </a:lnSpc>
              <a:spcBef>
                <a:spcPts val="2100"/>
              </a:spcBef>
              <a:spcAft>
                <a:spcPts val="0"/>
              </a:spcAft>
              <a:buClr>
                <a:schemeClr val="dk2"/>
              </a:buClr>
              <a:buSzPts val="1900"/>
              <a:buChar char="■"/>
              <a:defRPr sz="1900">
                <a:solidFill>
                  <a:schemeClr val="dk2"/>
                </a:solidFill>
              </a:defRPr>
            </a:lvl6pPr>
            <a:lvl7pPr marL="3200400" lvl="6" indent="-349250">
              <a:lnSpc>
                <a:spcPct val="115000"/>
              </a:lnSpc>
              <a:spcBef>
                <a:spcPts val="2100"/>
              </a:spcBef>
              <a:spcAft>
                <a:spcPts val="0"/>
              </a:spcAft>
              <a:buClr>
                <a:schemeClr val="dk2"/>
              </a:buClr>
              <a:buSzPts val="1900"/>
              <a:buChar char="●"/>
              <a:defRPr sz="1900">
                <a:solidFill>
                  <a:schemeClr val="dk2"/>
                </a:solidFill>
              </a:defRPr>
            </a:lvl7pPr>
            <a:lvl8pPr marL="3657600" lvl="7" indent="-349250">
              <a:lnSpc>
                <a:spcPct val="115000"/>
              </a:lnSpc>
              <a:spcBef>
                <a:spcPts val="2100"/>
              </a:spcBef>
              <a:spcAft>
                <a:spcPts val="0"/>
              </a:spcAft>
              <a:buClr>
                <a:schemeClr val="dk2"/>
              </a:buClr>
              <a:buSzPts val="1900"/>
              <a:buChar char="○"/>
              <a:defRPr sz="1900">
                <a:solidFill>
                  <a:schemeClr val="dk2"/>
                </a:solidFill>
              </a:defRPr>
            </a:lvl8pPr>
            <a:lvl9pPr marL="4114800" lvl="8" indent="-349250">
              <a:lnSpc>
                <a:spcPct val="115000"/>
              </a:lnSpc>
              <a:spcBef>
                <a:spcPts val="2100"/>
              </a:spcBef>
              <a:spcAft>
                <a:spcPts val="2100"/>
              </a:spcAft>
              <a:buClr>
                <a:schemeClr val="dk2"/>
              </a:buClr>
              <a:buSzPts val="1900"/>
              <a:buChar char="■"/>
              <a:defRPr sz="1900">
                <a:solidFill>
                  <a:schemeClr val="dk2"/>
                </a:solidFill>
              </a:defRPr>
            </a:lvl9pPr>
          </a:lstStyle>
          <a:p>
            <a:endParaRPr/>
          </a:p>
        </p:txBody>
      </p:sp>
      <p:sp>
        <p:nvSpPr>
          <p:cNvPr id="8" name="Google Shape;8;p1"/>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no"/>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8.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ks.no"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agderfk.no/"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415500" y="1355375"/>
            <a:ext cx="5194800" cy="12777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4000"/>
              <a:t>Reetablering av regionale samhandlings- strukturer</a:t>
            </a:r>
            <a:endParaRPr sz="3000"/>
          </a:p>
        </p:txBody>
      </p:sp>
      <p:sp>
        <p:nvSpPr>
          <p:cNvPr id="60" name="Google Shape;60;p14"/>
          <p:cNvSpPr txBox="1"/>
          <p:nvPr/>
        </p:nvSpPr>
        <p:spPr>
          <a:xfrm>
            <a:off x="415500" y="5657000"/>
            <a:ext cx="4504500" cy="26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200">
                <a:solidFill>
                  <a:schemeClr val="dk1"/>
                </a:solidFill>
              </a:rPr>
              <a:t>Godkjent i Kommunedirektørforum 27.11.2020</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ENDELIG leveranse med vedlegg. 30.11.2020</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Utarbeidet i samarbeid melllom Agder fylkeskommune, Kristiansand kommune, KS og PwC.</a:t>
            </a:r>
            <a:endParaRPr sz="1200">
              <a:solidFill>
                <a:schemeClr val="dk1"/>
              </a:solidFill>
            </a:endParaRPr>
          </a:p>
          <a:p>
            <a:pPr marL="0" lvl="0" indent="0" algn="l" rtl="0">
              <a:spcBef>
                <a:spcPts val="0"/>
              </a:spcBef>
              <a:spcAft>
                <a:spcPts val="0"/>
              </a:spcAft>
              <a:buNone/>
            </a:pPr>
            <a:endParaRPr sz="1000"/>
          </a:p>
        </p:txBody>
      </p:sp>
      <p:sp>
        <p:nvSpPr>
          <p:cNvPr id="61" name="Google Shape;61;p14"/>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85"/>
        <p:cNvGrpSpPr/>
        <p:nvPr/>
      </p:nvGrpSpPr>
      <p:grpSpPr>
        <a:xfrm>
          <a:off x="0" y="0"/>
          <a:ext cx="0" cy="0"/>
          <a:chOff x="0" y="0"/>
          <a:chExt cx="0" cy="0"/>
        </a:xfrm>
      </p:grpSpPr>
      <p:sp>
        <p:nvSpPr>
          <p:cNvPr id="186" name="Google Shape;186;p22"/>
          <p:cNvSpPr/>
          <p:nvPr/>
        </p:nvSpPr>
        <p:spPr>
          <a:xfrm>
            <a:off x="226225" y="1168075"/>
            <a:ext cx="11587200" cy="52050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2"/>
          <p:cNvSpPr txBox="1">
            <a:spLocks noGrp="1"/>
          </p:cNvSpPr>
          <p:nvPr>
            <p:ph type="title"/>
          </p:nvPr>
        </p:nvSpPr>
        <p:spPr>
          <a:xfrm>
            <a:off x="279321" y="267992"/>
            <a:ext cx="113580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Føringer for foraene for samfunnsutvikling </a:t>
            </a:r>
            <a:endParaRPr sz="3000"/>
          </a:p>
        </p:txBody>
      </p:sp>
      <p:sp>
        <p:nvSpPr>
          <p:cNvPr id="188" name="Google Shape;188;p22"/>
          <p:cNvSpPr txBox="1">
            <a:spLocks noGrp="1"/>
          </p:cNvSpPr>
          <p:nvPr>
            <p:ph type="body" idx="2"/>
          </p:nvPr>
        </p:nvSpPr>
        <p:spPr>
          <a:xfrm>
            <a:off x="5397900" y="1407000"/>
            <a:ext cx="6185400" cy="4793700"/>
          </a:xfrm>
          <a:prstGeom prst="rect">
            <a:avLst/>
          </a:prstGeom>
          <a:solidFill>
            <a:srgbClr val="A2C4C9"/>
          </a:solidFill>
          <a:ln>
            <a:noFill/>
          </a:ln>
        </p:spPr>
        <p:txBody>
          <a:bodyPr spcFirstLastPara="1" wrap="square" lIns="121875" tIns="121875" rIns="121875" bIns="121875" anchor="ctr" anchorCtr="0">
            <a:noAutofit/>
          </a:bodyPr>
          <a:lstStyle/>
          <a:p>
            <a:pPr marL="0" lvl="0" indent="0" algn="l" rtl="0">
              <a:spcBef>
                <a:spcPts val="1000"/>
              </a:spcBef>
              <a:spcAft>
                <a:spcPts val="0"/>
              </a:spcAft>
              <a:buNone/>
            </a:pPr>
            <a:r>
              <a:rPr lang="no" sz="2000">
                <a:solidFill>
                  <a:srgbClr val="FFFFFF"/>
                </a:solidFill>
              </a:rPr>
              <a:t>F</a:t>
            </a:r>
            <a:r>
              <a:rPr lang="no" sz="2000" b="1">
                <a:solidFill>
                  <a:srgbClr val="FFFFFF"/>
                </a:solidFill>
              </a:rPr>
              <a:t>oraene for samfunnsutvikling                                      </a:t>
            </a:r>
            <a:r>
              <a:rPr lang="no" sz="2000">
                <a:solidFill>
                  <a:srgbClr val="FFFFFF"/>
                </a:solidFill>
              </a:rPr>
              <a:t>skal legge til rette for:</a:t>
            </a:r>
            <a:endParaRPr sz="2000">
              <a:solidFill>
                <a:srgbClr val="FFFFFF"/>
              </a:solidFill>
            </a:endParaRPr>
          </a:p>
          <a:p>
            <a:pPr marL="457200" lvl="0" indent="-355600" algn="l" rtl="0">
              <a:spcBef>
                <a:spcPts val="1000"/>
              </a:spcBef>
              <a:spcAft>
                <a:spcPts val="0"/>
              </a:spcAft>
              <a:buClr>
                <a:srgbClr val="FFFFFF"/>
              </a:buClr>
              <a:buSzPts val="2000"/>
              <a:buChar char="●"/>
            </a:pPr>
            <a:r>
              <a:rPr lang="no" sz="2000">
                <a:solidFill>
                  <a:srgbClr val="FFFFFF"/>
                </a:solidFill>
              </a:rPr>
              <a:t>bred mobilisering / involvering</a:t>
            </a:r>
            <a:endParaRPr sz="2000">
              <a:solidFill>
                <a:srgbClr val="FFFFFF"/>
              </a:solidFill>
            </a:endParaRPr>
          </a:p>
          <a:p>
            <a:pPr marL="457200" lvl="0" indent="-355600" algn="l" rtl="0">
              <a:spcBef>
                <a:spcPts val="1000"/>
              </a:spcBef>
              <a:spcAft>
                <a:spcPts val="0"/>
              </a:spcAft>
              <a:buClr>
                <a:srgbClr val="FFFFFF"/>
              </a:buClr>
              <a:buSzPts val="2000"/>
              <a:buChar char="●"/>
            </a:pPr>
            <a:r>
              <a:rPr lang="no" sz="2000">
                <a:solidFill>
                  <a:srgbClr val="FFFFFF"/>
                </a:solidFill>
              </a:rPr>
              <a:t>handling</a:t>
            </a:r>
            <a:endParaRPr sz="2000">
              <a:solidFill>
                <a:srgbClr val="FFFFFF"/>
              </a:solidFill>
            </a:endParaRPr>
          </a:p>
          <a:p>
            <a:pPr marL="457200" lvl="0" indent="-355600" algn="l" rtl="0">
              <a:spcBef>
                <a:spcPts val="1000"/>
              </a:spcBef>
              <a:spcAft>
                <a:spcPts val="0"/>
              </a:spcAft>
              <a:buClr>
                <a:srgbClr val="FFFFFF"/>
              </a:buClr>
              <a:buSzPts val="2000"/>
              <a:buChar char="●"/>
            </a:pPr>
            <a:r>
              <a:rPr lang="no" sz="2000">
                <a:solidFill>
                  <a:srgbClr val="FFFFFF"/>
                </a:solidFill>
              </a:rPr>
              <a:t>måloppnåelse  </a:t>
            </a:r>
            <a:endParaRPr sz="2000">
              <a:solidFill>
                <a:srgbClr val="FFFFFF"/>
              </a:solidFill>
            </a:endParaRPr>
          </a:p>
          <a:p>
            <a:pPr marL="0" lvl="0" indent="0" algn="l" rtl="0">
              <a:spcBef>
                <a:spcPts val="1000"/>
              </a:spcBef>
              <a:spcAft>
                <a:spcPts val="0"/>
              </a:spcAft>
              <a:buNone/>
            </a:pPr>
            <a:r>
              <a:rPr lang="no" sz="2000">
                <a:solidFill>
                  <a:srgbClr val="FFFFFF"/>
                </a:solidFill>
              </a:rPr>
              <a:t>Regionplan Agder 2030 er strategien.</a:t>
            </a:r>
            <a:endParaRPr sz="2000">
              <a:solidFill>
                <a:srgbClr val="FFFFFF"/>
              </a:solidFill>
            </a:endParaRPr>
          </a:p>
          <a:p>
            <a:pPr marL="0" lvl="0" indent="0" algn="l" rtl="0">
              <a:spcBef>
                <a:spcPts val="1000"/>
              </a:spcBef>
              <a:spcAft>
                <a:spcPts val="1000"/>
              </a:spcAft>
              <a:buNone/>
            </a:pPr>
            <a:r>
              <a:rPr lang="no" sz="2000">
                <a:solidFill>
                  <a:srgbClr val="FFFFFF"/>
                </a:solidFill>
              </a:rPr>
              <a:t>Handlingsprogrammet er prioriteringsverktøy, og foraene benyttes aktivt for å utarbeide og rullere handlingsprogrammet.</a:t>
            </a:r>
            <a:endParaRPr sz="1200">
              <a:solidFill>
                <a:srgbClr val="000000"/>
              </a:solidFill>
            </a:endParaRPr>
          </a:p>
        </p:txBody>
      </p:sp>
      <p:pic>
        <p:nvPicPr>
          <p:cNvPr id="189" name="Google Shape;189;p22"/>
          <p:cNvPicPr preferRelativeResize="0"/>
          <p:nvPr/>
        </p:nvPicPr>
        <p:blipFill>
          <a:blip r:embed="rId3">
            <a:alphaModFix/>
          </a:blip>
          <a:stretch>
            <a:fillRect/>
          </a:stretch>
        </p:blipFill>
        <p:spPr>
          <a:xfrm>
            <a:off x="279325" y="2562060"/>
            <a:ext cx="4441250" cy="2735715"/>
          </a:xfrm>
          <a:prstGeom prst="rect">
            <a:avLst/>
          </a:prstGeom>
          <a:noFill/>
          <a:ln w="9525" cap="flat" cmpd="sng">
            <a:solidFill>
              <a:schemeClr val="dk2"/>
            </a:solidFill>
            <a:prstDash val="dot"/>
            <a:round/>
            <a:headEnd type="none" w="sm" len="sm"/>
            <a:tailEnd type="none" w="sm" len="sm"/>
          </a:ln>
        </p:spPr>
      </p:pic>
      <p:sp>
        <p:nvSpPr>
          <p:cNvPr id="190" name="Google Shape;190;p22"/>
          <p:cNvSpPr/>
          <p:nvPr/>
        </p:nvSpPr>
        <p:spPr>
          <a:xfrm>
            <a:off x="2061825" y="3283000"/>
            <a:ext cx="2752200" cy="1071000"/>
          </a:xfrm>
          <a:prstGeom prst="rect">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0000"/>
              </a:solidFill>
            </a:endParaRPr>
          </a:p>
        </p:txBody>
      </p:sp>
      <p:cxnSp>
        <p:nvCxnSpPr>
          <p:cNvPr id="191" name="Google Shape;191;p22"/>
          <p:cNvCxnSpPr/>
          <p:nvPr/>
        </p:nvCxnSpPr>
        <p:spPr>
          <a:xfrm rot="10800000" flipH="1">
            <a:off x="4813975" y="3521800"/>
            <a:ext cx="442200" cy="270000"/>
          </a:xfrm>
          <a:prstGeom prst="straightConnector1">
            <a:avLst/>
          </a:prstGeom>
          <a:noFill/>
          <a:ln w="38100" cap="flat" cmpd="sng">
            <a:solidFill>
              <a:srgbClr val="FF0000"/>
            </a:solidFill>
            <a:prstDash val="solid"/>
            <a:round/>
            <a:headEnd type="none" w="med" len="med"/>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95"/>
        <p:cNvGrpSpPr/>
        <p:nvPr/>
      </p:nvGrpSpPr>
      <p:grpSpPr>
        <a:xfrm>
          <a:off x="0" y="0"/>
          <a:ext cx="0" cy="0"/>
          <a:chOff x="0" y="0"/>
          <a:chExt cx="0" cy="0"/>
        </a:xfrm>
      </p:grpSpPr>
      <p:sp>
        <p:nvSpPr>
          <p:cNvPr id="196" name="Google Shape;196;p23"/>
          <p:cNvSpPr/>
          <p:nvPr/>
        </p:nvSpPr>
        <p:spPr>
          <a:xfrm>
            <a:off x="279325" y="1451250"/>
            <a:ext cx="11574300" cy="49482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3"/>
          <p:cNvSpPr txBox="1">
            <a:spLocks noGrp="1"/>
          </p:cNvSpPr>
          <p:nvPr>
            <p:ph type="title"/>
          </p:nvPr>
        </p:nvSpPr>
        <p:spPr>
          <a:xfrm>
            <a:off x="279325" y="268000"/>
            <a:ext cx="105960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Organisering av foraene for samfunnsutvikling </a:t>
            </a:r>
            <a:endParaRPr sz="3000"/>
          </a:p>
        </p:txBody>
      </p:sp>
      <p:sp>
        <p:nvSpPr>
          <p:cNvPr id="198" name="Google Shape;198;p23"/>
          <p:cNvSpPr txBox="1"/>
          <p:nvPr/>
        </p:nvSpPr>
        <p:spPr>
          <a:xfrm>
            <a:off x="701050" y="1698700"/>
            <a:ext cx="5714400" cy="2800200"/>
          </a:xfrm>
          <a:prstGeom prst="rect">
            <a:avLst/>
          </a:prstGeom>
          <a:solidFill>
            <a:srgbClr val="76A5AF"/>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sz="1800" b="1">
                <a:solidFill>
                  <a:srgbClr val="FFFFFF"/>
                </a:solidFill>
              </a:rPr>
              <a:t>Strategiske råd</a:t>
            </a:r>
            <a:endParaRPr sz="1800" b="1">
              <a:solidFill>
                <a:srgbClr val="FFFFFF"/>
              </a:solidFill>
            </a:endParaRPr>
          </a:p>
          <a:p>
            <a:pPr marL="0" lvl="0" indent="0" algn="l" rtl="0">
              <a:lnSpc>
                <a:spcPct val="115000"/>
              </a:lnSpc>
              <a:spcBef>
                <a:spcPts val="1000"/>
              </a:spcBef>
              <a:spcAft>
                <a:spcPts val="0"/>
              </a:spcAft>
              <a:buNone/>
            </a:pPr>
            <a:r>
              <a:rPr lang="no" sz="1500">
                <a:solidFill>
                  <a:srgbClr val="FFFFFF"/>
                </a:solidFill>
              </a:rPr>
              <a:t>Strategiske råd igangsetter                                                                       og “leder” arbeidet.</a:t>
            </a:r>
            <a:endParaRPr sz="1500">
              <a:solidFill>
                <a:srgbClr val="FFFFFF"/>
              </a:solidFill>
            </a:endParaRPr>
          </a:p>
          <a:p>
            <a:pPr marL="0" lvl="0" indent="0" algn="l" rtl="0">
              <a:lnSpc>
                <a:spcPct val="115000"/>
              </a:lnSpc>
              <a:spcBef>
                <a:spcPts val="1000"/>
              </a:spcBef>
              <a:spcAft>
                <a:spcPts val="0"/>
              </a:spcAft>
              <a:buNone/>
            </a:pPr>
            <a:r>
              <a:rPr lang="no" sz="1500">
                <a:solidFill>
                  <a:srgbClr val="FFFFFF"/>
                </a:solidFill>
              </a:rPr>
              <a:t>Utvelgelseskriterier:</a:t>
            </a:r>
            <a:endParaRPr sz="1500">
              <a:solidFill>
                <a:srgbClr val="FFFFFF"/>
              </a:solidFill>
            </a:endParaRPr>
          </a:p>
          <a:p>
            <a:pPr marL="457200" lvl="0" indent="-323850" algn="l" rtl="0">
              <a:lnSpc>
                <a:spcPct val="115000"/>
              </a:lnSpc>
              <a:spcBef>
                <a:spcPts val="1000"/>
              </a:spcBef>
              <a:spcAft>
                <a:spcPts val="0"/>
              </a:spcAft>
              <a:buClr>
                <a:srgbClr val="FFFFFF"/>
              </a:buClr>
              <a:buSzPts val="1500"/>
              <a:buChar char="●"/>
            </a:pPr>
            <a:r>
              <a:rPr lang="no" sz="1500" i="1">
                <a:solidFill>
                  <a:srgbClr val="FFFFFF"/>
                </a:solidFill>
              </a:rPr>
              <a:t>Påvirkningskraft</a:t>
            </a:r>
            <a:endParaRPr sz="1500" i="1">
              <a:solidFill>
                <a:srgbClr val="FFFFFF"/>
              </a:solidFill>
            </a:endParaRPr>
          </a:p>
          <a:p>
            <a:pPr marL="457200" lvl="0" indent="-323850" algn="l" rtl="0">
              <a:lnSpc>
                <a:spcPct val="115000"/>
              </a:lnSpc>
              <a:spcBef>
                <a:spcPts val="0"/>
              </a:spcBef>
              <a:spcAft>
                <a:spcPts val="0"/>
              </a:spcAft>
              <a:buClr>
                <a:srgbClr val="FFFFFF"/>
              </a:buClr>
              <a:buSzPts val="1500"/>
              <a:buChar char="●"/>
            </a:pPr>
            <a:r>
              <a:rPr lang="no" sz="1500" i="1">
                <a:solidFill>
                  <a:srgbClr val="FFFFFF"/>
                </a:solidFill>
              </a:rPr>
              <a:t>Kompetanse</a:t>
            </a:r>
            <a:endParaRPr sz="1500" i="1">
              <a:solidFill>
                <a:srgbClr val="FFFFFF"/>
              </a:solidFill>
            </a:endParaRPr>
          </a:p>
          <a:p>
            <a:pPr marL="457200" lvl="0" indent="-323850" algn="l" rtl="0">
              <a:lnSpc>
                <a:spcPct val="115000"/>
              </a:lnSpc>
              <a:spcBef>
                <a:spcPts val="0"/>
              </a:spcBef>
              <a:spcAft>
                <a:spcPts val="0"/>
              </a:spcAft>
              <a:buClr>
                <a:srgbClr val="FFFFFF"/>
              </a:buClr>
              <a:buSzPts val="1500"/>
              <a:buChar char="●"/>
            </a:pPr>
            <a:r>
              <a:rPr lang="no" sz="1500" i="1">
                <a:solidFill>
                  <a:srgbClr val="FFFFFF"/>
                </a:solidFill>
              </a:rPr>
              <a:t>Engasjement og kapasitet</a:t>
            </a:r>
            <a:endParaRPr sz="1500" i="1">
              <a:solidFill>
                <a:srgbClr val="FFFFFF"/>
              </a:solidFill>
            </a:endParaRPr>
          </a:p>
          <a:p>
            <a:pPr marL="457200" lvl="0" indent="-323850" algn="l" rtl="0">
              <a:lnSpc>
                <a:spcPct val="115000"/>
              </a:lnSpc>
              <a:spcBef>
                <a:spcPts val="0"/>
              </a:spcBef>
              <a:spcAft>
                <a:spcPts val="0"/>
              </a:spcAft>
              <a:buClr>
                <a:srgbClr val="FFFFFF"/>
              </a:buClr>
              <a:buSzPts val="1500"/>
              <a:buChar char="●"/>
            </a:pPr>
            <a:r>
              <a:rPr lang="no" sz="1500" i="1">
                <a:solidFill>
                  <a:srgbClr val="FFFFFF"/>
                </a:solidFill>
              </a:rPr>
              <a:t>Representasjon</a:t>
            </a:r>
            <a:endParaRPr sz="1500" i="1">
              <a:solidFill>
                <a:srgbClr val="FFFFFF"/>
              </a:solidFill>
            </a:endParaRPr>
          </a:p>
          <a:p>
            <a:pPr marL="0" lvl="0" indent="0" algn="l" rtl="0">
              <a:lnSpc>
                <a:spcPct val="115000"/>
              </a:lnSpc>
              <a:spcBef>
                <a:spcPts val="1000"/>
              </a:spcBef>
              <a:spcAft>
                <a:spcPts val="0"/>
              </a:spcAft>
              <a:buNone/>
            </a:pPr>
            <a:endParaRPr sz="1600">
              <a:solidFill>
                <a:srgbClr val="FFFFFF"/>
              </a:solidFill>
            </a:endParaRPr>
          </a:p>
          <a:p>
            <a:pPr marL="0" lvl="0" indent="0" algn="l" rtl="0">
              <a:lnSpc>
                <a:spcPct val="115000"/>
              </a:lnSpc>
              <a:spcBef>
                <a:spcPts val="1000"/>
              </a:spcBef>
              <a:spcAft>
                <a:spcPts val="1000"/>
              </a:spcAft>
              <a:buNone/>
            </a:pPr>
            <a:endParaRPr sz="1200">
              <a:solidFill>
                <a:srgbClr val="FFFFFF"/>
              </a:solidFill>
            </a:endParaRPr>
          </a:p>
        </p:txBody>
      </p:sp>
      <p:sp>
        <p:nvSpPr>
          <p:cNvPr id="199" name="Google Shape;199;p23"/>
          <p:cNvSpPr txBox="1"/>
          <p:nvPr/>
        </p:nvSpPr>
        <p:spPr>
          <a:xfrm>
            <a:off x="6808350" y="3746575"/>
            <a:ext cx="4652700" cy="2404500"/>
          </a:xfrm>
          <a:prstGeom prst="rect">
            <a:avLst/>
          </a:prstGeom>
          <a:solidFill>
            <a:srgbClr val="134F5C"/>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sz="1800" b="1">
                <a:solidFill>
                  <a:srgbClr val="FFFFFF"/>
                </a:solidFill>
              </a:rPr>
              <a:t>Handling                </a:t>
            </a:r>
            <a:endParaRPr sz="1800" b="1">
              <a:solidFill>
                <a:srgbClr val="FFFFFF"/>
              </a:solidFill>
            </a:endParaRPr>
          </a:p>
          <a:p>
            <a:pPr marL="0" lvl="0" indent="0" algn="l" rtl="0">
              <a:lnSpc>
                <a:spcPct val="115000"/>
              </a:lnSpc>
              <a:spcBef>
                <a:spcPts val="0"/>
              </a:spcBef>
              <a:spcAft>
                <a:spcPts val="0"/>
              </a:spcAft>
              <a:buNone/>
            </a:pPr>
            <a:r>
              <a:rPr lang="no" sz="1600" b="1">
                <a:solidFill>
                  <a:srgbClr val="FFFFFF"/>
                </a:solidFill>
              </a:rPr>
              <a:t>(målrettede satsinger,                         prosjekter m.v.)</a:t>
            </a:r>
            <a:endParaRPr sz="1600" b="1">
              <a:solidFill>
                <a:srgbClr val="FFFFFF"/>
              </a:solidFill>
            </a:endParaRPr>
          </a:p>
          <a:p>
            <a:pPr marL="0" lvl="0" indent="0" algn="l" rtl="0">
              <a:lnSpc>
                <a:spcPct val="115000"/>
              </a:lnSpc>
              <a:spcBef>
                <a:spcPts val="1000"/>
              </a:spcBef>
              <a:spcAft>
                <a:spcPts val="1000"/>
              </a:spcAft>
              <a:buNone/>
            </a:pPr>
            <a:r>
              <a:rPr lang="no" sz="1500">
                <a:solidFill>
                  <a:srgbClr val="FFFFFF"/>
                </a:solidFill>
              </a:rPr>
              <a:t>Aktivitetene må styrke                                        eksisterende satsinger                                                eller skape nye målrettede                                       satsinger.</a:t>
            </a:r>
            <a:endParaRPr sz="1500">
              <a:solidFill>
                <a:srgbClr val="FFFFFF"/>
              </a:solidFill>
            </a:endParaRPr>
          </a:p>
        </p:txBody>
      </p:sp>
      <p:sp>
        <p:nvSpPr>
          <p:cNvPr id="200" name="Google Shape;200;p23"/>
          <p:cNvSpPr txBox="1"/>
          <p:nvPr/>
        </p:nvSpPr>
        <p:spPr>
          <a:xfrm>
            <a:off x="6808400" y="1698700"/>
            <a:ext cx="4652700" cy="1813800"/>
          </a:xfrm>
          <a:prstGeom prst="rect">
            <a:avLst/>
          </a:prstGeom>
          <a:solidFill>
            <a:srgbClr val="A2C4C9"/>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sz="1800" b="1">
                <a:solidFill>
                  <a:srgbClr val="FFFFFF"/>
                </a:solidFill>
              </a:rPr>
              <a:t>Foraene</a:t>
            </a:r>
            <a:endParaRPr sz="1800" b="1">
              <a:solidFill>
                <a:srgbClr val="FFFFFF"/>
              </a:solidFill>
            </a:endParaRPr>
          </a:p>
          <a:p>
            <a:pPr marL="0" lvl="0" indent="0" algn="l" rtl="0">
              <a:lnSpc>
                <a:spcPct val="115000"/>
              </a:lnSpc>
              <a:spcBef>
                <a:spcPts val="1000"/>
              </a:spcBef>
              <a:spcAft>
                <a:spcPts val="1000"/>
              </a:spcAft>
              <a:buNone/>
            </a:pPr>
            <a:r>
              <a:rPr lang="no" sz="1500">
                <a:solidFill>
                  <a:srgbClr val="FFFFFF"/>
                </a:solidFill>
              </a:rPr>
              <a:t>Det tre områdene for                                      samfunnsutving mobiliserer                                           og involverer sentrale                              interessenter</a:t>
            </a:r>
            <a:endParaRPr sz="1500">
              <a:solidFill>
                <a:srgbClr val="FFFFFF"/>
              </a:solidFill>
            </a:endParaRPr>
          </a:p>
        </p:txBody>
      </p:sp>
      <p:sp>
        <p:nvSpPr>
          <p:cNvPr id="201" name="Google Shape;201;p23"/>
          <p:cNvSpPr txBox="1"/>
          <p:nvPr/>
        </p:nvSpPr>
        <p:spPr>
          <a:xfrm>
            <a:off x="701050" y="4764225"/>
            <a:ext cx="5714400" cy="1386600"/>
          </a:xfrm>
          <a:prstGeom prst="rect">
            <a:avLst/>
          </a:prstGeom>
          <a:solidFill>
            <a:srgbClr val="45818E"/>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sz="1800" b="1">
                <a:solidFill>
                  <a:srgbClr val="FFFFFF"/>
                </a:solidFill>
              </a:rPr>
              <a:t>Sekretariatene</a:t>
            </a:r>
            <a:endParaRPr sz="1800" b="1">
              <a:solidFill>
                <a:srgbClr val="FFFFFF"/>
              </a:solidFill>
            </a:endParaRPr>
          </a:p>
          <a:p>
            <a:pPr marL="0" lvl="0" indent="0" algn="l" rtl="0">
              <a:lnSpc>
                <a:spcPct val="115000"/>
              </a:lnSpc>
              <a:spcBef>
                <a:spcPts val="1000"/>
              </a:spcBef>
              <a:spcAft>
                <a:spcPts val="0"/>
              </a:spcAft>
              <a:buNone/>
            </a:pPr>
            <a:r>
              <a:rPr lang="no" sz="1500">
                <a:solidFill>
                  <a:srgbClr val="FFFFFF"/>
                </a:solidFill>
              </a:rPr>
              <a:t>Sekretariatene ledes av Agder                                   fylkeskommune og koordinerer                                                  seg med andre aktører.</a:t>
            </a:r>
            <a:endParaRPr sz="1500">
              <a:solidFill>
                <a:srgbClr val="FFFFFF"/>
              </a:solidFill>
            </a:endParaRPr>
          </a:p>
          <a:p>
            <a:pPr marL="0" lvl="0" indent="0" algn="l" rtl="0">
              <a:lnSpc>
                <a:spcPct val="115000"/>
              </a:lnSpc>
              <a:spcBef>
                <a:spcPts val="1000"/>
              </a:spcBef>
              <a:spcAft>
                <a:spcPts val="1000"/>
              </a:spcAft>
              <a:buNone/>
            </a:pPr>
            <a:endParaRPr sz="1200">
              <a:solidFill>
                <a:srgbClr val="FFFFFF"/>
              </a:solidFill>
            </a:endParaRPr>
          </a:p>
        </p:txBody>
      </p:sp>
      <p:pic>
        <p:nvPicPr>
          <p:cNvPr id="202" name="Google Shape;202;p23"/>
          <p:cNvPicPr preferRelativeResize="0"/>
          <p:nvPr/>
        </p:nvPicPr>
        <p:blipFill>
          <a:blip r:embed="rId3">
            <a:alphaModFix/>
          </a:blip>
          <a:stretch>
            <a:fillRect/>
          </a:stretch>
        </p:blipFill>
        <p:spPr>
          <a:xfrm>
            <a:off x="4440675" y="2536900"/>
            <a:ext cx="1288775" cy="1041798"/>
          </a:xfrm>
          <a:prstGeom prst="rect">
            <a:avLst/>
          </a:prstGeom>
          <a:noFill/>
          <a:ln>
            <a:noFill/>
          </a:ln>
        </p:spPr>
      </p:pic>
      <p:pic>
        <p:nvPicPr>
          <p:cNvPr id="203" name="Google Shape;203;p23"/>
          <p:cNvPicPr preferRelativeResize="0"/>
          <p:nvPr/>
        </p:nvPicPr>
        <p:blipFill>
          <a:blip r:embed="rId4">
            <a:alphaModFix/>
          </a:blip>
          <a:stretch>
            <a:fillRect/>
          </a:stretch>
        </p:blipFill>
        <p:spPr>
          <a:xfrm>
            <a:off x="9924312" y="2190600"/>
            <a:ext cx="1148062" cy="984525"/>
          </a:xfrm>
          <a:prstGeom prst="rect">
            <a:avLst/>
          </a:prstGeom>
          <a:noFill/>
          <a:ln>
            <a:noFill/>
          </a:ln>
        </p:spPr>
      </p:pic>
      <p:pic>
        <p:nvPicPr>
          <p:cNvPr id="204" name="Google Shape;204;p23"/>
          <p:cNvPicPr preferRelativeResize="0"/>
          <p:nvPr/>
        </p:nvPicPr>
        <p:blipFill>
          <a:blip r:embed="rId5">
            <a:alphaModFix/>
          </a:blip>
          <a:stretch>
            <a:fillRect/>
          </a:stretch>
        </p:blipFill>
        <p:spPr>
          <a:xfrm>
            <a:off x="9741869" y="4334225"/>
            <a:ext cx="1437681" cy="1222975"/>
          </a:xfrm>
          <a:prstGeom prst="rect">
            <a:avLst/>
          </a:prstGeom>
          <a:noFill/>
          <a:ln>
            <a:noFill/>
          </a:ln>
        </p:spPr>
      </p:pic>
      <p:pic>
        <p:nvPicPr>
          <p:cNvPr id="205" name="Google Shape;205;p23"/>
          <p:cNvPicPr preferRelativeResize="0"/>
          <p:nvPr/>
        </p:nvPicPr>
        <p:blipFill>
          <a:blip r:embed="rId6">
            <a:alphaModFix/>
          </a:blip>
          <a:stretch>
            <a:fillRect/>
          </a:stretch>
        </p:blipFill>
        <p:spPr>
          <a:xfrm>
            <a:off x="4491597" y="5081950"/>
            <a:ext cx="1288779" cy="76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209"/>
        <p:cNvGrpSpPr/>
        <p:nvPr/>
      </p:nvGrpSpPr>
      <p:grpSpPr>
        <a:xfrm>
          <a:off x="0" y="0"/>
          <a:ext cx="0" cy="0"/>
          <a:chOff x="0" y="0"/>
          <a:chExt cx="0" cy="0"/>
        </a:xfrm>
      </p:grpSpPr>
      <p:sp>
        <p:nvSpPr>
          <p:cNvPr id="210" name="Google Shape;210;p24"/>
          <p:cNvSpPr/>
          <p:nvPr/>
        </p:nvSpPr>
        <p:spPr>
          <a:xfrm>
            <a:off x="1286500" y="1001250"/>
            <a:ext cx="9479400" cy="55086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4"/>
          <p:cNvSpPr/>
          <p:nvPr/>
        </p:nvSpPr>
        <p:spPr>
          <a:xfrm>
            <a:off x="3347250" y="1711975"/>
            <a:ext cx="4895700" cy="385200"/>
          </a:xfrm>
          <a:prstGeom prst="rect">
            <a:avLst/>
          </a:prstGeom>
          <a:solidFill>
            <a:srgbClr val="134F5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no" b="1">
                <a:solidFill>
                  <a:srgbClr val="FFFFFF"/>
                </a:solidFill>
              </a:rPr>
              <a:t>Str</a:t>
            </a:r>
            <a:r>
              <a:rPr lang="no" b="1">
                <a:solidFill>
                  <a:srgbClr val="FFFFFF"/>
                </a:solidFill>
                <a:latin typeface="Arial"/>
                <a:ea typeface="Arial"/>
                <a:cs typeface="Arial"/>
                <a:sym typeface="Arial"/>
              </a:rPr>
              <a:t>ategiske råd</a:t>
            </a:r>
            <a:endParaRPr sz="1800">
              <a:solidFill>
                <a:srgbClr val="FFFFFF"/>
              </a:solidFill>
            </a:endParaRPr>
          </a:p>
        </p:txBody>
      </p:sp>
      <p:sp>
        <p:nvSpPr>
          <p:cNvPr id="212" name="Google Shape;212;p24"/>
          <p:cNvSpPr/>
          <p:nvPr/>
        </p:nvSpPr>
        <p:spPr>
          <a:xfrm rot="10800000">
            <a:off x="3374100" y="2105750"/>
            <a:ext cx="4767000" cy="3009000"/>
          </a:xfrm>
          <a:prstGeom prst="triangle">
            <a:avLst>
              <a:gd name="adj" fmla="val 49849"/>
            </a:avLst>
          </a:prstGeom>
          <a:solidFill>
            <a:schemeClr val="lt2"/>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300"/>
          </a:p>
        </p:txBody>
      </p:sp>
      <p:sp>
        <p:nvSpPr>
          <p:cNvPr id="213" name="Google Shape;213;p24"/>
          <p:cNvSpPr/>
          <p:nvPr/>
        </p:nvSpPr>
        <p:spPr>
          <a:xfrm>
            <a:off x="3874778" y="1639100"/>
            <a:ext cx="942600" cy="696000"/>
          </a:xfrm>
          <a:prstGeom prst="rect">
            <a:avLst/>
          </a:prstGeom>
          <a:solidFill>
            <a:srgbClr val="A2C4C9"/>
          </a:solidFill>
          <a:ln>
            <a:noFill/>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t>Formål</a:t>
            </a:r>
            <a:endParaRPr b="1"/>
          </a:p>
        </p:txBody>
      </p:sp>
      <p:sp>
        <p:nvSpPr>
          <p:cNvPr id="214" name="Google Shape;214;p24"/>
          <p:cNvSpPr/>
          <p:nvPr/>
        </p:nvSpPr>
        <p:spPr>
          <a:xfrm>
            <a:off x="3385841" y="2745299"/>
            <a:ext cx="4857600" cy="369300"/>
          </a:xfrm>
          <a:prstGeom prst="rect">
            <a:avLst/>
          </a:prstGeom>
          <a:solidFill>
            <a:srgbClr val="A2C4C9"/>
          </a:solidFill>
          <a:ln>
            <a:noFill/>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t>Avklare an</a:t>
            </a:r>
            <a:r>
              <a:rPr lang="no" b="1">
                <a:solidFill>
                  <a:schemeClr val="dk1"/>
                </a:solidFill>
              </a:rPr>
              <a:t>svarsområde</a:t>
            </a:r>
            <a:endParaRPr b="1"/>
          </a:p>
        </p:txBody>
      </p:sp>
      <p:sp>
        <p:nvSpPr>
          <p:cNvPr id="215" name="Google Shape;215;p24"/>
          <p:cNvSpPr/>
          <p:nvPr/>
        </p:nvSpPr>
        <p:spPr>
          <a:xfrm>
            <a:off x="3385841" y="3694137"/>
            <a:ext cx="4857600" cy="369300"/>
          </a:xfrm>
          <a:prstGeom prst="rect">
            <a:avLst/>
          </a:prstGeom>
          <a:solidFill>
            <a:srgbClr val="A2C4C9"/>
          </a:solidFill>
          <a:ln>
            <a:noFill/>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t>Prioritere og sette mål </a:t>
            </a:r>
            <a:endParaRPr b="1"/>
          </a:p>
        </p:txBody>
      </p:sp>
      <p:sp>
        <p:nvSpPr>
          <p:cNvPr id="216" name="Google Shape;216;p24"/>
          <p:cNvSpPr/>
          <p:nvPr/>
        </p:nvSpPr>
        <p:spPr>
          <a:xfrm>
            <a:off x="3385829" y="3219718"/>
            <a:ext cx="4857600" cy="369300"/>
          </a:xfrm>
          <a:prstGeom prst="rect">
            <a:avLst/>
          </a:prstGeom>
          <a:solidFill>
            <a:srgbClr val="A2C4C9"/>
          </a:solidFill>
          <a:ln>
            <a:noFill/>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t>Kartlegge initiativ og kunnskapsgrunnlag?</a:t>
            </a:r>
            <a:endParaRPr b="1"/>
          </a:p>
        </p:txBody>
      </p:sp>
      <p:sp>
        <p:nvSpPr>
          <p:cNvPr id="217" name="Google Shape;217;p24"/>
          <p:cNvSpPr/>
          <p:nvPr/>
        </p:nvSpPr>
        <p:spPr>
          <a:xfrm rot="10800000">
            <a:off x="4101124" y="2329965"/>
            <a:ext cx="489900" cy="310200"/>
          </a:xfrm>
          <a:prstGeom prst="triangle">
            <a:avLst>
              <a:gd name="adj" fmla="val 50000"/>
            </a:avLst>
          </a:prstGeom>
          <a:solidFill>
            <a:srgbClr val="F68907"/>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18" name="Google Shape;218;p24"/>
          <p:cNvSpPr/>
          <p:nvPr/>
        </p:nvSpPr>
        <p:spPr>
          <a:xfrm>
            <a:off x="3366300" y="5212700"/>
            <a:ext cx="4857600" cy="513600"/>
          </a:xfrm>
          <a:prstGeom prst="rect">
            <a:avLst/>
          </a:prstGeom>
          <a:solidFill>
            <a:srgbClr val="FEE599"/>
          </a:solidFill>
          <a:ln>
            <a:noFill/>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t>Forarbeid </a:t>
            </a:r>
            <a:endParaRPr>
              <a:solidFill>
                <a:srgbClr val="FFFFFF"/>
              </a:solidFill>
            </a:endParaRPr>
          </a:p>
        </p:txBody>
      </p:sp>
      <p:sp>
        <p:nvSpPr>
          <p:cNvPr id="219" name="Google Shape;219;p24"/>
          <p:cNvSpPr/>
          <p:nvPr/>
        </p:nvSpPr>
        <p:spPr>
          <a:xfrm>
            <a:off x="8866725" y="2745300"/>
            <a:ext cx="1386900" cy="3108900"/>
          </a:xfrm>
          <a:prstGeom prst="rect">
            <a:avLst/>
          </a:prstGeom>
          <a:solidFill>
            <a:srgbClr val="EFEFE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no"/>
              <a:t>Involvere og mobilisere forum</a:t>
            </a:r>
            <a:endParaRPr sz="1200" i="1"/>
          </a:p>
        </p:txBody>
      </p:sp>
      <p:sp>
        <p:nvSpPr>
          <p:cNvPr id="220" name="Google Shape;220;p24"/>
          <p:cNvSpPr/>
          <p:nvPr/>
        </p:nvSpPr>
        <p:spPr>
          <a:xfrm>
            <a:off x="3394725" y="4244075"/>
            <a:ext cx="4857600" cy="630000"/>
          </a:xfrm>
          <a:prstGeom prst="rect">
            <a:avLst/>
          </a:prstGeom>
          <a:solidFill>
            <a:srgbClr val="F68907"/>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solidFill>
                  <a:schemeClr val="dk1"/>
                </a:solidFill>
              </a:rPr>
              <a:t>Mandat</a:t>
            </a:r>
            <a:endParaRPr sz="1100" i="1"/>
          </a:p>
        </p:txBody>
      </p:sp>
      <p:sp>
        <p:nvSpPr>
          <p:cNvPr id="221" name="Google Shape;221;p24"/>
          <p:cNvSpPr/>
          <p:nvPr/>
        </p:nvSpPr>
        <p:spPr>
          <a:xfrm>
            <a:off x="2602125" y="1635775"/>
            <a:ext cx="178200" cy="3447900"/>
          </a:xfrm>
          <a:prstGeom prst="upArrow">
            <a:avLst>
              <a:gd name="adj1" fmla="val 31060"/>
              <a:gd name="adj2" fmla="val 50000"/>
            </a:avLst>
          </a:prstGeom>
          <a:solidFill>
            <a:srgbClr val="0C343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222" name="Google Shape;222;p24"/>
          <p:cNvSpPr/>
          <p:nvPr/>
        </p:nvSpPr>
        <p:spPr>
          <a:xfrm>
            <a:off x="2696400" y="5008138"/>
            <a:ext cx="5603700" cy="70500"/>
          </a:xfrm>
          <a:prstGeom prst="rect">
            <a:avLst/>
          </a:prstGeom>
          <a:solidFill>
            <a:srgbClr val="0C3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900"/>
          </a:p>
        </p:txBody>
      </p:sp>
      <p:sp>
        <p:nvSpPr>
          <p:cNvPr id="223" name="Google Shape;223;p24"/>
          <p:cNvSpPr/>
          <p:nvPr/>
        </p:nvSpPr>
        <p:spPr>
          <a:xfrm>
            <a:off x="4249700" y="1337525"/>
            <a:ext cx="1791000" cy="705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900"/>
          </a:p>
        </p:txBody>
      </p:sp>
      <p:sp>
        <p:nvSpPr>
          <p:cNvPr id="224" name="Google Shape;224;p24"/>
          <p:cNvSpPr/>
          <p:nvPr/>
        </p:nvSpPr>
        <p:spPr>
          <a:xfrm>
            <a:off x="1463000" y="1156175"/>
            <a:ext cx="2786700" cy="415200"/>
          </a:xfrm>
          <a:prstGeom prst="rect">
            <a:avLst/>
          </a:prstGeom>
          <a:solidFill>
            <a:srgbClr val="99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FFFFFF"/>
                </a:solidFill>
              </a:rPr>
              <a:t>Kommunedirektørkollegiet / KDU</a:t>
            </a:r>
            <a:endParaRPr sz="1300">
              <a:solidFill>
                <a:srgbClr val="FFFFFF"/>
              </a:solidFill>
            </a:endParaRPr>
          </a:p>
        </p:txBody>
      </p:sp>
      <p:sp>
        <p:nvSpPr>
          <p:cNvPr id="225" name="Google Shape;225;p24"/>
          <p:cNvSpPr/>
          <p:nvPr/>
        </p:nvSpPr>
        <p:spPr>
          <a:xfrm rot="10800000">
            <a:off x="5911825" y="1362200"/>
            <a:ext cx="178200" cy="330000"/>
          </a:xfrm>
          <a:prstGeom prst="upArrow">
            <a:avLst>
              <a:gd name="adj1" fmla="val 50000"/>
              <a:gd name="adj2" fmla="val 50000"/>
            </a:avLst>
          </a:prstGeom>
          <a:solidFill>
            <a:srgbClr val="99999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grpSp>
        <p:nvGrpSpPr>
          <p:cNvPr id="226" name="Google Shape;226;p24"/>
          <p:cNvGrpSpPr/>
          <p:nvPr/>
        </p:nvGrpSpPr>
        <p:grpSpPr>
          <a:xfrm>
            <a:off x="8363024" y="2704401"/>
            <a:ext cx="364586" cy="3592911"/>
            <a:chOff x="9039769" y="1923600"/>
            <a:chExt cx="364586" cy="4032900"/>
          </a:xfrm>
        </p:grpSpPr>
        <p:sp>
          <p:nvSpPr>
            <p:cNvPr id="227" name="Google Shape;227;p24"/>
            <p:cNvSpPr/>
            <p:nvPr/>
          </p:nvSpPr>
          <p:spPr>
            <a:xfrm rot="5400000">
              <a:off x="9075919" y="1887450"/>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28" name="Google Shape;228;p24"/>
            <p:cNvSpPr/>
            <p:nvPr/>
          </p:nvSpPr>
          <p:spPr>
            <a:xfrm rot="-5400000">
              <a:off x="9076006" y="2251844"/>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29" name="Google Shape;229;p24"/>
            <p:cNvSpPr/>
            <p:nvPr/>
          </p:nvSpPr>
          <p:spPr>
            <a:xfrm rot="5400000">
              <a:off x="9075919" y="2570022"/>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0" name="Google Shape;230;p24"/>
            <p:cNvSpPr/>
            <p:nvPr/>
          </p:nvSpPr>
          <p:spPr>
            <a:xfrm rot="-5400000">
              <a:off x="9076006" y="2934416"/>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1" name="Google Shape;231;p24"/>
            <p:cNvSpPr/>
            <p:nvPr/>
          </p:nvSpPr>
          <p:spPr>
            <a:xfrm rot="5400000">
              <a:off x="9075919" y="3218731"/>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2" name="Google Shape;232;p24"/>
            <p:cNvSpPr/>
            <p:nvPr/>
          </p:nvSpPr>
          <p:spPr>
            <a:xfrm rot="-5400000">
              <a:off x="9076006" y="3583125"/>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3" name="Google Shape;233;p24"/>
            <p:cNvSpPr/>
            <p:nvPr/>
          </p:nvSpPr>
          <p:spPr>
            <a:xfrm rot="5400000">
              <a:off x="9075919" y="3901303"/>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4" name="Google Shape;234;p24"/>
            <p:cNvSpPr/>
            <p:nvPr/>
          </p:nvSpPr>
          <p:spPr>
            <a:xfrm rot="-5400000">
              <a:off x="9076006" y="4265697"/>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5" name="Google Shape;235;p24"/>
            <p:cNvSpPr/>
            <p:nvPr/>
          </p:nvSpPr>
          <p:spPr>
            <a:xfrm rot="5400000">
              <a:off x="9075919" y="4581184"/>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6" name="Google Shape;236;p24"/>
            <p:cNvSpPr/>
            <p:nvPr/>
          </p:nvSpPr>
          <p:spPr>
            <a:xfrm rot="-5400000">
              <a:off x="9076006" y="4945578"/>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7" name="Google Shape;237;p24"/>
            <p:cNvSpPr/>
            <p:nvPr/>
          </p:nvSpPr>
          <p:spPr>
            <a:xfrm rot="5400000">
              <a:off x="9075919" y="5263756"/>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8" name="Google Shape;238;p24"/>
            <p:cNvSpPr/>
            <p:nvPr/>
          </p:nvSpPr>
          <p:spPr>
            <a:xfrm rot="-5400000">
              <a:off x="9076006" y="5628150"/>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grpSp>
      <p:sp>
        <p:nvSpPr>
          <p:cNvPr id="239" name="Google Shape;239;p24"/>
          <p:cNvSpPr txBox="1">
            <a:spLocks noGrp="1"/>
          </p:cNvSpPr>
          <p:nvPr>
            <p:ph type="title"/>
          </p:nvPr>
        </p:nvSpPr>
        <p:spPr>
          <a:xfrm>
            <a:off x="279321" y="267992"/>
            <a:ext cx="113580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Hvordan de tre foraene for samfunnsutvikling skal arbeide</a:t>
            </a:r>
            <a:endParaRPr sz="3000"/>
          </a:p>
        </p:txBody>
      </p:sp>
      <p:pic>
        <p:nvPicPr>
          <p:cNvPr id="240" name="Google Shape;240;p24"/>
          <p:cNvPicPr preferRelativeResize="0"/>
          <p:nvPr/>
        </p:nvPicPr>
        <p:blipFill>
          <a:blip r:embed="rId3">
            <a:alphaModFix/>
          </a:blip>
          <a:stretch>
            <a:fillRect/>
          </a:stretch>
        </p:blipFill>
        <p:spPr>
          <a:xfrm>
            <a:off x="5496999" y="2164443"/>
            <a:ext cx="635300" cy="513583"/>
          </a:xfrm>
          <a:prstGeom prst="rect">
            <a:avLst/>
          </a:prstGeom>
          <a:noFill/>
          <a:ln>
            <a:noFill/>
          </a:ln>
        </p:spPr>
      </p:pic>
      <p:pic>
        <p:nvPicPr>
          <p:cNvPr id="241" name="Google Shape;241;p24"/>
          <p:cNvPicPr preferRelativeResize="0"/>
          <p:nvPr/>
        </p:nvPicPr>
        <p:blipFill>
          <a:blip r:embed="rId4">
            <a:alphaModFix/>
          </a:blip>
          <a:stretch>
            <a:fillRect/>
          </a:stretch>
        </p:blipFill>
        <p:spPr>
          <a:xfrm>
            <a:off x="9155397" y="3295918"/>
            <a:ext cx="690800" cy="592407"/>
          </a:xfrm>
          <a:prstGeom prst="rect">
            <a:avLst/>
          </a:prstGeom>
          <a:noFill/>
          <a:ln>
            <a:noFill/>
          </a:ln>
        </p:spPr>
      </p:pic>
      <p:pic>
        <p:nvPicPr>
          <p:cNvPr id="242" name="Google Shape;242;p24"/>
          <p:cNvPicPr preferRelativeResize="0"/>
          <p:nvPr/>
        </p:nvPicPr>
        <p:blipFill>
          <a:blip r:embed="rId5">
            <a:alphaModFix/>
          </a:blip>
          <a:stretch>
            <a:fillRect/>
          </a:stretch>
        </p:blipFill>
        <p:spPr>
          <a:xfrm>
            <a:off x="7625574" y="4334046"/>
            <a:ext cx="489900" cy="486017"/>
          </a:xfrm>
          <a:prstGeom prst="rect">
            <a:avLst/>
          </a:prstGeom>
          <a:noFill/>
          <a:ln>
            <a:noFill/>
          </a:ln>
        </p:spPr>
      </p:pic>
      <p:pic>
        <p:nvPicPr>
          <p:cNvPr id="243" name="Google Shape;243;p24"/>
          <p:cNvPicPr preferRelativeResize="0"/>
          <p:nvPr/>
        </p:nvPicPr>
        <p:blipFill>
          <a:blip r:embed="rId6">
            <a:alphaModFix/>
          </a:blip>
          <a:stretch>
            <a:fillRect/>
          </a:stretch>
        </p:blipFill>
        <p:spPr>
          <a:xfrm>
            <a:off x="7452170" y="5262900"/>
            <a:ext cx="552880" cy="486000"/>
          </a:xfrm>
          <a:prstGeom prst="rect">
            <a:avLst/>
          </a:prstGeom>
          <a:noFill/>
          <a:ln>
            <a:noFill/>
          </a:ln>
        </p:spPr>
      </p:pic>
      <p:sp>
        <p:nvSpPr>
          <p:cNvPr id="244" name="Google Shape;244;p24"/>
          <p:cNvSpPr/>
          <p:nvPr/>
        </p:nvSpPr>
        <p:spPr>
          <a:xfrm>
            <a:off x="3366300" y="5852775"/>
            <a:ext cx="4857600" cy="385200"/>
          </a:xfrm>
          <a:prstGeom prst="rect">
            <a:avLst/>
          </a:prstGeom>
          <a:solidFill>
            <a:srgbClr val="FEE599"/>
          </a:solidFill>
          <a:ln>
            <a:noFill/>
          </a:ln>
        </p:spPr>
        <p:txBody>
          <a:bodyPr spcFirstLastPara="1" wrap="square" lIns="121875" tIns="121875" rIns="121875" bIns="121875" anchor="t" anchorCtr="0">
            <a:noAutofit/>
          </a:bodyPr>
          <a:lstStyle/>
          <a:p>
            <a:pPr marL="0" lvl="0" indent="0" algn="ctr" rtl="0">
              <a:spcBef>
                <a:spcPts val="0"/>
              </a:spcBef>
              <a:spcAft>
                <a:spcPts val="0"/>
              </a:spcAft>
              <a:buNone/>
            </a:pPr>
            <a:r>
              <a:rPr lang="no" sz="1300" b="1"/>
              <a:t>Handling</a:t>
            </a:r>
            <a:endParaRPr sz="700"/>
          </a:p>
          <a:p>
            <a:pPr marL="0" lvl="0" indent="0" algn="ctr" rtl="0">
              <a:spcBef>
                <a:spcPts val="0"/>
              </a:spcBef>
              <a:spcAft>
                <a:spcPts val="0"/>
              </a:spcAft>
              <a:buNone/>
            </a:pPr>
            <a:endParaRPr sz="13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248"/>
        <p:cNvGrpSpPr/>
        <p:nvPr/>
      </p:nvGrpSpPr>
      <p:grpSpPr>
        <a:xfrm>
          <a:off x="0" y="0"/>
          <a:ext cx="0" cy="0"/>
          <a:chOff x="0" y="0"/>
          <a:chExt cx="0" cy="0"/>
        </a:xfrm>
      </p:grpSpPr>
      <p:sp>
        <p:nvSpPr>
          <p:cNvPr id="249" name="Google Shape;249;p25"/>
          <p:cNvSpPr txBox="1">
            <a:spLocks noGrp="1"/>
          </p:cNvSpPr>
          <p:nvPr>
            <p:ph type="title"/>
          </p:nvPr>
        </p:nvSpPr>
        <p:spPr>
          <a:xfrm>
            <a:off x="598225" y="268000"/>
            <a:ext cx="110391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Nærmere om regionenes / regionrådenes påkopling på samhandlingsstrukturen</a:t>
            </a:r>
            <a:endParaRPr sz="3000"/>
          </a:p>
        </p:txBody>
      </p:sp>
      <p:sp>
        <p:nvSpPr>
          <p:cNvPr id="250" name="Google Shape;250;p25"/>
          <p:cNvSpPr txBox="1">
            <a:spLocks noGrp="1"/>
          </p:cNvSpPr>
          <p:nvPr>
            <p:ph type="body" idx="1"/>
          </p:nvPr>
        </p:nvSpPr>
        <p:spPr>
          <a:xfrm>
            <a:off x="858300" y="2025425"/>
            <a:ext cx="9884400" cy="43392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457200" lvl="0" indent="-342900" algn="l" rtl="0">
              <a:spcBef>
                <a:spcPts val="1000"/>
              </a:spcBef>
              <a:spcAft>
                <a:spcPts val="0"/>
              </a:spcAft>
              <a:buClr>
                <a:srgbClr val="434343"/>
              </a:buClr>
              <a:buSzPts val="1800"/>
              <a:buAutoNum type="arabicPeriod"/>
            </a:pPr>
            <a:r>
              <a:rPr lang="no" sz="1800">
                <a:solidFill>
                  <a:srgbClr val="434343"/>
                </a:solidFill>
              </a:rPr>
              <a:t>Det legges opp til at ordførerkollegiet og kommunedirektørkollegiet er mer aktive enn tidligere. Dette legger til rette for en bedre geografisk forankring (jamfør vedlegg 1).</a:t>
            </a:r>
            <a:endParaRPr sz="1800">
              <a:solidFill>
                <a:srgbClr val="434343"/>
              </a:solidFill>
            </a:endParaRPr>
          </a:p>
          <a:p>
            <a:pPr marL="457200" lvl="0" indent="-342900" algn="l" rtl="0">
              <a:spcBef>
                <a:spcPts val="1000"/>
              </a:spcBef>
              <a:spcAft>
                <a:spcPts val="0"/>
              </a:spcAft>
              <a:buClr>
                <a:srgbClr val="434343"/>
              </a:buClr>
              <a:buSzPts val="1800"/>
              <a:buAutoNum type="arabicPeriod"/>
            </a:pPr>
            <a:r>
              <a:rPr lang="no" sz="1800">
                <a:solidFill>
                  <a:srgbClr val="434343"/>
                </a:solidFill>
              </a:rPr>
              <a:t>Det er representasjon fra regionene i KDU (jamfør vedlegg 1).</a:t>
            </a:r>
            <a:endParaRPr sz="1800">
              <a:solidFill>
                <a:srgbClr val="434343"/>
              </a:solidFill>
            </a:endParaRPr>
          </a:p>
          <a:p>
            <a:pPr marL="457200" lvl="0" indent="-342900" algn="l" rtl="0">
              <a:spcBef>
                <a:spcPts val="1000"/>
              </a:spcBef>
              <a:spcAft>
                <a:spcPts val="0"/>
              </a:spcAft>
              <a:buClr>
                <a:srgbClr val="434343"/>
              </a:buClr>
              <a:buSzPts val="1800"/>
              <a:buAutoNum type="arabicPeriod"/>
            </a:pPr>
            <a:r>
              <a:rPr lang="no" sz="1800">
                <a:solidFill>
                  <a:srgbClr val="434343"/>
                </a:solidFill>
              </a:rPr>
              <a:t>Fagledernettverkene </a:t>
            </a:r>
            <a:r>
              <a:rPr lang="no" sz="1800" i="1">
                <a:solidFill>
                  <a:srgbClr val="434343"/>
                </a:solidFill>
              </a:rPr>
              <a:t>Oppvekst og utdanning, KOSS</a:t>
            </a:r>
            <a:r>
              <a:rPr lang="no" sz="1800">
                <a:solidFill>
                  <a:srgbClr val="434343"/>
                </a:solidFill>
              </a:rPr>
              <a:t> og </a:t>
            </a:r>
            <a:r>
              <a:rPr lang="no" sz="1800" i="1">
                <a:solidFill>
                  <a:srgbClr val="434343"/>
                </a:solidFill>
              </a:rPr>
              <a:t>RKG ehelse</a:t>
            </a:r>
            <a:r>
              <a:rPr lang="no" sz="1800">
                <a:solidFill>
                  <a:srgbClr val="434343"/>
                </a:solidFill>
              </a:rPr>
              <a:t> har en utpreget regional forankring og struktur.</a:t>
            </a:r>
            <a:endParaRPr sz="1800">
              <a:solidFill>
                <a:srgbClr val="434343"/>
              </a:solidFill>
            </a:endParaRPr>
          </a:p>
          <a:p>
            <a:pPr marL="457200" lvl="0" indent="-342900" algn="l" rtl="0">
              <a:spcBef>
                <a:spcPts val="1000"/>
              </a:spcBef>
              <a:spcAft>
                <a:spcPts val="0"/>
              </a:spcAft>
              <a:buClr>
                <a:srgbClr val="434343"/>
              </a:buClr>
              <a:buSzPts val="1800"/>
              <a:buAutoNum type="arabicPeriod"/>
            </a:pPr>
            <a:r>
              <a:rPr lang="no" sz="1800">
                <a:solidFill>
                  <a:srgbClr val="434343"/>
                </a:solidFill>
              </a:rPr>
              <a:t>Det er i modellen for de tre foraene for samfunnsutvikling lagt opp til at representanter for regionrådene deltar.</a:t>
            </a:r>
            <a:endParaRPr sz="1800">
              <a:solidFill>
                <a:srgbClr val="434343"/>
              </a:solidFill>
            </a:endParaRPr>
          </a:p>
          <a:p>
            <a:pPr marL="457200" lvl="0" indent="-342900" algn="l" rtl="0">
              <a:spcBef>
                <a:spcPts val="1000"/>
              </a:spcBef>
              <a:spcAft>
                <a:spcPts val="0"/>
              </a:spcAft>
              <a:buClr>
                <a:srgbClr val="434343"/>
              </a:buClr>
              <a:buSzPts val="1800"/>
              <a:buAutoNum type="arabicPeriod"/>
            </a:pPr>
            <a:r>
              <a:rPr lang="no" sz="1800">
                <a:solidFill>
                  <a:srgbClr val="434343"/>
                </a:solidFill>
              </a:rPr>
              <a:t>Eierskapet til ulike målrettede satsinger / prosjekter inn under forumene bør dels kunne tas av regionnivået og gjerne plasseres i regionråd eller annet (jamfør lysark 7-9).</a:t>
            </a:r>
            <a:endParaRPr sz="2200" b="1">
              <a:solidFill>
                <a:srgbClr val="434343"/>
              </a:solidFill>
            </a:endParaRPr>
          </a:p>
        </p:txBody>
      </p:sp>
      <p:sp>
        <p:nvSpPr>
          <p:cNvPr id="251" name="Google Shape;251;p25"/>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255"/>
        <p:cNvGrpSpPr/>
        <p:nvPr/>
      </p:nvGrpSpPr>
      <p:grpSpPr>
        <a:xfrm>
          <a:off x="0" y="0"/>
          <a:ext cx="0" cy="0"/>
          <a:chOff x="0" y="0"/>
          <a:chExt cx="0" cy="0"/>
        </a:xfrm>
      </p:grpSpPr>
      <p:sp>
        <p:nvSpPr>
          <p:cNvPr id="256" name="Google Shape;256;p26"/>
          <p:cNvSpPr txBox="1">
            <a:spLocks noGrp="1"/>
          </p:cNvSpPr>
          <p:nvPr>
            <p:ph type="title"/>
          </p:nvPr>
        </p:nvSpPr>
        <p:spPr>
          <a:xfrm>
            <a:off x="635625" y="268000"/>
            <a:ext cx="105318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Det er viktig med velfungerende sekretariater </a:t>
            </a:r>
            <a:endParaRPr sz="3000"/>
          </a:p>
        </p:txBody>
      </p:sp>
      <p:sp>
        <p:nvSpPr>
          <p:cNvPr id="257" name="Google Shape;257;p26"/>
          <p:cNvSpPr txBox="1">
            <a:spLocks noGrp="1"/>
          </p:cNvSpPr>
          <p:nvPr>
            <p:ph type="body" idx="1"/>
          </p:nvPr>
        </p:nvSpPr>
        <p:spPr>
          <a:xfrm>
            <a:off x="785275" y="2217325"/>
            <a:ext cx="4656900" cy="36459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1000"/>
              </a:spcBef>
              <a:spcAft>
                <a:spcPts val="0"/>
              </a:spcAft>
              <a:buNone/>
            </a:pPr>
            <a:r>
              <a:rPr lang="no" sz="1800" b="1">
                <a:solidFill>
                  <a:srgbClr val="434343"/>
                </a:solidFill>
              </a:rPr>
              <a:t>Om sekretariatsfunksjonen:</a:t>
            </a:r>
            <a:endParaRPr sz="1800" b="1">
              <a:solidFill>
                <a:srgbClr val="434343"/>
              </a:solidFill>
            </a:endParaRPr>
          </a:p>
          <a:p>
            <a:pPr marL="0" lvl="0" indent="0" algn="l" rtl="0">
              <a:spcBef>
                <a:spcPts val="2100"/>
              </a:spcBef>
              <a:spcAft>
                <a:spcPts val="0"/>
              </a:spcAft>
              <a:buNone/>
            </a:pPr>
            <a:r>
              <a:rPr lang="no" sz="1800">
                <a:solidFill>
                  <a:srgbClr val="434343"/>
                </a:solidFill>
              </a:rPr>
              <a:t>Det er avgjørende med velfungerende sekretariater for å skape god informasjonsflyt innad i- og ut av samhandlingsstrukturen og for å forberede og følge opp saker. Sekretariatene skal betjene både toppledernivå og fora/fagledernettverk.</a:t>
            </a:r>
            <a:endParaRPr sz="1800">
              <a:solidFill>
                <a:srgbClr val="434343"/>
              </a:solidFill>
            </a:endParaRPr>
          </a:p>
          <a:p>
            <a:pPr marL="0" lvl="0" indent="0" algn="l" rtl="0">
              <a:spcBef>
                <a:spcPts val="2100"/>
              </a:spcBef>
              <a:spcAft>
                <a:spcPts val="2100"/>
              </a:spcAft>
              <a:buNone/>
            </a:pPr>
            <a:r>
              <a:rPr lang="no" sz="1200">
                <a:solidFill>
                  <a:srgbClr val="434343"/>
                </a:solidFill>
              </a:rPr>
              <a:t>Se vedlegg 2 for detaljerte beskrivelser.</a:t>
            </a:r>
            <a:endParaRPr sz="1200">
              <a:solidFill>
                <a:srgbClr val="434343"/>
              </a:solidFill>
            </a:endParaRPr>
          </a:p>
        </p:txBody>
      </p:sp>
      <p:pic>
        <p:nvPicPr>
          <p:cNvPr id="258" name="Google Shape;258;p26"/>
          <p:cNvPicPr preferRelativeResize="0"/>
          <p:nvPr/>
        </p:nvPicPr>
        <p:blipFill>
          <a:blip r:embed="rId3">
            <a:alphaModFix/>
          </a:blip>
          <a:stretch>
            <a:fillRect/>
          </a:stretch>
        </p:blipFill>
        <p:spPr>
          <a:xfrm>
            <a:off x="7614650" y="3212200"/>
            <a:ext cx="2819975" cy="1670650"/>
          </a:xfrm>
          <a:prstGeom prst="rect">
            <a:avLst/>
          </a:prstGeom>
          <a:noFill/>
          <a:ln>
            <a:noFill/>
          </a:ln>
        </p:spPr>
      </p:pic>
      <p:sp>
        <p:nvSpPr>
          <p:cNvPr id="259" name="Google Shape;259;p26"/>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263"/>
        <p:cNvGrpSpPr/>
        <p:nvPr/>
      </p:nvGrpSpPr>
      <p:grpSpPr>
        <a:xfrm>
          <a:off x="0" y="0"/>
          <a:ext cx="0" cy="0"/>
          <a:chOff x="0" y="0"/>
          <a:chExt cx="0" cy="0"/>
        </a:xfrm>
      </p:grpSpPr>
      <p:sp>
        <p:nvSpPr>
          <p:cNvPr id="264" name="Google Shape;264;p27"/>
          <p:cNvSpPr txBox="1">
            <a:spLocks noGrp="1"/>
          </p:cNvSpPr>
          <p:nvPr>
            <p:ph type="title"/>
          </p:nvPr>
        </p:nvSpPr>
        <p:spPr>
          <a:xfrm>
            <a:off x="415500" y="669575"/>
            <a:ext cx="79911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5000"/>
              <a:t>Vedlegg 1</a:t>
            </a:r>
            <a:endParaRPr sz="5000"/>
          </a:p>
          <a:p>
            <a:pPr marL="0" lvl="0" indent="0" algn="l" rtl="0">
              <a:spcBef>
                <a:spcPts val="0"/>
              </a:spcBef>
              <a:spcAft>
                <a:spcPts val="0"/>
              </a:spcAft>
              <a:buNone/>
            </a:pPr>
            <a:endParaRPr sz="3000"/>
          </a:p>
        </p:txBody>
      </p:sp>
      <p:sp>
        <p:nvSpPr>
          <p:cNvPr id="265" name="Google Shape;265;p27"/>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15</a:t>
            </a:fld>
            <a:endParaRPr/>
          </a:p>
        </p:txBody>
      </p:sp>
      <p:sp>
        <p:nvSpPr>
          <p:cNvPr id="266" name="Google Shape;266;p27"/>
          <p:cNvSpPr txBox="1"/>
          <p:nvPr/>
        </p:nvSpPr>
        <p:spPr>
          <a:xfrm>
            <a:off x="469000" y="2654725"/>
            <a:ext cx="8150100" cy="3000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no" sz="1800">
                <a:solidFill>
                  <a:srgbClr val="434343"/>
                </a:solidFill>
              </a:rPr>
              <a:t>Forklaring til vedlegg 1:</a:t>
            </a:r>
            <a:endParaRPr sz="1800">
              <a:solidFill>
                <a:srgbClr val="434343"/>
              </a:solidFill>
            </a:endParaRPr>
          </a:p>
          <a:p>
            <a:pPr marL="0" lvl="0" indent="0" algn="l" rtl="0">
              <a:lnSpc>
                <a:spcPct val="115000"/>
              </a:lnSpc>
              <a:spcBef>
                <a:spcPts val="2100"/>
              </a:spcBef>
              <a:spcAft>
                <a:spcPts val="0"/>
              </a:spcAft>
              <a:buNone/>
            </a:pPr>
            <a:r>
              <a:rPr lang="no" sz="1800">
                <a:solidFill>
                  <a:srgbClr val="434343"/>
                </a:solidFill>
              </a:rPr>
              <a:t>Kolonnenene “Møtehyppighet” og “Deltakere” er ikke en del av KDUs innstilling, men anses som utgangspunkt for videre arbeid.</a:t>
            </a:r>
            <a:endParaRPr sz="1800">
              <a:solidFill>
                <a:srgbClr val="434343"/>
              </a:solidFill>
            </a:endParaRPr>
          </a:p>
          <a:p>
            <a:pPr marL="0" lvl="0" indent="0" algn="l" rtl="0">
              <a:lnSpc>
                <a:spcPct val="115000"/>
              </a:lnSpc>
              <a:spcBef>
                <a:spcPts val="2100"/>
              </a:spcBef>
              <a:spcAft>
                <a:spcPts val="2100"/>
              </a:spcAft>
              <a:buNone/>
            </a:pPr>
            <a:endParaRPr sz="1800">
              <a:solidFill>
                <a:srgbClr val="43434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28"/>
          <p:cNvSpPr/>
          <p:nvPr/>
        </p:nvSpPr>
        <p:spPr>
          <a:xfrm>
            <a:off x="4411755" y="1997597"/>
            <a:ext cx="3284100" cy="3225600"/>
          </a:xfrm>
          <a:prstGeom prst="donut">
            <a:avLst>
              <a:gd name="adj" fmla="val 16470"/>
            </a:avLst>
          </a:prstGeom>
          <a:solidFill>
            <a:srgbClr val="C3CB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Calibri"/>
              <a:ea typeface="Calibri"/>
              <a:cs typeface="Calibri"/>
              <a:sym typeface="Calibri"/>
            </a:endParaRPr>
          </a:p>
        </p:txBody>
      </p:sp>
      <p:sp>
        <p:nvSpPr>
          <p:cNvPr id="272" name="Google Shape;272;p28"/>
          <p:cNvSpPr/>
          <p:nvPr/>
        </p:nvSpPr>
        <p:spPr>
          <a:xfrm>
            <a:off x="4044543" y="1667405"/>
            <a:ext cx="4024200" cy="3932700"/>
          </a:xfrm>
          <a:prstGeom prst="donut">
            <a:avLst>
              <a:gd name="adj" fmla="val 5409"/>
            </a:avLst>
          </a:prstGeom>
          <a:solidFill>
            <a:srgbClr val="79A30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Calibri"/>
              <a:ea typeface="Calibri"/>
              <a:cs typeface="Calibri"/>
              <a:sym typeface="Calibri"/>
            </a:endParaRPr>
          </a:p>
        </p:txBody>
      </p:sp>
      <p:sp>
        <p:nvSpPr>
          <p:cNvPr id="273" name="Google Shape;273;p28"/>
          <p:cNvSpPr/>
          <p:nvPr/>
        </p:nvSpPr>
        <p:spPr>
          <a:xfrm>
            <a:off x="3827361" y="1395513"/>
            <a:ext cx="4514100" cy="4458000"/>
          </a:xfrm>
          <a:prstGeom prst="donut">
            <a:avLst>
              <a:gd name="adj" fmla="val 4854"/>
            </a:avLst>
          </a:prstGeom>
          <a:solidFill>
            <a:srgbClr val="F689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Calibri"/>
              <a:ea typeface="Calibri"/>
              <a:cs typeface="Calibri"/>
              <a:sym typeface="Calibri"/>
            </a:endParaRPr>
          </a:p>
        </p:txBody>
      </p:sp>
      <p:cxnSp>
        <p:nvCxnSpPr>
          <p:cNvPr id="274" name="Google Shape;274;p28"/>
          <p:cNvCxnSpPr/>
          <p:nvPr/>
        </p:nvCxnSpPr>
        <p:spPr>
          <a:xfrm>
            <a:off x="6084925" y="-64675"/>
            <a:ext cx="0" cy="6858000"/>
          </a:xfrm>
          <a:prstGeom prst="straightConnector1">
            <a:avLst/>
          </a:prstGeom>
          <a:noFill/>
          <a:ln w="31750" cap="flat" cmpd="sng">
            <a:solidFill>
              <a:srgbClr val="FFFFFF"/>
            </a:solidFill>
            <a:prstDash val="solid"/>
            <a:miter lim="800000"/>
            <a:headEnd type="none" w="sm" len="sm"/>
            <a:tailEnd type="none" w="sm" len="sm"/>
          </a:ln>
        </p:spPr>
      </p:cxnSp>
      <p:cxnSp>
        <p:nvCxnSpPr>
          <p:cNvPr id="275" name="Google Shape;275;p28"/>
          <p:cNvCxnSpPr/>
          <p:nvPr/>
        </p:nvCxnSpPr>
        <p:spPr>
          <a:xfrm>
            <a:off x="6084394" y="-64682"/>
            <a:ext cx="0" cy="6857911"/>
          </a:xfrm>
          <a:prstGeom prst="straightConnector1">
            <a:avLst/>
          </a:prstGeom>
          <a:noFill/>
          <a:ln w="31750" cap="flat" cmpd="sng">
            <a:solidFill>
              <a:srgbClr val="FFFFFF"/>
            </a:solidFill>
            <a:prstDash val="solid"/>
            <a:miter lim="800000"/>
            <a:headEnd type="none" w="sm" len="sm"/>
            <a:tailEnd type="none" w="sm" len="sm"/>
          </a:ln>
        </p:spPr>
      </p:cxnSp>
      <p:cxnSp>
        <p:nvCxnSpPr>
          <p:cNvPr id="276" name="Google Shape;276;p28"/>
          <p:cNvCxnSpPr/>
          <p:nvPr/>
        </p:nvCxnSpPr>
        <p:spPr>
          <a:xfrm>
            <a:off x="6000210" y="-10373"/>
            <a:ext cx="0" cy="7271882"/>
          </a:xfrm>
          <a:prstGeom prst="straightConnector1">
            <a:avLst/>
          </a:prstGeom>
          <a:noFill/>
          <a:ln w="31750" cap="flat" cmpd="sng">
            <a:solidFill>
              <a:srgbClr val="FFFFFF"/>
            </a:solidFill>
            <a:prstDash val="solid"/>
            <a:miter lim="800000"/>
            <a:headEnd type="none" w="sm" len="sm"/>
            <a:tailEnd type="none" w="sm" len="sm"/>
          </a:ln>
        </p:spPr>
      </p:cxnSp>
      <p:cxnSp>
        <p:nvCxnSpPr>
          <p:cNvPr id="277" name="Google Shape;277;p28"/>
          <p:cNvCxnSpPr/>
          <p:nvPr/>
        </p:nvCxnSpPr>
        <p:spPr>
          <a:xfrm>
            <a:off x="6018247" y="-64675"/>
            <a:ext cx="0" cy="6858000"/>
          </a:xfrm>
          <a:prstGeom prst="straightConnector1">
            <a:avLst/>
          </a:prstGeom>
          <a:noFill/>
          <a:ln w="31750" cap="flat" cmpd="sng">
            <a:solidFill>
              <a:srgbClr val="FFFFFF"/>
            </a:solidFill>
            <a:prstDash val="solid"/>
            <a:miter lim="800000"/>
            <a:headEnd type="none" w="sm" len="sm"/>
            <a:tailEnd type="none" w="sm" len="sm"/>
          </a:ln>
        </p:spPr>
      </p:cxnSp>
      <p:cxnSp>
        <p:nvCxnSpPr>
          <p:cNvPr id="278" name="Google Shape;278;p28"/>
          <p:cNvCxnSpPr/>
          <p:nvPr/>
        </p:nvCxnSpPr>
        <p:spPr>
          <a:xfrm rot="10800000">
            <a:off x="6198313" y="221221"/>
            <a:ext cx="0" cy="6857911"/>
          </a:xfrm>
          <a:prstGeom prst="straightConnector1">
            <a:avLst/>
          </a:prstGeom>
          <a:noFill/>
          <a:ln w="31750" cap="flat" cmpd="sng">
            <a:solidFill>
              <a:srgbClr val="FFFFFF"/>
            </a:solidFill>
            <a:prstDash val="solid"/>
            <a:miter lim="800000"/>
            <a:headEnd type="none" w="sm" len="sm"/>
            <a:tailEnd type="none" w="sm" len="sm"/>
          </a:ln>
        </p:spPr>
      </p:cxnSp>
      <p:cxnSp>
        <p:nvCxnSpPr>
          <p:cNvPr id="279" name="Google Shape;279;p28"/>
          <p:cNvCxnSpPr/>
          <p:nvPr/>
        </p:nvCxnSpPr>
        <p:spPr>
          <a:xfrm rot="10800000">
            <a:off x="6144377" y="29837"/>
            <a:ext cx="0" cy="6857911"/>
          </a:xfrm>
          <a:prstGeom prst="straightConnector1">
            <a:avLst/>
          </a:prstGeom>
          <a:noFill/>
          <a:ln w="31750" cap="flat" cmpd="sng">
            <a:solidFill>
              <a:srgbClr val="FFFFFF"/>
            </a:solidFill>
            <a:prstDash val="solid"/>
            <a:miter lim="800000"/>
            <a:headEnd type="none" w="sm" len="sm"/>
            <a:tailEnd type="none" w="sm" len="sm"/>
          </a:ln>
        </p:spPr>
      </p:cxnSp>
      <p:sp>
        <p:nvSpPr>
          <p:cNvPr id="280" name="Google Shape;280;p28"/>
          <p:cNvSpPr txBox="1"/>
          <p:nvPr/>
        </p:nvSpPr>
        <p:spPr>
          <a:xfrm>
            <a:off x="6113696" y="2131719"/>
            <a:ext cx="817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Jan. </a:t>
            </a:r>
            <a:endParaRPr/>
          </a:p>
        </p:txBody>
      </p:sp>
      <p:sp>
        <p:nvSpPr>
          <p:cNvPr id="281" name="Google Shape;281;p28"/>
          <p:cNvSpPr txBox="1"/>
          <p:nvPr/>
        </p:nvSpPr>
        <p:spPr>
          <a:xfrm>
            <a:off x="6690648" y="2473502"/>
            <a:ext cx="985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Feb.</a:t>
            </a:r>
            <a:r>
              <a:rPr lang="no" sz="1800">
                <a:solidFill>
                  <a:srgbClr val="A5A5A5"/>
                </a:solidFill>
                <a:latin typeface="Calibri"/>
                <a:ea typeface="Calibri"/>
                <a:cs typeface="Calibri"/>
                <a:sym typeface="Calibri"/>
              </a:rPr>
              <a:t> </a:t>
            </a:r>
            <a:endParaRPr/>
          </a:p>
        </p:txBody>
      </p:sp>
      <p:sp>
        <p:nvSpPr>
          <p:cNvPr id="282" name="Google Shape;282;p28"/>
          <p:cNvSpPr txBox="1"/>
          <p:nvPr/>
        </p:nvSpPr>
        <p:spPr>
          <a:xfrm>
            <a:off x="7039280" y="3012134"/>
            <a:ext cx="730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Mars</a:t>
            </a:r>
            <a:r>
              <a:rPr lang="no" sz="1800">
                <a:solidFill>
                  <a:srgbClr val="A5A5A5"/>
                </a:solidFill>
                <a:latin typeface="Calibri"/>
                <a:ea typeface="Calibri"/>
                <a:cs typeface="Calibri"/>
                <a:sym typeface="Calibri"/>
              </a:rPr>
              <a:t>  </a:t>
            </a:r>
            <a:endParaRPr/>
          </a:p>
        </p:txBody>
      </p:sp>
      <p:sp>
        <p:nvSpPr>
          <p:cNvPr id="283" name="Google Shape;283;p28"/>
          <p:cNvSpPr txBox="1"/>
          <p:nvPr/>
        </p:nvSpPr>
        <p:spPr>
          <a:xfrm>
            <a:off x="6783287" y="4348789"/>
            <a:ext cx="5946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Mai  </a:t>
            </a:r>
            <a:endParaRPr/>
          </a:p>
        </p:txBody>
      </p:sp>
      <p:sp>
        <p:nvSpPr>
          <p:cNvPr id="284" name="Google Shape;284;p28"/>
          <p:cNvSpPr txBox="1"/>
          <p:nvPr/>
        </p:nvSpPr>
        <p:spPr>
          <a:xfrm>
            <a:off x="6162059" y="4751409"/>
            <a:ext cx="658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Juni</a:t>
            </a:r>
            <a:r>
              <a:rPr lang="no" sz="1800">
                <a:solidFill>
                  <a:srgbClr val="A5A5A5"/>
                </a:solidFill>
                <a:latin typeface="Calibri"/>
                <a:ea typeface="Calibri"/>
                <a:cs typeface="Calibri"/>
                <a:sym typeface="Calibri"/>
              </a:rPr>
              <a:t>  </a:t>
            </a:r>
            <a:endParaRPr/>
          </a:p>
        </p:txBody>
      </p:sp>
      <p:sp>
        <p:nvSpPr>
          <p:cNvPr id="285" name="Google Shape;285;p28"/>
          <p:cNvSpPr txBox="1"/>
          <p:nvPr/>
        </p:nvSpPr>
        <p:spPr>
          <a:xfrm>
            <a:off x="5130518" y="4763489"/>
            <a:ext cx="7845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Juli</a:t>
            </a:r>
            <a:r>
              <a:rPr lang="no" sz="1800">
                <a:solidFill>
                  <a:srgbClr val="A5A5A5"/>
                </a:solidFill>
                <a:latin typeface="Calibri"/>
                <a:ea typeface="Calibri"/>
                <a:cs typeface="Calibri"/>
                <a:sym typeface="Calibri"/>
              </a:rPr>
              <a:t>  </a:t>
            </a:r>
            <a:endParaRPr/>
          </a:p>
        </p:txBody>
      </p:sp>
      <p:sp>
        <p:nvSpPr>
          <p:cNvPr id="286" name="Google Shape;286;p28"/>
          <p:cNvSpPr txBox="1"/>
          <p:nvPr/>
        </p:nvSpPr>
        <p:spPr>
          <a:xfrm>
            <a:off x="4638371" y="4375572"/>
            <a:ext cx="7260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Aug. </a:t>
            </a:r>
            <a:endParaRPr/>
          </a:p>
        </p:txBody>
      </p:sp>
      <p:sp>
        <p:nvSpPr>
          <p:cNvPr id="287" name="Google Shape;287;p28"/>
          <p:cNvSpPr txBox="1"/>
          <p:nvPr/>
        </p:nvSpPr>
        <p:spPr>
          <a:xfrm>
            <a:off x="4361362" y="3729175"/>
            <a:ext cx="6825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Sept.  </a:t>
            </a:r>
            <a:endParaRPr/>
          </a:p>
        </p:txBody>
      </p:sp>
      <p:sp>
        <p:nvSpPr>
          <p:cNvPr id="288" name="Google Shape;288;p28"/>
          <p:cNvSpPr txBox="1"/>
          <p:nvPr/>
        </p:nvSpPr>
        <p:spPr>
          <a:xfrm>
            <a:off x="4325151" y="3011919"/>
            <a:ext cx="6825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Okt.  </a:t>
            </a:r>
            <a:endParaRPr/>
          </a:p>
        </p:txBody>
      </p:sp>
      <p:sp>
        <p:nvSpPr>
          <p:cNvPr id="289" name="Google Shape;289;p28"/>
          <p:cNvSpPr txBox="1"/>
          <p:nvPr/>
        </p:nvSpPr>
        <p:spPr>
          <a:xfrm>
            <a:off x="4669772" y="2464651"/>
            <a:ext cx="7338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Nov.</a:t>
            </a:r>
            <a:r>
              <a:rPr lang="no" sz="1800">
                <a:solidFill>
                  <a:srgbClr val="A5A5A5"/>
                </a:solidFill>
                <a:latin typeface="Calibri"/>
                <a:ea typeface="Calibri"/>
                <a:cs typeface="Calibri"/>
                <a:sym typeface="Calibri"/>
              </a:rPr>
              <a:t>  </a:t>
            </a:r>
            <a:endParaRPr/>
          </a:p>
        </p:txBody>
      </p:sp>
      <p:sp>
        <p:nvSpPr>
          <p:cNvPr id="290" name="Google Shape;290;p28"/>
          <p:cNvSpPr txBox="1"/>
          <p:nvPr/>
        </p:nvSpPr>
        <p:spPr>
          <a:xfrm>
            <a:off x="5210656" y="2123941"/>
            <a:ext cx="8562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Des.</a:t>
            </a:r>
            <a:r>
              <a:rPr lang="no" sz="1800">
                <a:solidFill>
                  <a:srgbClr val="A5A5A5"/>
                </a:solidFill>
                <a:latin typeface="Calibri"/>
                <a:ea typeface="Calibri"/>
                <a:cs typeface="Calibri"/>
                <a:sym typeface="Calibri"/>
              </a:rPr>
              <a:t>  </a:t>
            </a:r>
            <a:endParaRPr/>
          </a:p>
        </p:txBody>
      </p:sp>
      <p:sp>
        <p:nvSpPr>
          <p:cNvPr id="291" name="Google Shape;291;p28"/>
          <p:cNvSpPr txBox="1"/>
          <p:nvPr/>
        </p:nvSpPr>
        <p:spPr>
          <a:xfrm>
            <a:off x="7056189" y="3705592"/>
            <a:ext cx="7224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April  </a:t>
            </a:r>
            <a:endParaRPr/>
          </a:p>
        </p:txBody>
      </p:sp>
      <p:sp>
        <p:nvSpPr>
          <p:cNvPr id="292" name="Google Shape;292;p28"/>
          <p:cNvSpPr/>
          <p:nvPr/>
        </p:nvSpPr>
        <p:spPr>
          <a:xfrm>
            <a:off x="5258901" y="3195600"/>
            <a:ext cx="1529100" cy="1015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o" sz="2600" b="1">
                <a:solidFill>
                  <a:srgbClr val="000000"/>
                </a:solidFill>
                <a:latin typeface="Calibri"/>
                <a:ea typeface="Calibri"/>
                <a:cs typeface="Calibri"/>
                <a:sym typeface="Calibri"/>
              </a:rPr>
              <a:t>Regionalt årshjul </a:t>
            </a:r>
            <a:endParaRPr sz="2600" b="1">
              <a:solidFill>
                <a:srgbClr val="000000"/>
              </a:solidFill>
              <a:latin typeface="Calibri"/>
              <a:ea typeface="Calibri"/>
              <a:cs typeface="Calibri"/>
              <a:sym typeface="Calibri"/>
            </a:endParaRPr>
          </a:p>
        </p:txBody>
      </p:sp>
      <p:sp>
        <p:nvSpPr>
          <p:cNvPr id="293" name="Google Shape;293;p28"/>
          <p:cNvSpPr/>
          <p:nvPr/>
        </p:nvSpPr>
        <p:spPr>
          <a:xfrm rot="-6672704">
            <a:off x="3338315" y="990223"/>
            <a:ext cx="5348030" cy="5338058"/>
          </a:xfrm>
          <a:custGeom>
            <a:avLst/>
            <a:gdLst/>
            <a:ahLst/>
            <a:cxnLst/>
            <a:rect l="l" t="t" r="r" b="b"/>
            <a:pathLst>
              <a:path w="120000" h="120000" extrusionOk="0">
                <a:moveTo>
                  <a:pt x="6513" y="82672"/>
                </a:moveTo>
                <a:lnTo>
                  <a:pt x="6513" y="82672"/>
                </a:lnTo>
                <a:cubicBezTo>
                  <a:pt x="-2269" y="61958"/>
                  <a:pt x="1702" y="38035"/>
                  <a:pt x="16704" y="21268"/>
                </a:cubicBezTo>
                <a:cubicBezTo>
                  <a:pt x="31706" y="4500"/>
                  <a:pt x="55042" y="-2098"/>
                  <a:pt x="76603" y="4332"/>
                </a:cubicBezTo>
                <a:cubicBezTo>
                  <a:pt x="98165" y="10762"/>
                  <a:pt x="114074" y="29064"/>
                  <a:pt x="117441" y="51309"/>
                </a:cubicBezTo>
                <a:lnTo>
                  <a:pt x="119321" y="51301"/>
                </a:lnTo>
                <a:lnTo>
                  <a:pt x="115823" y="59740"/>
                </a:lnTo>
                <a:lnTo>
                  <a:pt x="110968" y="51340"/>
                </a:lnTo>
                <a:lnTo>
                  <a:pt x="112846" y="51331"/>
                </a:lnTo>
                <a:cubicBezTo>
                  <a:pt x="109500" y="30947"/>
                  <a:pt x="94725" y="14306"/>
                  <a:pt x="74877" y="8567"/>
                </a:cubicBezTo>
                <a:cubicBezTo>
                  <a:pt x="55029" y="2829"/>
                  <a:pt x="33650" y="9017"/>
                  <a:pt x="19939" y="24469"/>
                </a:cubicBezTo>
                <a:cubicBezTo>
                  <a:pt x="6228" y="39922"/>
                  <a:pt x="2631" y="61881"/>
                  <a:pt x="10696" y="80899"/>
                </a:cubicBezTo>
                <a:close/>
              </a:path>
            </a:pathLst>
          </a:custGeom>
          <a:solidFill>
            <a:srgbClr val="8296B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700">
              <a:solidFill>
                <a:srgbClr val="000000"/>
              </a:solidFill>
              <a:latin typeface="Calibri"/>
              <a:ea typeface="Calibri"/>
              <a:cs typeface="Calibri"/>
              <a:sym typeface="Calibri"/>
            </a:endParaRPr>
          </a:p>
        </p:txBody>
      </p:sp>
      <p:sp>
        <p:nvSpPr>
          <p:cNvPr id="294" name="Google Shape;294;p28"/>
          <p:cNvSpPr/>
          <p:nvPr/>
        </p:nvSpPr>
        <p:spPr>
          <a:xfrm rot="-1559664">
            <a:off x="3389794" y="966232"/>
            <a:ext cx="5347911" cy="5337981"/>
          </a:xfrm>
          <a:custGeom>
            <a:avLst/>
            <a:gdLst/>
            <a:ahLst/>
            <a:cxnLst/>
            <a:rect l="l" t="t" r="r" b="b"/>
            <a:pathLst>
              <a:path w="120000" h="120000" extrusionOk="0">
                <a:moveTo>
                  <a:pt x="65548" y="2175"/>
                </a:moveTo>
                <a:lnTo>
                  <a:pt x="65548" y="2175"/>
                </a:lnTo>
                <a:cubicBezTo>
                  <a:pt x="92066" y="4719"/>
                  <a:pt x="113455" y="24971"/>
                  <a:pt x="117441" y="51309"/>
                </a:cubicBezTo>
                <a:lnTo>
                  <a:pt x="119321" y="51301"/>
                </a:lnTo>
                <a:lnTo>
                  <a:pt x="115823" y="59740"/>
                </a:lnTo>
                <a:lnTo>
                  <a:pt x="110968" y="51340"/>
                </a:lnTo>
                <a:lnTo>
                  <a:pt x="112846" y="51331"/>
                </a:lnTo>
                <a:lnTo>
                  <a:pt x="112846" y="51331"/>
                </a:lnTo>
                <a:cubicBezTo>
                  <a:pt x="108910" y="27348"/>
                  <a:pt x="89311" y="9025"/>
                  <a:pt x="65113" y="6704"/>
                </a:cubicBezTo>
                <a:close/>
              </a:path>
            </a:pathLst>
          </a:custGeom>
          <a:solidFill>
            <a:srgbClr val="8296B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700">
              <a:solidFill>
                <a:srgbClr val="000000"/>
              </a:solidFill>
              <a:latin typeface="Calibri"/>
              <a:ea typeface="Calibri"/>
              <a:cs typeface="Calibri"/>
              <a:sym typeface="Calibri"/>
            </a:endParaRPr>
          </a:p>
        </p:txBody>
      </p:sp>
      <p:sp>
        <p:nvSpPr>
          <p:cNvPr id="295" name="Google Shape;295;p28"/>
          <p:cNvSpPr/>
          <p:nvPr/>
        </p:nvSpPr>
        <p:spPr>
          <a:xfrm rot="2722922">
            <a:off x="3285586" y="923800"/>
            <a:ext cx="5503888" cy="5337996"/>
          </a:xfrm>
          <a:custGeom>
            <a:avLst/>
            <a:gdLst/>
            <a:ahLst/>
            <a:cxnLst/>
            <a:rect l="l" t="t" r="r" b="b"/>
            <a:pathLst>
              <a:path w="120000" h="120000" extrusionOk="0">
                <a:moveTo>
                  <a:pt x="80786" y="5748"/>
                </a:moveTo>
                <a:lnTo>
                  <a:pt x="80786" y="5748"/>
                </a:lnTo>
                <a:cubicBezTo>
                  <a:pt x="100251" y="13191"/>
                  <a:pt x="114240" y="30472"/>
                  <a:pt x="117453" y="51044"/>
                </a:cubicBezTo>
                <a:lnTo>
                  <a:pt x="119277" y="51036"/>
                </a:lnTo>
                <a:lnTo>
                  <a:pt x="115941" y="59732"/>
                </a:lnTo>
                <a:lnTo>
                  <a:pt x="111160" y="51074"/>
                </a:lnTo>
                <a:lnTo>
                  <a:pt x="112982" y="51066"/>
                </a:lnTo>
                <a:cubicBezTo>
                  <a:pt x="109806" y="32370"/>
                  <a:pt x="96943" y="16743"/>
                  <a:pt x="79165" y="9980"/>
                </a:cubicBezTo>
                <a:close/>
              </a:path>
            </a:pathLst>
          </a:custGeom>
          <a:solidFill>
            <a:srgbClr val="8296B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Calibri"/>
              <a:ea typeface="Calibri"/>
              <a:cs typeface="Calibri"/>
              <a:sym typeface="Calibri"/>
            </a:endParaRPr>
          </a:p>
        </p:txBody>
      </p:sp>
      <p:sp>
        <p:nvSpPr>
          <p:cNvPr id="296" name="Google Shape;296;p28"/>
          <p:cNvSpPr txBox="1"/>
          <p:nvPr/>
        </p:nvSpPr>
        <p:spPr>
          <a:xfrm>
            <a:off x="4360314" y="166336"/>
            <a:ext cx="2728500" cy="646200"/>
          </a:xfrm>
          <a:prstGeom prst="rect">
            <a:avLst/>
          </a:prstGeom>
          <a:solidFill>
            <a:srgbClr val="FFF2CC"/>
          </a:solidFill>
          <a:ln w="9525" cap="flat" cmpd="sng">
            <a:solidFill>
              <a:srgbClr val="31538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no" sz="1800">
                <a:solidFill>
                  <a:srgbClr val="000000"/>
                </a:solidFill>
                <a:latin typeface="Calibri"/>
                <a:ea typeface="Calibri"/>
                <a:cs typeface="Calibri"/>
                <a:sym typeface="Calibri"/>
              </a:rPr>
              <a:t>Rapportering og oppspill regionale prioriteringer </a:t>
            </a:r>
            <a:endParaRPr/>
          </a:p>
        </p:txBody>
      </p:sp>
      <p:sp>
        <p:nvSpPr>
          <p:cNvPr id="297" name="Google Shape;297;p28"/>
          <p:cNvSpPr txBox="1"/>
          <p:nvPr/>
        </p:nvSpPr>
        <p:spPr>
          <a:xfrm>
            <a:off x="9038599" y="2715600"/>
            <a:ext cx="1215300" cy="1754400"/>
          </a:xfrm>
          <a:prstGeom prst="rect">
            <a:avLst/>
          </a:prstGeom>
          <a:solidFill>
            <a:srgbClr val="FFF2CC"/>
          </a:solidFill>
          <a:ln w="9525" cap="flat" cmpd="sng">
            <a:solidFill>
              <a:srgbClr val="31538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a:p>
            <a:pPr marL="0" marR="0" lvl="0" indent="0" algn="l" rtl="0">
              <a:spcBef>
                <a:spcPts val="0"/>
              </a:spcBef>
              <a:spcAft>
                <a:spcPts val="0"/>
              </a:spcAft>
              <a:buNone/>
            </a:pPr>
            <a:r>
              <a:rPr lang="no" sz="1800">
                <a:solidFill>
                  <a:srgbClr val="000000"/>
                </a:solidFill>
                <a:latin typeface="Calibri"/>
                <a:ea typeface="Calibri"/>
                <a:cs typeface="Calibri"/>
                <a:sym typeface="Calibri"/>
              </a:rPr>
              <a:t>Drøfte og  «forankre» felles satsinger</a:t>
            </a:r>
            <a:endParaRPr/>
          </a:p>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8" name="Google Shape;298;p28"/>
          <p:cNvSpPr txBox="1"/>
          <p:nvPr/>
        </p:nvSpPr>
        <p:spPr>
          <a:xfrm>
            <a:off x="1697527" y="2748405"/>
            <a:ext cx="1281600" cy="1754400"/>
          </a:xfrm>
          <a:prstGeom prst="rect">
            <a:avLst/>
          </a:prstGeom>
          <a:solidFill>
            <a:srgbClr val="FFF2CC"/>
          </a:solidFill>
          <a:ln w="9525" cap="flat" cmpd="sng">
            <a:solidFill>
              <a:srgbClr val="31538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a:p>
            <a:pPr marL="0" marR="0" lvl="0" indent="0" algn="l" rtl="0">
              <a:spcBef>
                <a:spcPts val="0"/>
              </a:spcBef>
              <a:spcAft>
                <a:spcPts val="0"/>
              </a:spcAft>
              <a:buNone/>
            </a:pPr>
            <a:r>
              <a:rPr lang="no" sz="1800">
                <a:solidFill>
                  <a:srgbClr val="000000"/>
                </a:solidFill>
                <a:latin typeface="Calibri"/>
                <a:ea typeface="Calibri"/>
                <a:cs typeface="Calibri"/>
                <a:sym typeface="Calibri"/>
              </a:rPr>
              <a:t>Økonomi- planarbeid  «beslutte»</a:t>
            </a:r>
            <a:br>
              <a:rPr lang="no" sz="1800">
                <a:solidFill>
                  <a:srgbClr val="000000"/>
                </a:solidFill>
                <a:latin typeface="Calibri"/>
                <a:ea typeface="Calibri"/>
                <a:cs typeface="Calibri"/>
                <a:sym typeface="Calibri"/>
              </a:rPr>
            </a:br>
            <a:r>
              <a:rPr lang="no" sz="1800">
                <a:solidFill>
                  <a:srgbClr val="000000"/>
                </a:solidFill>
                <a:latin typeface="Calibri"/>
                <a:ea typeface="Calibri"/>
                <a:cs typeface="Calibri"/>
                <a:sym typeface="Calibri"/>
              </a:rPr>
              <a:t>satsinger</a:t>
            </a:r>
            <a:endParaRPr/>
          </a:p>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299" name="Google Shape;299;p28"/>
          <p:cNvGrpSpPr/>
          <p:nvPr/>
        </p:nvGrpSpPr>
        <p:grpSpPr>
          <a:xfrm>
            <a:off x="76204" y="5582780"/>
            <a:ext cx="1941063" cy="1159318"/>
            <a:chOff x="87279" y="5647455"/>
            <a:chExt cx="1941063" cy="1159318"/>
          </a:xfrm>
        </p:grpSpPr>
        <p:sp>
          <p:nvSpPr>
            <p:cNvPr id="300" name="Google Shape;300;p28"/>
            <p:cNvSpPr/>
            <p:nvPr/>
          </p:nvSpPr>
          <p:spPr>
            <a:xfrm>
              <a:off x="87279" y="5652362"/>
              <a:ext cx="906300" cy="540000"/>
            </a:xfrm>
            <a:prstGeom prst="rect">
              <a:avLst/>
            </a:prstGeom>
            <a:solidFill>
              <a:srgbClr val="F68907"/>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no" sz="1200">
                  <a:solidFill>
                    <a:srgbClr val="FFFFFF"/>
                  </a:solidFill>
                  <a:latin typeface="Calibri"/>
                  <a:ea typeface="Calibri"/>
                  <a:cs typeface="Calibri"/>
                  <a:sym typeface="Calibri"/>
                </a:rPr>
                <a:t>Regional politisk ledelse  </a:t>
              </a:r>
              <a:endParaRPr/>
            </a:p>
          </p:txBody>
        </p:sp>
        <p:sp>
          <p:nvSpPr>
            <p:cNvPr id="301" name="Google Shape;301;p28"/>
            <p:cNvSpPr/>
            <p:nvPr/>
          </p:nvSpPr>
          <p:spPr>
            <a:xfrm>
              <a:off x="1022742" y="5647455"/>
              <a:ext cx="1005600" cy="540000"/>
            </a:xfrm>
            <a:prstGeom prst="rect">
              <a:avLst/>
            </a:prstGeom>
            <a:solidFill>
              <a:srgbClr val="79A309"/>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no" sz="1200">
                  <a:solidFill>
                    <a:srgbClr val="FFFFFF"/>
                  </a:solidFill>
                  <a:latin typeface="Calibri"/>
                  <a:ea typeface="Calibri"/>
                  <a:cs typeface="Calibri"/>
                  <a:sym typeface="Calibri"/>
                </a:rPr>
                <a:t>Regional administrativ ledelse   </a:t>
              </a:r>
              <a:endParaRPr/>
            </a:p>
          </p:txBody>
        </p:sp>
        <p:sp>
          <p:nvSpPr>
            <p:cNvPr id="302" name="Google Shape;302;p28"/>
            <p:cNvSpPr/>
            <p:nvPr/>
          </p:nvSpPr>
          <p:spPr>
            <a:xfrm>
              <a:off x="87279" y="6266773"/>
              <a:ext cx="1929600" cy="540000"/>
            </a:xfrm>
            <a:prstGeom prst="rect">
              <a:avLst/>
            </a:prstGeom>
            <a:solidFill>
              <a:srgbClr val="C3CB00"/>
            </a:solidFill>
            <a:ln w="12700" cap="flat" cmpd="sng">
              <a:solidFill>
                <a:srgbClr val="FFFFFF"/>
              </a:solidFill>
              <a:prstDash val="solid"/>
              <a:miter lim="800000"/>
              <a:headEnd type="none" w="sm" len="sm"/>
              <a:tailEnd type="none" w="sm" len="sm"/>
            </a:ln>
          </p:spPr>
          <p:txBody>
            <a:bodyPr spcFirstLastPara="1" wrap="square" lIns="0" tIns="45700" rIns="0" bIns="45700" anchor="ctr" anchorCtr="0">
              <a:noAutofit/>
            </a:bodyPr>
            <a:lstStyle/>
            <a:p>
              <a:pPr marL="0" marR="0" lvl="0" indent="0" algn="ctr" rtl="0">
                <a:spcBef>
                  <a:spcPts val="0"/>
                </a:spcBef>
                <a:spcAft>
                  <a:spcPts val="0"/>
                </a:spcAft>
                <a:buNone/>
              </a:pPr>
              <a:r>
                <a:rPr lang="no" sz="1200">
                  <a:solidFill>
                    <a:srgbClr val="FFFFFF"/>
                  </a:solidFill>
                  <a:latin typeface="Calibri"/>
                  <a:ea typeface="Calibri"/>
                  <a:cs typeface="Calibri"/>
                  <a:sym typeface="Calibri"/>
                </a:rPr>
                <a:t>Interne kommunale- og fylkeskommunale prosesser</a:t>
              </a:r>
              <a:endParaRPr/>
            </a:p>
          </p:txBody>
        </p:sp>
      </p:grpSp>
      <p:sp>
        <p:nvSpPr>
          <p:cNvPr id="303" name="Google Shape;303;p28"/>
          <p:cNvSpPr txBox="1"/>
          <p:nvPr/>
        </p:nvSpPr>
        <p:spPr>
          <a:xfrm>
            <a:off x="8743650" y="1102650"/>
            <a:ext cx="2851500" cy="13479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no" sz="1700" b="1">
                <a:solidFill>
                  <a:srgbClr val="79A309"/>
                </a:solidFill>
                <a:latin typeface="Calibri"/>
                <a:ea typeface="Calibri"/>
                <a:cs typeface="Calibri"/>
                <a:sym typeface="Calibri"/>
              </a:rPr>
              <a:t>Kommunedirektørkollegiet 1</a:t>
            </a:r>
            <a:br>
              <a:rPr lang="no" sz="1700" b="1">
                <a:solidFill>
                  <a:srgbClr val="79A309"/>
                </a:solidFill>
                <a:latin typeface="Calibri"/>
                <a:ea typeface="Calibri"/>
                <a:cs typeface="Calibri"/>
                <a:sym typeface="Calibri"/>
              </a:rPr>
            </a:br>
            <a:r>
              <a:rPr lang="no" sz="1700" b="1">
                <a:solidFill>
                  <a:srgbClr val="F68907"/>
                </a:solidFill>
                <a:latin typeface="Calibri"/>
                <a:ea typeface="Calibri"/>
                <a:cs typeface="Calibri"/>
                <a:sym typeface="Calibri"/>
              </a:rPr>
              <a:t>Ordførerkollegiet 1</a:t>
            </a:r>
            <a:br>
              <a:rPr lang="no" sz="1700" b="1">
                <a:solidFill>
                  <a:srgbClr val="F68907"/>
                </a:solidFill>
                <a:latin typeface="Calibri"/>
                <a:ea typeface="Calibri"/>
                <a:cs typeface="Calibri"/>
                <a:sym typeface="Calibri"/>
              </a:rPr>
            </a:br>
            <a:endParaRPr sz="1700">
              <a:solidFill>
                <a:srgbClr val="FF0000"/>
              </a:solidFill>
              <a:latin typeface="Calibri"/>
              <a:ea typeface="Calibri"/>
              <a:cs typeface="Calibri"/>
              <a:sym typeface="Calibri"/>
            </a:endParaRPr>
          </a:p>
          <a:p>
            <a:pPr marL="0" marR="0" lvl="0" indent="0" algn="l" rtl="0">
              <a:lnSpc>
                <a:spcPct val="115000"/>
              </a:lnSpc>
              <a:spcBef>
                <a:spcPts val="0"/>
              </a:spcBef>
              <a:spcAft>
                <a:spcPts val="0"/>
              </a:spcAft>
              <a:buNone/>
            </a:pPr>
            <a:endParaRPr sz="1700">
              <a:solidFill>
                <a:srgbClr val="FF0000"/>
              </a:solidFill>
              <a:latin typeface="Calibri"/>
              <a:ea typeface="Calibri"/>
              <a:cs typeface="Calibri"/>
              <a:sym typeface="Calibri"/>
            </a:endParaRPr>
          </a:p>
        </p:txBody>
      </p:sp>
      <p:sp>
        <p:nvSpPr>
          <p:cNvPr id="304" name="Google Shape;304;p28"/>
          <p:cNvSpPr txBox="1"/>
          <p:nvPr/>
        </p:nvSpPr>
        <p:spPr>
          <a:xfrm>
            <a:off x="8819850" y="5010950"/>
            <a:ext cx="3002700" cy="10479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no" sz="1700" b="1">
                <a:solidFill>
                  <a:srgbClr val="79A309"/>
                </a:solidFill>
                <a:latin typeface="Calibri"/>
                <a:ea typeface="Calibri"/>
                <a:cs typeface="Calibri"/>
                <a:sym typeface="Calibri"/>
              </a:rPr>
              <a:t>Kommunedirektørkollegiet 2 </a:t>
            </a:r>
            <a:r>
              <a:rPr lang="no" sz="1700" b="1">
                <a:solidFill>
                  <a:srgbClr val="F68907"/>
                </a:solidFill>
                <a:latin typeface="Calibri"/>
                <a:ea typeface="Calibri"/>
                <a:cs typeface="Calibri"/>
                <a:sym typeface="Calibri"/>
              </a:rPr>
              <a:t>Ordførerkollegiet 3</a:t>
            </a:r>
            <a:endParaRPr sz="1700"/>
          </a:p>
          <a:p>
            <a:pPr marL="0" marR="0" lvl="0" indent="0" algn="l" rtl="0">
              <a:lnSpc>
                <a:spcPct val="115000"/>
              </a:lnSpc>
              <a:spcBef>
                <a:spcPts val="0"/>
              </a:spcBef>
              <a:spcAft>
                <a:spcPts val="0"/>
              </a:spcAft>
              <a:buNone/>
            </a:pPr>
            <a:r>
              <a:rPr lang="no" sz="1700" b="1">
                <a:solidFill>
                  <a:srgbClr val="2E75B5"/>
                </a:solidFill>
                <a:latin typeface="Calibri"/>
                <a:ea typeface="Calibri"/>
                <a:cs typeface="Calibri"/>
                <a:sym typeface="Calibri"/>
              </a:rPr>
              <a:t>Agdertinget 1</a:t>
            </a:r>
            <a:endParaRPr sz="1700"/>
          </a:p>
        </p:txBody>
      </p:sp>
      <p:sp>
        <p:nvSpPr>
          <p:cNvPr id="305" name="Google Shape;305;p28"/>
          <p:cNvSpPr/>
          <p:nvPr/>
        </p:nvSpPr>
        <p:spPr>
          <a:xfrm>
            <a:off x="199400" y="1734850"/>
            <a:ext cx="2779800" cy="9234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700" b="1">
                <a:solidFill>
                  <a:srgbClr val="79A309"/>
                </a:solidFill>
                <a:latin typeface="Calibri"/>
                <a:ea typeface="Calibri"/>
                <a:cs typeface="Calibri"/>
                <a:sym typeface="Calibri"/>
              </a:rPr>
              <a:t>Kommunedirektørkollegiet 4 </a:t>
            </a:r>
            <a:endParaRPr sz="1700" b="1">
              <a:solidFill>
                <a:srgbClr val="79A309"/>
              </a:solidFill>
              <a:latin typeface="Calibri"/>
              <a:ea typeface="Calibri"/>
              <a:cs typeface="Calibri"/>
              <a:sym typeface="Calibri"/>
            </a:endParaRPr>
          </a:p>
          <a:p>
            <a:pPr marL="0" marR="0" lvl="0" indent="0" algn="r" rtl="0">
              <a:spcBef>
                <a:spcPts val="0"/>
              </a:spcBef>
              <a:spcAft>
                <a:spcPts val="0"/>
              </a:spcAft>
              <a:buNone/>
            </a:pPr>
            <a:r>
              <a:rPr lang="no" sz="1700" b="1">
                <a:solidFill>
                  <a:srgbClr val="F68907"/>
                </a:solidFill>
                <a:latin typeface="Calibri"/>
                <a:ea typeface="Calibri"/>
                <a:cs typeface="Calibri"/>
                <a:sym typeface="Calibri"/>
              </a:rPr>
              <a:t>Ordførerkollegiet 4</a:t>
            </a:r>
            <a:endParaRPr sz="1700">
              <a:solidFill>
                <a:srgbClr val="79A309"/>
              </a:solidFill>
              <a:latin typeface="Calibri"/>
              <a:ea typeface="Calibri"/>
              <a:cs typeface="Calibri"/>
              <a:sym typeface="Calibri"/>
            </a:endParaRPr>
          </a:p>
          <a:p>
            <a:pPr marL="0" marR="0" lvl="0" indent="0" algn="r" rtl="0">
              <a:spcBef>
                <a:spcPts val="0"/>
              </a:spcBef>
              <a:spcAft>
                <a:spcPts val="0"/>
              </a:spcAft>
              <a:buNone/>
            </a:pPr>
            <a:r>
              <a:rPr lang="no" sz="1700" b="1">
                <a:solidFill>
                  <a:srgbClr val="2E75B5"/>
                </a:solidFill>
                <a:latin typeface="Calibri"/>
                <a:ea typeface="Calibri"/>
                <a:cs typeface="Calibri"/>
                <a:sym typeface="Calibri"/>
              </a:rPr>
              <a:t>Agdertinget 2</a:t>
            </a:r>
            <a:r>
              <a:rPr lang="no" sz="1700" b="1">
                <a:solidFill>
                  <a:srgbClr val="F68907"/>
                </a:solidFill>
                <a:latin typeface="Calibri"/>
                <a:ea typeface="Calibri"/>
                <a:cs typeface="Calibri"/>
                <a:sym typeface="Calibri"/>
              </a:rPr>
              <a:t> </a:t>
            </a:r>
            <a:endParaRPr sz="1700">
              <a:solidFill>
                <a:srgbClr val="F68907"/>
              </a:solidFill>
              <a:latin typeface="Calibri"/>
              <a:ea typeface="Calibri"/>
              <a:cs typeface="Calibri"/>
              <a:sym typeface="Calibri"/>
            </a:endParaRPr>
          </a:p>
        </p:txBody>
      </p:sp>
      <p:sp>
        <p:nvSpPr>
          <p:cNvPr id="306" name="Google Shape;306;p28"/>
          <p:cNvSpPr txBox="1"/>
          <p:nvPr/>
        </p:nvSpPr>
        <p:spPr>
          <a:xfrm>
            <a:off x="7104005" y="460581"/>
            <a:ext cx="1348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700" b="1">
                <a:solidFill>
                  <a:srgbClr val="2E75B5"/>
                </a:solidFill>
                <a:latin typeface="Calibri"/>
                <a:ea typeface="Calibri"/>
                <a:cs typeface="Calibri"/>
                <a:sym typeface="Calibri"/>
              </a:rPr>
              <a:t>Agdermøtet</a:t>
            </a:r>
            <a:endParaRPr sz="1300"/>
          </a:p>
        </p:txBody>
      </p:sp>
      <p:sp>
        <p:nvSpPr>
          <p:cNvPr id="307" name="Google Shape;307;p28"/>
          <p:cNvSpPr/>
          <p:nvPr/>
        </p:nvSpPr>
        <p:spPr>
          <a:xfrm>
            <a:off x="1338450" y="873850"/>
            <a:ext cx="27513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700" b="1">
                <a:solidFill>
                  <a:srgbClr val="79A309"/>
                </a:solidFill>
                <a:latin typeface="Calibri"/>
                <a:ea typeface="Calibri"/>
                <a:cs typeface="Calibri"/>
                <a:sym typeface="Calibri"/>
              </a:rPr>
              <a:t>Kommunedirektørkollegiet 5 </a:t>
            </a:r>
            <a:endParaRPr sz="1700">
              <a:solidFill>
                <a:srgbClr val="000000"/>
              </a:solidFill>
              <a:latin typeface="Calibri"/>
              <a:ea typeface="Calibri"/>
              <a:cs typeface="Calibri"/>
              <a:sym typeface="Calibri"/>
            </a:endParaRPr>
          </a:p>
        </p:txBody>
      </p:sp>
      <p:sp>
        <p:nvSpPr>
          <p:cNvPr id="308" name="Google Shape;308;p28"/>
          <p:cNvSpPr txBox="1"/>
          <p:nvPr/>
        </p:nvSpPr>
        <p:spPr>
          <a:xfrm>
            <a:off x="512600" y="4738325"/>
            <a:ext cx="2779800" cy="392100"/>
          </a:xfrm>
          <a:prstGeom prst="rect">
            <a:avLst/>
          </a:prstGeom>
          <a:noFill/>
          <a:ln>
            <a:noFill/>
          </a:ln>
        </p:spPr>
        <p:txBody>
          <a:bodyPr spcFirstLastPara="1" wrap="square" lIns="91425" tIns="45700" rIns="91425" bIns="45700" anchor="t" anchorCtr="0">
            <a:noAutofit/>
          </a:bodyPr>
          <a:lstStyle/>
          <a:p>
            <a:pPr marL="0" marR="0" lvl="0" indent="0" algn="r" rtl="0">
              <a:lnSpc>
                <a:spcPct val="115000"/>
              </a:lnSpc>
              <a:spcBef>
                <a:spcPts val="0"/>
              </a:spcBef>
              <a:spcAft>
                <a:spcPts val="0"/>
              </a:spcAft>
              <a:buNone/>
            </a:pPr>
            <a:r>
              <a:rPr lang="no" sz="1700" b="1">
                <a:solidFill>
                  <a:srgbClr val="79A309"/>
                </a:solidFill>
                <a:latin typeface="Calibri"/>
                <a:ea typeface="Calibri"/>
                <a:cs typeface="Calibri"/>
                <a:sym typeface="Calibri"/>
              </a:rPr>
              <a:t>Kommunedirektørkollegiet 3</a:t>
            </a:r>
            <a:endParaRPr sz="1300"/>
          </a:p>
        </p:txBody>
      </p:sp>
      <p:sp>
        <p:nvSpPr>
          <p:cNvPr id="309" name="Google Shape;309;p28"/>
          <p:cNvSpPr txBox="1"/>
          <p:nvPr/>
        </p:nvSpPr>
        <p:spPr>
          <a:xfrm>
            <a:off x="3551365" y="6005886"/>
            <a:ext cx="14673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700" b="1">
                <a:solidFill>
                  <a:srgbClr val="2E75B5"/>
                </a:solidFill>
                <a:latin typeface="Calibri"/>
                <a:ea typeface="Calibri"/>
                <a:cs typeface="Calibri"/>
                <a:sym typeface="Calibri"/>
              </a:rPr>
              <a:t>Arendalsuka</a:t>
            </a:r>
            <a:endParaRPr sz="1300"/>
          </a:p>
        </p:txBody>
      </p:sp>
      <p:sp>
        <p:nvSpPr>
          <p:cNvPr id="310" name="Google Shape;310;p28"/>
          <p:cNvSpPr txBox="1"/>
          <p:nvPr/>
        </p:nvSpPr>
        <p:spPr>
          <a:xfrm>
            <a:off x="10207300" y="3473900"/>
            <a:ext cx="19410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no" sz="1700" b="1">
                <a:solidFill>
                  <a:srgbClr val="F68907"/>
                </a:solidFill>
                <a:latin typeface="Calibri"/>
                <a:ea typeface="Calibri"/>
                <a:cs typeface="Calibri"/>
                <a:sym typeface="Calibri"/>
              </a:rPr>
              <a:t>Ordførerkollegiet 2</a:t>
            </a:r>
            <a:endParaRPr sz="1700" b="1">
              <a:solidFill>
                <a:srgbClr val="F68907"/>
              </a:solidFill>
              <a:latin typeface="Calibri"/>
              <a:ea typeface="Calibri"/>
              <a:cs typeface="Calibri"/>
              <a:sym typeface="Calibri"/>
            </a:endParaRPr>
          </a:p>
          <a:p>
            <a:pPr marL="0" marR="0" lvl="0" indent="0" algn="l" rtl="0">
              <a:lnSpc>
                <a:spcPct val="115000"/>
              </a:lnSpc>
              <a:spcBef>
                <a:spcPts val="0"/>
              </a:spcBef>
              <a:spcAft>
                <a:spcPts val="0"/>
              </a:spcAft>
              <a:buNone/>
            </a:pPr>
            <a:br>
              <a:rPr lang="no" sz="1700" b="1">
                <a:solidFill>
                  <a:srgbClr val="F68907"/>
                </a:solidFill>
                <a:latin typeface="Calibri"/>
                <a:ea typeface="Calibri"/>
                <a:cs typeface="Calibri"/>
                <a:sym typeface="Calibri"/>
              </a:rPr>
            </a:br>
            <a:endParaRPr sz="1300" b="1">
              <a:solidFill>
                <a:srgbClr val="F68907"/>
              </a:solidFill>
              <a:latin typeface="Calibri"/>
              <a:ea typeface="Calibri"/>
              <a:cs typeface="Calibri"/>
              <a:sym typeface="Calibri"/>
            </a:endParaRPr>
          </a:p>
        </p:txBody>
      </p:sp>
      <p:sp>
        <p:nvSpPr>
          <p:cNvPr id="311" name="Google Shape;311;p28"/>
          <p:cNvSpPr txBox="1"/>
          <p:nvPr/>
        </p:nvSpPr>
        <p:spPr>
          <a:xfrm>
            <a:off x="7076883" y="6185598"/>
            <a:ext cx="14673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700" b="1">
                <a:solidFill>
                  <a:srgbClr val="2E75B5"/>
                </a:solidFill>
                <a:latin typeface="Calibri"/>
                <a:ea typeface="Calibri"/>
                <a:cs typeface="Calibri"/>
                <a:sym typeface="Calibri"/>
              </a:rPr>
              <a:t>Fremtidens</a:t>
            </a:r>
            <a:br>
              <a:rPr lang="no" sz="1700" b="1">
                <a:solidFill>
                  <a:srgbClr val="2E75B5"/>
                </a:solidFill>
                <a:latin typeface="Calibri"/>
                <a:ea typeface="Calibri"/>
                <a:cs typeface="Calibri"/>
                <a:sym typeface="Calibri"/>
              </a:rPr>
            </a:br>
            <a:r>
              <a:rPr lang="no" sz="1700" b="1">
                <a:solidFill>
                  <a:srgbClr val="2E75B5"/>
                </a:solidFill>
                <a:latin typeface="Calibri"/>
                <a:ea typeface="Calibri"/>
                <a:cs typeface="Calibri"/>
                <a:sym typeface="Calibri"/>
              </a:rPr>
              <a:t>kommuner</a:t>
            </a:r>
            <a:endParaRPr sz="13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Shape 315"/>
        <p:cNvGrpSpPr/>
        <p:nvPr/>
      </p:nvGrpSpPr>
      <p:grpSpPr>
        <a:xfrm>
          <a:off x="0" y="0"/>
          <a:ext cx="0" cy="0"/>
          <a:chOff x="0" y="0"/>
          <a:chExt cx="0" cy="0"/>
        </a:xfrm>
      </p:grpSpPr>
      <p:sp>
        <p:nvSpPr>
          <p:cNvPr id="316" name="Google Shape;316;p29"/>
          <p:cNvSpPr/>
          <p:nvPr/>
        </p:nvSpPr>
        <p:spPr>
          <a:xfrm>
            <a:off x="4411755" y="1997597"/>
            <a:ext cx="3284100" cy="3225600"/>
          </a:xfrm>
          <a:prstGeom prst="donut">
            <a:avLst>
              <a:gd name="adj" fmla="val 16470"/>
            </a:avLst>
          </a:prstGeom>
          <a:solidFill>
            <a:srgbClr val="C3CB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Calibri"/>
              <a:ea typeface="Calibri"/>
              <a:cs typeface="Calibri"/>
              <a:sym typeface="Calibri"/>
            </a:endParaRPr>
          </a:p>
        </p:txBody>
      </p:sp>
      <p:sp>
        <p:nvSpPr>
          <p:cNvPr id="317" name="Google Shape;317;p29"/>
          <p:cNvSpPr/>
          <p:nvPr/>
        </p:nvSpPr>
        <p:spPr>
          <a:xfrm>
            <a:off x="4044543" y="1667405"/>
            <a:ext cx="4024200" cy="3932700"/>
          </a:xfrm>
          <a:prstGeom prst="donut">
            <a:avLst>
              <a:gd name="adj" fmla="val 5409"/>
            </a:avLst>
          </a:prstGeom>
          <a:solidFill>
            <a:srgbClr val="79A30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Calibri"/>
              <a:ea typeface="Calibri"/>
              <a:cs typeface="Calibri"/>
              <a:sym typeface="Calibri"/>
            </a:endParaRPr>
          </a:p>
        </p:txBody>
      </p:sp>
      <p:sp>
        <p:nvSpPr>
          <p:cNvPr id="318" name="Google Shape;318;p29"/>
          <p:cNvSpPr/>
          <p:nvPr/>
        </p:nvSpPr>
        <p:spPr>
          <a:xfrm>
            <a:off x="3827361" y="1395513"/>
            <a:ext cx="4514100" cy="4458000"/>
          </a:xfrm>
          <a:prstGeom prst="donut">
            <a:avLst>
              <a:gd name="adj" fmla="val 4854"/>
            </a:avLst>
          </a:prstGeom>
          <a:solidFill>
            <a:srgbClr val="F689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Calibri"/>
              <a:ea typeface="Calibri"/>
              <a:cs typeface="Calibri"/>
              <a:sym typeface="Calibri"/>
            </a:endParaRPr>
          </a:p>
        </p:txBody>
      </p:sp>
      <p:cxnSp>
        <p:nvCxnSpPr>
          <p:cNvPr id="319" name="Google Shape;319;p29"/>
          <p:cNvCxnSpPr/>
          <p:nvPr/>
        </p:nvCxnSpPr>
        <p:spPr>
          <a:xfrm>
            <a:off x="6084925" y="-64675"/>
            <a:ext cx="0" cy="6858000"/>
          </a:xfrm>
          <a:prstGeom prst="straightConnector1">
            <a:avLst/>
          </a:prstGeom>
          <a:noFill/>
          <a:ln w="31750" cap="flat" cmpd="sng">
            <a:solidFill>
              <a:srgbClr val="FFFFFF"/>
            </a:solidFill>
            <a:prstDash val="solid"/>
            <a:miter lim="800000"/>
            <a:headEnd type="none" w="sm" len="sm"/>
            <a:tailEnd type="none" w="sm" len="sm"/>
          </a:ln>
        </p:spPr>
      </p:cxnSp>
      <p:cxnSp>
        <p:nvCxnSpPr>
          <p:cNvPr id="320" name="Google Shape;320;p29"/>
          <p:cNvCxnSpPr/>
          <p:nvPr/>
        </p:nvCxnSpPr>
        <p:spPr>
          <a:xfrm>
            <a:off x="6084394" y="-64682"/>
            <a:ext cx="0" cy="6857911"/>
          </a:xfrm>
          <a:prstGeom prst="straightConnector1">
            <a:avLst/>
          </a:prstGeom>
          <a:noFill/>
          <a:ln w="31750" cap="flat" cmpd="sng">
            <a:solidFill>
              <a:srgbClr val="FFFFFF"/>
            </a:solidFill>
            <a:prstDash val="solid"/>
            <a:miter lim="800000"/>
            <a:headEnd type="none" w="sm" len="sm"/>
            <a:tailEnd type="none" w="sm" len="sm"/>
          </a:ln>
        </p:spPr>
      </p:cxnSp>
      <p:cxnSp>
        <p:nvCxnSpPr>
          <p:cNvPr id="321" name="Google Shape;321;p29"/>
          <p:cNvCxnSpPr/>
          <p:nvPr/>
        </p:nvCxnSpPr>
        <p:spPr>
          <a:xfrm>
            <a:off x="6000210" y="-10373"/>
            <a:ext cx="0" cy="7271882"/>
          </a:xfrm>
          <a:prstGeom prst="straightConnector1">
            <a:avLst/>
          </a:prstGeom>
          <a:noFill/>
          <a:ln w="31750" cap="flat" cmpd="sng">
            <a:solidFill>
              <a:srgbClr val="FFFFFF"/>
            </a:solidFill>
            <a:prstDash val="solid"/>
            <a:miter lim="800000"/>
            <a:headEnd type="none" w="sm" len="sm"/>
            <a:tailEnd type="none" w="sm" len="sm"/>
          </a:ln>
        </p:spPr>
      </p:cxnSp>
      <p:cxnSp>
        <p:nvCxnSpPr>
          <p:cNvPr id="322" name="Google Shape;322;p29"/>
          <p:cNvCxnSpPr/>
          <p:nvPr/>
        </p:nvCxnSpPr>
        <p:spPr>
          <a:xfrm>
            <a:off x="6018247" y="-64675"/>
            <a:ext cx="0" cy="6858000"/>
          </a:xfrm>
          <a:prstGeom prst="straightConnector1">
            <a:avLst/>
          </a:prstGeom>
          <a:noFill/>
          <a:ln w="31750" cap="flat" cmpd="sng">
            <a:solidFill>
              <a:srgbClr val="FFFFFF"/>
            </a:solidFill>
            <a:prstDash val="solid"/>
            <a:miter lim="800000"/>
            <a:headEnd type="none" w="sm" len="sm"/>
            <a:tailEnd type="none" w="sm" len="sm"/>
          </a:ln>
        </p:spPr>
      </p:cxnSp>
      <p:cxnSp>
        <p:nvCxnSpPr>
          <p:cNvPr id="323" name="Google Shape;323;p29"/>
          <p:cNvCxnSpPr/>
          <p:nvPr/>
        </p:nvCxnSpPr>
        <p:spPr>
          <a:xfrm rot="10800000">
            <a:off x="6198313" y="221221"/>
            <a:ext cx="0" cy="6857911"/>
          </a:xfrm>
          <a:prstGeom prst="straightConnector1">
            <a:avLst/>
          </a:prstGeom>
          <a:noFill/>
          <a:ln w="31750" cap="flat" cmpd="sng">
            <a:solidFill>
              <a:srgbClr val="FFFFFF"/>
            </a:solidFill>
            <a:prstDash val="solid"/>
            <a:miter lim="800000"/>
            <a:headEnd type="none" w="sm" len="sm"/>
            <a:tailEnd type="none" w="sm" len="sm"/>
          </a:ln>
        </p:spPr>
      </p:cxnSp>
      <p:cxnSp>
        <p:nvCxnSpPr>
          <p:cNvPr id="324" name="Google Shape;324;p29"/>
          <p:cNvCxnSpPr/>
          <p:nvPr/>
        </p:nvCxnSpPr>
        <p:spPr>
          <a:xfrm rot="10800000">
            <a:off x="6144377" y="29837"/>
            <a:ext cx="0" cy="6857911"/>
          </a:xfrm>
          <a:prstGeom prst="straightConnector1">
            <a:avLst/>
          </a:prstGeom>
          <a:noFill/>
          <a:ln w="31750" cap="flat" cmpd="sng">
            <a:solidFill>
              <a:srgbClr val="FFFFFF"/>
            </a:solidFill>
            <a:prstDash val="solid"/>
            <a:miter lim="800000"/>
            <a:headEnd type="none" w="sm" len="sm"/>
            <a:tailEnd type="none" w="sm" len="sm"/>
          </a:ln>
        </p:spPr>
      </p:cxnSp>
      <p:sp>
        <p:nvSpPr>
          <p:cNvPr id="325" name="Google Shape;325;p29"/>
          <p:cNvSpPr txBox="1"/>
          <p:nvPr/>
        </p:nvSpPr>
        <p:spPr>
          <a:xfrm>
            <a:off x="6113696" y="2131719"/>
            <a:ext cx="817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Jan. </a:t>
            </a:r>
            <a:endParaRPr/>
          </a:p>
        </p:txBody>
      </p:sp>
      <p:sp>
        <p:nvSpPr>
          <p:cNvPr id="326" name="Google Shape;326;p29"/>
          <p:cNvSpPr txBox="1"/>
          <p:nvPr/>
        </p:nvSpPr>
        <p:spPr>
          <a:xfrm>
            <a:off x="6690648" y="2473502"/>
            <a:ext cx="985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Feb.</a:t>
            </a:r>
            <a:r>
              <a:rPr lang="no" sz="1800">
                <a:solidFill>
                  <a:srgbClr val="A5A5A5"/>
                </a:solidFill>
                <a:latin typeface="Calibri"/>
                <a:ea typeface="Calibri"/>
                <a:cs typeface="Calibri"/>
                <a:sym typeface="Calibri"/>
              </a:rPr>
              <a:t> </a:t>
            </a:r>
            <a:endParaRPr/>
          </a:p>
        </p:txBody>
      </p:sp>
      <p:sp>
        <p:nvSpPr>
          <p:cNvPr id="327" name="Google Shape;327;p29"/>
          <p:cNvSpPr txBox="1"/>
          <p:nvPr/>
        </p:nvSpPr>
        <p:spPr>
          <a:xfrm>
            <a:off x="7039280" y="3012134"/>
            <a:ext cx="730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Mars</a:t>
            </a:r>
            <a:r>
              <a:rPr lang="no" sz="1800">
                <a:solidFill>
                  <a:srgbClr val="A5A5A5"/>
                </a:solidFill>
                <a:latin typeface="Calibri"/>
                <a:ea typeface="Calibri"/>
                <a:cs typeface="Calibri"/>
                <a:sym typeface="Calibri"/>
              </a:rPr>
              <a:t>  </a:t>
            </a:r>
            <a:endParaRPr/>
          </a:p>
        </p:txBody>
      </p:sp>
      <p:sp>
        <p:nvSpPr>
          <p:cNvPr id="328" name="Google Shape;328;p29"/>
          <p:cNvSpPr txBox="1"/>
          <p:nvPr/>
        </p:nvSpPr>
        <p:spPr>
          <a:xfrm>
            <a:off x="6783287" y="4348789"/>
            <a:ext cx="5946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Mai  </a:t>
            </a:r>
            <a:endParaRPr/>
          </a:p>
        </p:txBody>
      </p:sp>
      <p:sp>
        <p:nvSpPr>
          <p:cNvPr id="329" name="Google Shape;329;p29"/>
          <p:cNvSpPr txBox="1"/>
          <p:nvPr/>
        </p:nvSpPr>
        <p:spPr>
          <a:xfrm>
            <a:off x="6162059" y="4751409"/>
            <a:ext cx="658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Juni</a:t>
            </a:r>
            <a:r>
              <a:rPr lang="no" sz="1800">
                <a:solidFill>
                  <a:srgbClr val="A5A5A5"/>
                </a:solidFill>
                <a:latin typeface="Calibri"/>
                <a:ea typeface="Calibri"/>
                <a:cs typeface="Calibri"/>
                <a:sym typeface="Calibri"/>
              </a:rPr>
              <a:t>  </a:t>
            </a:r>
            <a:endParaRPr/>
          </a:p>
        </p:txBody>
      </p:sp>
      <p:sp>
        <p:nvSpPr>
          <p:cNvPr id="330" name="Google Shape;330;p29"/>
          <p:cNvSpPr txBox="1"/>
          <p:nvPr/>
        </p:nvSpPr>
        <p:spPr>
          <a:xfrm>
            <a:off x="5130518" y="4763489"/>
            <a:ext cx="7845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Juli</a:t>
            </a:r>
            <a:r>
              <a:rPr lang="no" sz="1800">
                <a:solidFill>
                  <a:srgbClr val="A5A5A5"/>
                </a:solidFill>
                <a:latin typeface="Calibri"/>
                <a:ea typeface="Calibri"/>
                <a:cs typeface="Calibri"/>
                <a:sym typeface="Calibri"/>
              </a:rPr>
              <a:t>  </a:t>
            </a:r>
            <a:endParaRPr/>
          </a:p>
        </p:txBody>
      </p:sp>
      <p:sp>
        <p:nvSpPr>
          <p:cNvPr id="331" name="Google Shape;331;p29"/>
          <p:cNvSpPr txBox="1"/>
          <p:nvPr/>
        </p:nvSpPr>
        <p:spPr>
          <a:xfrm>
            <a:off x="4638371" y="4375572"/>
            <a:ext cx="7260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Aug. </a:t>
            </a:r>
            <a:endParaRPr/>
          </a:p>
        </p:txBody>
      </p:sp>
      <p:sp>
        <p:nvSpPr>
          <p:cNvPr id="332" name="Google Shape;332;p29"/>
          <p:cNvSpPr txBox="1"/>
          <p:nvPr/>
        </p:nvSpPr>
        <p:spPr>
          <a:xfrm>
            <a:off x="4361362" y="3729175"/>
            <a:ext cx="6825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Sept.  </a:t>
            </a:r>
            <a:endParaRPr/>
          </a:p>
        </p:txBody>
      </p:sp>
      <p:sp>
        <p:nvSpPr>
          <p:cNvPr id="333" name="Google Shape;333;p29"/>
          <p:cNvSpPr txBox="1"/>
          <p:nvPr/>
        </p:nvSpPr>
        <p:spPr>
          <a:xfrm>
            <a:off x="4325151" y="3011919"/>
            <a:ext cx="6825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Okt.  </a:t>
            </a:r>
            <a:endParaRPr/>
          </a:p>
        </p:txBody>
      </p:sp>
      <p:sp>
        <p:nvSpPr>
          <p:cNvPr id="334" name="Google Shape;334;p29"/>
          <p:cNvSpPr txBox="1"/>
          <p:nvPr/>
        </p:nvSpPr>
        <p:spPr>
          <a:xfrm>
            <a:off x="4669772" y="2464651"/>
            <a:ext cx="7338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Nov.</a:t>
            </a:r>
            <a:r>
              <a:rPr lang="no" sz="1800">
                <a:solidFill>
                  <a:srgbClr val="A5A5A5"/>
                </a:solidFill>
                <a:latin typeface="Calibri"/>
                <a:ea typeface="Calibri"/>
                <a:cs typeface="Calibri"/>
                <a:sym typeface="Calibri"/>
              </a:rPr>
              <a:t>  </a:t>
            </a:r>
            <a:endParaRPr/>
          </a:p>
        </p:txBody>
      </p:sp>
      <p:sp>
        <p:nvSpPr>
          <p:cNvPr id="335" name="Google Shape;335;p29"/>
          <p:cNvSpPr txBox="1"/>
          <p:nvPr/>
        </p:nvSpPr>
        <p:spPr>
          <a:xfrm>
            <a:off x="5210656" y="2123941"/>
            <a:ext cx="8562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800">
                <a:solidFill>
                  <a:srgbClr val="000000"/>
                </a:solidFill>
                <a:latin typeface="Calibri"/>
                <a:ea typeface="Calibri"/>
                <a:cs typeface="Calibri"/>
                <a:sym typeface="Calibri"/>
              </a:rPr>
              <a:t>Des.</a:t>
            </a:r>
            <a:r>
              <a:rPr lang="no" sz="1800">
                <a:solidFill>
                  <a:srgbClr val="A5A5A5"/>
                </a:solidFill>
                <a:latin typeface="Calibri"/>
                <a:ea typeface="Calibri"/>
                <a:cs typeface="Calibri"/>
                <a:sym typeface="Calibri"/>
              </a:rPr>
              <a:t>  </a:t>
            </a:r>
            <a:endParaRPr/>
          </a:p>
        </p:txBody>
      </p:sp>
      <p:sp>
        <p:nvSpPr>
          <p:cNvPr id="336" name="Google Shape;336;p29"/>
          <p:cNvSpPr txBox="1"/>
          <p:nvPr/>
        </p:nvSpPr>
        <p:spPr>
          <a:xfrm>
            <a:off x="7056189" y="3705592"/>
            <a:ext cx="7224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800">
                <a:solidFill>
                  <a:srgbClr val="000000"/>
                </a:solidFill>
                <a:latin typeface="Calibri"/>
                <a:ea typeface="Calibri"/>
                <a:cs typeface="Calibri"/>
                <a:sym typeface="Calibri"/>
              </a:rPr>
              <a:t>April  </a:t>
            </a:r>
            <a:endParaRPr/>
          </a:p>
        </p:txBody>
      </p:sp>
      <p:sp>
        <p:nvSpPr>
          <p:cNvPr id="337" name="Google Shape;337;p29"/>
          <p:cNvSpPr/>
          <p:nvPr/>
        </p:nvSpPr>
        <p:spPr>
          <a:xfrm>
            <a:off x="5258901" y="3195600"/>
            <a:ext cx="1529100" cy="1015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o" sz="2600" b="1">
                <a:solidFill>
                  <a:srgbClr val="000000"/>
                </a:solidFill>
                <a:latin typeface="Calibri"/>
                <a:ea typeface="Calibri"/>
                <a:cs typeface="Calibri"/>
                <a:sym typeface="Calibri"/>
              </a:rPr>
              <a:t>Regionalt årshjul </a:t>
            </a:r>
            <a:endParaRPr sz="2600" b="1">
              <a:solidFill>
                <a:srgbClr val="000000"/>
              </a:solidFill>
              <a:latin typeface="Calibri"/>
              <a:ea typeface="Calibri"/>
              <a:cs typeface="Calibri"/>
              <a:sym typeface="Calibri"/>
            </a:endParaRPr>
          </a:p>
        </p:txBody>
      </p:sp>
      <p:sp>
        <p:nvSpPr>
          <p:cNvPr id="338" name="Google Shape;338;p29"/>
          <p:cNvSpPr/>
          <p:nvPr/>
        </p:nvSpPr>
        <p:spPr>
          <a:xfrm rot="-6672704">
            <a:off x="3338315" y="990223"/>
            <a:ext cx="5348030" cy="5338058"/>
          </a:xfrm>
          <a:custGeom>
            <a:avLst/>
            <a:gdLst/>
            <a:ahLst/>
            <a:cxnLst/>
            <a:rect l="l" t="t" r="r" b="b"/>
            <a:pathLst>
              <a:path w="120000" h="120000" extrusionOk="0">
                <a:moveTo>
                  <a:pt x="6513" y="82672"/>
                </a:moveTo>
                <a:lnTo>
                  <a:pt x="6513" y="82672"/>
                </a:lnTo>
                <a:cubicBezTo>
                  <a:pt x="-2269" y="61958"/>
                  <a:pt x="1702" y="38035"/>
                  <a:pt x="16704" y="21268"/>
                </a:cubicBezTo>
                <a:cubicBezTo>
                  <a:pt x="31706" y="4500"/>
                  <a:pt x="55042" y="-2098"/>
                  <a:pt x="76603" y="4332"/>
                </a:cubicBezTo>
                <a:cubicBezTo>
                  <a:pt x="98165" y="10762"/>
                  <a:pt x="114074" y="29064"/>
                  <a:pt x="117441" y="51309"/>
                </a:cubicBezTo>
                <a:lnTo>
                  <a:pt x="119321" y="51301"/>
                </a:lnTo>
                <a:lnTo>
                  <a:pt x="115823" y="59740"/>
                </a:lnTo>
                <a:lnTo>
                  <a:pt x="110968" y="51340"/>
                </a:lnTo>
                <a:lnTo>
                  <a:pt x="112846" y="51331"/>
                </a:lnTo>
                <a:cubicBezTo>
                  <a:pt x="109500" y="30947"/>
                  <a:pt x="94725" y="14306"/>
                  <a:pt x="74877" y="8567"/>
                </a:cubicBezTo>
                <a:cubicBezTo>
                  <a:pt x="55029" y="2829"/>
                  <a:pt x="33650" y="9017"/>
                  <a:pt x="19939" y="24469"/>
                </a:cubicBezTo>
                <a:cubicBezTo>
                  <a:pt x="6228" y="39922"/>
                  <a:pt x="2631" y="61881"/>
                  <a:pt x="10696" y="80899"/>
                </a:cubicBezTo>
                <a:close/>
              </a:path>
            </a:pathLst>
          </a:custGeom>
          <a:solidFill>
            <a:srgbClr val="8296B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700">
              <a:solidFill>
                <a:srgbClr val="000000"/>
              </a:solidFill>
              <a:latin typeface="Calibri"/>
              <a:ea typeface="Calibri"/>
              <a:cs typeface="Calibri"/>
              <a:sym typeface="Calibri"/>
            </a:endParaRPr>
          </a:p>
        </p:txBody>
      </p:sp>
      <p:sp>
        <p:nvSpPr>
          <p:cNvPr id="339" name="Google Shape;339;p29"/>
          <p:cNvSpPr/>
          <p:nvPr/>
        </p:nvSpPr>
        <p:spPr>
          <a:xfrm rot="-1559664">
            <a:off x="3389794" y="966232"/>
            <a:ext cx="5347911" cy="5337981"/>
          </a:xfrm>
          <a:custGeom>
            <a:avLst/>
            <a:gdLst/>
            <a:ahLst/>
            <a:cxnLst/>
            <a:rect l="l" t="t" r="r" b="b"/>
            <a:pathLst>
              <a:path w="120000" h="120000" extrusionOk="0">
                <a:moveTo>
                  <a:pt x="65548" y="2175"/>
                </a:moveTo>
                <a:lnTo>
                  <a:pt x="65548" y="2175"/>
                </a:lnTo>
                <a:cubicBezTo>
                  <a:pt x="92066" y="4719"/>
                  <a:pt x="113455" y="24971"/>
                  <a:pt x="117441" y="51309"/>
                </a:cubicBezTo>
                <a:lnTo>
                  <a:pt x="119321" y="51301"/>
                </a:lnTo>
                <a:lnTo>
                  <a:pt x="115823" y="59740"/>
                </a:lnTo>
                <a:lnTo>
                  <a:pt x="110968" y="51340"/>
                </a:lnTo>
                <a:lnTo>
                  <a:pt x="112846" y="51331"/>
                </a:lnTo>
                <a:lnTo>
                  <a:pt x="112846" y="51331"/>
                </a:lnTo>
                <a:cubicBezTo>
                  <a:pt x="108910" y="27348"/>
                  <a:pt x="89311" y="9025"/>
                  <a:pt x="65113" y="6704"/>
                </a:cubicBezTo>
                <a:close/>
              </a:path>
            </a:pathLst>
          </a:custGeom>
          <a:solidFill>
            <a:srgbClr val="8296B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700">
              <a:solidFill>
                <a:srgbClr val="000000"/>
              </a:solidFill>
              <a:latin typeface="Calibri"/>
              <a:ea typeface="Calibri"/>
              <a:cs typeface="Calibri"/>
              <a:sym typeface="Calibri"/>
            </a:endParaRPr>
          </a:p>
        </p:txBody>
      </p:sp>
      <p:sp>
        <p:nvSpPr>
          <p:cNvPr id="340" name="Google Shape;340;p29"/>
          <p:cNvSpPr/>
          <p:nvPr/>
        </p:nvSpPr>
        <p:spPr>
          <a:xfrm rot="2722922">
            <a:off x="3285586" y="923800"/>
            <a:ext cx="5503888" cy="5337996"/>
          </a:xfrm>
          <a:custGeom>
            <a:avLst/>
            <a:gdLst/>
            <a:ahLst/>
            <a:cxnLst/>
            <a:rect l="l" t="t" r="r" b="b"/>
            <a:pathLst>
              <a:path w="120000" h="120000" extrusionOk="0">
                <a:moveTo>
                  <a:pt x="80786" y="5748"/>
                </a:moveTo>
                <a:lnTo>
                  <a:pt x="80786" y="5748"/>
                </a:lnTo>
                <a:cubicBezTo>
                  <a:pt x="100251" y="13191"/>
                  <a:pt x="114240" y="30472"/>
                  <a:pt x="117453" y="51044"/>
                </a:cubicBezTo>
                <a:lnTo>
                  <a:pt x="119277" y="51036"/>
                </a:lnTo>
                <a:lnTo>
                  <a:pt x="115941" y="59732"/>
                </a:lnTo>
                <a:lnTo>
                  <a:pt x="111160" y="51074"/>
                </a:lnTo>
                <a:lnTo>
                  <a:pt x="112982" y="51066"/>
                </a:lnTo>
                <a:cubicBezTo>
                  <a:pt x="109806" y="32370"/>
                  <a:pt x="96943" y="16743"/>
                  <a:pt x="79165" y="9980"/>
                </a:cubicBezTo>
                <a:close/>
              </a:path>
            </a:pathLst>
          </a:custGeom>
          <a:solidFill>
            <a:srgbClr val="8296B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0000"/>
              </a:solidFill>
              <a:latin typeface="Calibri"/>
              <a:ea typeface="Calibri"/>
              <a:cs typeface="Calibri"/>
              <a:sym typeface="Calibri"/>
            </a:endParaRPr>
          </a:p>
        </p:txBody>
      </p:sp>
      <p:grpSp>
        <p:nvGrpSpPr>
          <p:cNvPr id="341" name="Google Shape;341;p29"/>
          <p:cNvGrpSpPr/>
          <p:nvPr/>
        </p:nvGrpSpPr>
        <p:grpSpPr>
          <a:xfrm>
            <a:off x="76204" y="5582780"/>
            <a:ext cx="1941063" cy="1159318"/>
            <a:chOff x="87279" y="5647455"/>
            <a:chExt cx="1941063" cy="1159318"/>
          </a:xfrm>
        </p:grpSpPr>
        <p:sp>
          <p:nvSpPr>
            <p:cNvPr id="342" name="Google Shape;342;p29"/>
            <p:cNvSpPr/>
            <p:nvPr/>
          </p:nvSpPr>
          <p:spPr>
            <a:xfrm>
              <a:off x="87279" y="5652362"/>
              <a:ext cx="906300" cy="540000"/>
            </a:xfrm>
            <a:prstGeom prst="rect">
              <a:avLst/>
            </a:prstGeom>
            <a:solidFill>
              <a:srgbClr val="F68907"/>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no" sz="1200">
                  <a:solidFill>
                    <a:srgbClr val="FFFFFF"/>
                  </a:solidFill>
                  <a:latin typeface="Calibri"/>
                  <a:ea typeface="Calibri"/>
                  <a:cs typeface="Calibri"/>
                  <a:sym typeface="Calibri"/>
                </a:rPr>
                <a:t>Regional politisk ledelse  </a:t>
              </a:r>
              <a:endParaRPr/>
            </a:p>
          </p:txBody>
        </p:sp>
        <p:sp>
          <p:nvSpPr>
            <p:cNvPr id="343" name="Google Shape;343;p29"/>
            <p:cNvSpPr/>
            <p:nvPr/>
          </p:nvSpPr>
          <p:spPr>
            <a:xfrm>
              <a:off x="1022742" y="5647455"/>
              <a:ext cx="1005600" cy="540000"/>
            </a:xfrm>
            <a:prstGeom prst="rect">
              <a:avLst/>
            </a:prstGeom>
            <a:solidFill>
              <a:srgbClr val="79A309"/>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no" sz="1200">
                  <a:solidFill>
                    <a:srgbClr val="FFFFFF"/>
                  </a:solidFill>
                  <a:latin typeface="Calibri"/>
                  <a:ea typeface="Calibri"/>
                  <a:cs typeface="Calibri"/>
                  <a:sym typeface="Calibri"/>
                </a:rPr>
                <a:t>Regional administrativ ledelse   </a:t>
              </a:r>
              <a:endParaRPr/>
            </a:p>
          </p:txBody>
        </p:sp>
        <p:sp>
          <p:nvSpPr>
            <p:cNvPr id="344" name="Google Shape;344;p29"/>
            <p:cNvSpPr/>
            <p:nvPr/>
          </p:nvSpPr>
          <p:spPr>
            <a:xfrm>
              <a:off x="87279" y="6266773"/>
              <a:ext cx="1929600" cy="540000"/>
            </a:xfrm>
            <a:prstGeom prst="rect">
              <a:avLst/>
            </a:prstGeom>
            <a:solidFill>
              <a:srgbClr val="C3CB00"/>
            </a:solidFill>
            <a:ln w="12700" cap="flat" cmpd="sng">
              <a:solidFill>
                <a:srgbClr val="FFFFFF"/>
              </a:solidFill>
              <a:prstDash val="solid"/>
              <a:miter lim="800000"/>
              <a:headEnd type="none" w="sm" len="sm"/>
              <a:tailEnd type="none" w="sm" len="sm"/>
            </a:ln>
          </p:spPr>
          <p:txBody>
            <a:bodyPr spcFirstLastPara="1" wrap="square" lIns="0" tIns="45700" rIns="0" bIns="45700" anchor="ctr" anchorCtr="0">
              <a:noAutofit/>
            </a:bodyPr>
            <a:lstStyle/>
            <a:p>
              <a:pPr marL="0" marR="0" lvl="0" indent="0" algn="ctr" rtl="0">
                <a:spcBef>
                  <a:spcPts val="0"/>
                </a:spcBef>
                <a:spcAft>
                  <a:spcPts val="0"/>
                </a:spcAft>
                <a:buNone/>
              </a:pPr>
              <a:r>
                <a:rPr lang="no" sz="1200">
                  <a:solidFill>
                    <a:srgbClr val="FFFFFF"/>
                  </a:solidFill>
                  <a:latin typeface="Calibri"/>
                  <a:ea typeface="Calibri"/>
                  <a:cs typeface="Calibri"/>
                  <a:sym typeface="Calibri"/>
                </a:rPr>
                <a:t>Interne kommunale- og fylkeskommunale prosesser</a:t>
              </a:r>
              <a:endParaRPr/>
            </a:p>
          </p:txBody>
        </p:sp>
      </p:grpSp>
      <p:sp>
        <p:nvSpPr>
          <p:cNvPr id="345" name="Google Shape;345;p29"/>
          <p:cNvSpPr txBox="1"/>
          <p:nvPr/>
        </p:nvSpPr>
        <p:spPr>
          <a:xfrm>
            <a:off x="8743650" y="1102650"/>
            <a:ext cx="2851500" cy="13479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no" sz="1700" b="1">
                <a:solidFill>
                  <a:srgbClr val="79A309"/>
                </a:solidFill>
                <a:latin typeface="Calibri"/>
                <a:ea typeface="Calibri"/>
                <a:cs typeface="Calibri"/>
                <a:sym typeface="Calibri"/>
              </a:rPr>
              <a:t>Kommunedirektørkollegiet 1</a:t>
            </a:r>
            <a:br>
              <a:rPr lang="no" sz="1700" b="1">
                <a:solidFill>
                  <a:srgbClr val="79A309"/>
                </a:solidFill>
                <a:latin typeface="Calibri"/>
                <a:ea typeface="Calibri"/>
                <a:cs typeface="Calibri"/>
                <a:sym typeface="Calibri"/>
              </a:rPr>
            </a:br>
            <a:r>
              <a:rPr lang="no" sz="1700" b="1">
                <a:solidFill>
                  <a:srgbClr val="F68907"/>
                </a:solidFill>
                <a:latin typeface="Calibri"/>
                <a:ea typeface="Calibri"/>
                <a:cs typeface="Calibri"/>
                <a:sym typeface="Calibri"/>
              </a:rPr>
              <a:t>Ordførerkollegiet 1</a:t>
            </a:r>
            <a:endParaRPr sz="1700" b="1">
              <a:solidFill>
                <a:srgbClr val="F68907"/>
              </a:solidFill>
              <a:latin typeface="Calibri"/>
              <a:ea typeface="Calibri"/>
              <a:cs typeface="Calibri"/>
              <a:sym typeface="Calibri"/>
            </a:endParaRPr>
          </a:p>
          <a:p>
            <a:pPr marL="0" marR="0" lvl="0" indent="0" algn="l" rtl="0">
              <a:lnSpc>
                <a:spcPct val="115000"/>
              </a:lnSpc>
              <a:spcBef>
                <a:spcPts val="0"/>
              </a:spcBef>
              <a:spcAft>
                <a:spcPts val="0"/>
              </a:spcAft>
              <a:buNone/>
            </a:pPr>
            <a:r>
              <a:rPr lang="no" sz="1000">
                <a:latin typeface="Calibri"/>
                <a:ea typeface="Calibri"/>
                <a:cs typeface="Calibri"/>
                <a:sym typeface="Calibri"/>
              </a:rPr>
              <a:t>Kommunedirektørforum ifbm strategikonferanse</a:t>
            </a:r>
            <a:br>
              <a:rPr lang="no" sz="1700" b="1">
                <a:solidFill>
                  <a:srgbClr val="F68907"/>
                </a:solidFill>
                <a:latin typeface="Calibri"/>
                <a:ea typeface="Calibri"/>
                <a:cs typeface="Calibri"/>
                <a:sym typeface="Calibri"/>
              </a:rPr>
            </a:br>
            <a:endParaRPr sz="1700">
              <a:solidFill>
                <a:srgbClr val="FF0000"/>
              </a:solidFill>
              <a:latin typeface="Calibri"/>
              <a:ea typeface="Calibri"/>
              <a:cs typeface="Calibri"/>
              <a:sym typeface="Calibri"/>
            </a:endParaRPr>
          </a:p>
          <a:p>
            <a:pPr marL="0" marR="0" lvl="0" indent="0" algn="l" rtl="0">
              <a:lnSpc>
                <a:spcPct val="115000"/>
              </a:lnSpc>
              <a:spcBef>
                <a:spcPts val="0"/>
              </a:spcBef>
              <a:spcAft>
                <a:spcPts val="0"/>
              </a:spcAft>
              <a:buNone/>
            </a:pPr>
            <a:endParaRPr sz="1700">
              <a:solidFill>
                <a:srgbClr val="FF0000"/>
              </a:solidFill>
              <a:latin typeface="Calibri"/>
              <a:ea typeface="Calibri"/>
              <a:cs typeface="Calibri"/>
              <a:sym typeface="Calibri"/>
            </a:endParaRPr>
          </a:p>
        </p:txBody>
      </p:sp>
      <p:sp>
        <p:nvSpPr>
          <p:cNvPr id="346" name="Google Shape;346;p29"/>
          <p:cNvSpPr txBox="1"/>
          <p:nvPr/>
        </p:nvSpPr>
        <p:spPr>
          <a:xfrm>
            <a:off x="8819850" y="5010950"/>
            <a:ext cx="3002700" cy="11097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no" sz="1700" b="1">
                <a:solidFill>
                  <a:srgbClr val="79A309"/>
                </a:solidFill>
                <a:latin typeface="Calibri"/>
                <a:ea typeface="Calibri"/>
                <a:cs typeface="Calibri"/>
                <a:sym typeface="Calibri"/>
              </a:rPr>
              <a:t>Kommunedirektørkollegiet 2 </a:t>
            </a:r>
            <a:r>
              <a:rPr lang="no" sz="1700" b="1">
                <a:solidFill>
                  <a:srgbClr val="F68907"/>
                </a:solidFill>
                <a:latin typeface="Calibri"/>
                <a:ea typeface="Calibri"/>
                <a:cs typeface="Calibri"/>
                <a:sym typeface="Calibri"/>
              </a:rPr>
              <a:t>Ordførerkollegiet 3</a:t>
            </a:r>
            <a:endParaRPr sz="1700"/>
          </a:p>
          <a:p>
            <a:pPr marL="0" marR="0" lvl="0" indent="0" algn="l" rtl="0">
              <a:lnSpc>
                <a:spcPct val="115000"/>
              </a:lnSpc>
              <a:spcBef>
                <a:spcPts val="0"/>
              </a:spcBef>
              <a:spcAft>
                <a:spcPts val="0"/>
              </a:spcAft>
              <a:buNone/>
            </a:pPr>
            <a:r>
              <a:rPr lang="no" sz="1700" b="1">
                <a:solidFill>
                  <a:srgbClr val="2E75B5"/>
                </a:solidFill>
                <a:latin typeface="Calibri"/>
                <a:ea typeface="Calibri"/>
                <a:cs typeface="Calibri"/>
                <a:sym typeface="Calibri"/>
              </a:rPr>
              <a:t>Agdertinget 1</a:t>
            </a:r>
            <a:endParaRPr sz="1700" b="1">
              <a:solidFill>
                <a:srgbClr val="2E75B5"/>
              </a:solidFill>
              <a:latin typeface="Calibri"/>
              <a:ea typeface="Calibri"/>
              <a:cs typeface="Calibri"/>
              <a:sym typeface="Calibri"/>
            </a:endParaRPr>
          </a:p>
          <a:p>
            <a:pPr marL="0" marR="0" lvl="0" indent="0" algn="l" rtl="0">
              <a:lnSpc>
                <a:spcPct val="115000"/>
              </a:lnSpc>
              <a:spcBef>
                <a:spcPts val="0"/>
              </a:spcBef>
              <a:spcAft>
                <a:spcPts val="0"/>
              </a:spcAft>
              <a:buNone/>
            </a:pPr>
            <a:r>
              <a:rPr lang="no" sz="1000">
                <a:latin typeface="Calibri"/>
                <a:ea typeface="Calibri"/>
                <a:cs typeface="Calibri"/>
                <a:sym typeface="Calibri"/>
              </a:rPr>
              <a:t>Sammenfallende møter arrangeres i Oslo</a:t>
            </a:r>
            <a:endParaRPr sz="1000">
              <a:latin typeface="Calibri"/>
              <a:ea typeface="Calibri"/>
              <a:cs typeface="Calibri"/>
              <a:sym typeface="Calibri"/>
            </a:endParaRPr>
          </a:p>
        </p:txBody>
      </p:sp>
      <p:sp>
        <p:nvSpPr>
          <p:cNvPr id="347" name="Google Shape;347;p29"/>
          <p:cNvSpPr/>
          <p:nvPr/>
        </p:nvSpPr>
        <p:spPr>
          <a:xfrm>
            <a:off x="229600" y="1734850"/>
            <a:ext cx="2751300" cy="14607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no" sz="1700" b="1">
                <a:solidFill>
                  <a:srgbClr val="79A309"/>
                </a:solidFill>
                <a:latin typeface="Calibri"/>
                <a:ea typeface="Calibri"/>
                <a:cs typeface="Calibri"/>
                <a:sym typeface="Calibri"/>
              </a:rPr>
              <a:t>Kommunedirektørkollegiet 4 </a:t>
            </a:r>
            <a:endParaRPr sz="1700" b="1">
              <a:solidFill>
                <a:srgbClr val="79A309"/>
              </a:solidFill>
              <a:latin typeface="Calibri"/>
              <a:ea typeface="Calibri"/>
              <a:cs typeface="Calibri"/>
              <a:sym typeface="Calibri"/>
            </a:endParaRPr>
          </a:p>
          <a:p>
            <a:pPr marL="0" marR="0" lvl="0" indent="0" algn="r" rtl="0">
              <a:spcBef>
                <a:spcPts val="0"/>
              </a:spcBef>
              <a:spcAft>
                <a:spcPts val="0"/>
              </a:spcAft>
              <a:buNone/>
            </a:pPr>
            <a:r>
              <a:rPr lang="no" sz="1700" b="1">
                <a:solidFill>
                  <a:srgbClr val="F68907"/>
                </a:solidFill>
                <a:latin typeface="Calibri"/>
                <a:ea typeface="Calibri"/>
                <a:cs typeface="Calibri"/>
                <a:sym typeface="Calibri"/>
              </a:rPr>
              <a:t>Ordførerkollegiet 4</a:t>
            </a:r>
            <a:endParaRPr sz="1700">
              <a:solidFill>
                <a:srgbClr val="79A309"/>
              </a:solidFill>
              <a:latin typeface="Calibri"/>
              <a:ea typeface="Calibri"/>
              <a:cs typeface="Calibri"/>
              <a:sym typeface="Calibri"/>
            </a:endParaRPr>
          </a:p>
          <a:p>
            <a:pPr marL="0" marR="0" lvl="0" indent="0" algn="r" rtl="0">
              <a:spcBef>
                <a:spcPts val="0"/>
              </a:spcBef>
              <a:spcAft>
                <a:spcPts val="0"/>
              </a:spcAft>
              <a:buNone/>
            </a:pPr>
            <a:r>
              <a:rPr lang="no" sz="1700" b="1">
                <a:solidFill>
                  <a:srgbClr val="2E75B5"/>
                </a:solidFill>
                <a:latin typeface="Calibri"/>
                <a:ea typeface="Calibri"/>
                <a:cs typeface="Calibri"/>
                <a:sym typeface="Calibri"/>
              </a:rPr>
              <a:t>Agdertinget 2</a:t>
            </a:r>
            <a:endParaRPr sz="1700" b="1">
              <a:solidFill>
                <a:srgbClr val="2E75B5"/>
              </a:solidFill>
              <a:latin typeface="Calibri"/>
              <a:ea typeface="Calibri"/>
              <a:cs typeface="Calibri"/>
              <a:sym typeface="Calibri"/>
            </a:endParaRPr>
          </a:p>
          <a:p>
            <a:pPr marL="0" marR="0" lvl="0" indent="0" algn="r" rtl="0">
              <a:spcBef>
                <a:spcPts val="0"/>
              </a:spcBef>
              <a:spcAft>
                <a:spcPts val="0"/>
              </a:spcAft>
              <a:buNone/>
            </a:pPr>
            <a:r>
              <a:rPr lang="no" sz="1000">
                <a:latin typeface="Calibri"/>
                <a:ea typeface="Calibri"/>
                <a:cs typeface="Calibri"/>
                <a:sym typeface="Calibri"/>
              </a:rPr>
              <a:t>Sammenfallende med KS høstkonferanse og  Statsforvalterens høstmøte</a:t>
            </a:r>
            <a:r>
              <a:rPr lang="no" sz="1200" b="1">
                <a:latin typeface="Calibri"/>
                <a:ea typeface="Calibri"/>
                <a:cs typeface="Calibri"/>
                <a:sym typeface="Calibri"/>
              </a:rPr>
              <a:t> </a:t>
            </a:r>
            <a:endParaRPr sz="1200">
              <a:latin typeface="Calibri"/>
              <a:ea typeface="Calibri"/>
              <a:cs typeface="Calibri"/>
              <a:sym typeface="Calibri"/>
            </a:endParaRPr>
          </a:p>
        </p:txBody>
      </p:sp>
      <p:sp>
        <p:nvSpPr>
          <p:cNvPr id="348" name="Google Shape;348;p29"/>
          <p:cNvSpPr txBox="1"/>
          <p:nvPr/>
        </p:nvSpPr>
        <p:spPr>
          <a:xfrm>
            <a:off x="7104005" y="460581"/>
            <a:ext cx="1348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700" b="1">
                <a:solidFill>
                  <a:srgbClr val="2E75B5"/>
                </a:solidFill>
                <a:latin typeface="Calibri"/>
                <a:ea typeface="Calibri"/>
                <a:cs typeface="Calibri"/>
                <a:sym typeface="Calibri"/>
              </a:rPr>
              <a:t>Agdermøtet</a:t>
            </a:r>
            <a:endParaRPr sz="1300"/>
          </a:p>
        </p:txBody>
      </p:sp>
      <p:sp>
        <p:nvSpPr>
          <p:cNvPr id="349" name="Google Shape;349;p29"/>
          <p:cNvSpPr/>
          <p:nvPr/>
        </p:nvSpPr>
        <p:spPr>
          <a:xfrm>
            <a:off x="1338450" y="873850"/>
            <a:ext cx="27513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700" b="1">
                <a:solidFill>
                  <a:srgbClr val="79A309"/>
                </a:solidFill>
                <a:latin typeface="Calibri"/>
                <a:ea typeface="Calibri"/>
                <a:cs typeface="Calibri"/>
                <a:sym typeface="Calibri"/>
              </a:rPr>
              <a:t>Kommunedirektørkollegiet 5 </a:t>
            </a:r>
            <a:endParaRPr sz="1700">
              <a:solidFill>
                <a:srgbClr val="000000"/>
              </a:solidFill>
              <a:latin typeface="Calibri"/>
              <a:ea typeface="Calibri"/>
              <a:cs typeface="Calibri"/>
              <a:sym typeface="Calibri"/>
            </a:endParaRPr>
          </a:p>
        </p:txBody>
      </p:sp>
      <p:sp>
        <p:nvSpPr>
          <p:cNvPr id="350" name="Google Shape;350;p29"/>
          <p:cNvSpPr txBox="1"/>
          <p:nvPr/>
        </p:nvSpPr>
        <p:spPr>
          <a:xfrm>
            <a:off x="541100" y="4738325"/>
            <a:ext cx="2751300" cy="392100"/>
          </a:xfrm>
          <a:prstGeom prst="rect">
            <a:avLst/>
          </a:prstGeom>
          <a:noFill/>
          <a:ln>
            <a:noFill/>
          </a:ln>
        </p:spPr>
        <p:txBody>
          <a:bodyPr spcFirstLastPara="1" wrap="square" lIns="91425" tIns="45700" rIns="91425" bIns="45700" anchor="t" anchorCtr="0">
            <a:noAutofit/>
          </a:bodyPr>
          <a:lstStyle/>
          <a:p>
            <a:pPr marL="0" marR="0" lvl="0" indent="0" algn="r" rtl="0">
              <a:lnSpc>
                <a:spcPct val="115000"/>
              </a:lnSpc>
              <a:spcBef>
                <a:spcPts val="0"/>
              </a:spcBef>
              <a:spcAft>
                <a:spcPts val="0"/>
              </a:spcAft>
              <a:buNone/>
            </a:pPr>
            <a:r>
              <a:rPr lang="no" sz="1700" b="1">
                <a:solidFill>
                  <a:srgbClr val="79A309"/>
                </a:solidFill>
                <a:latin typeface="Calibri"/>
                <a:ea typeface="Calibri"/>
                <a:cs typeface="Calibri"/>
                <a:sym typeface="Calibri"/>
              </a:rPr>
              <a:t>Kommunedirektørkollegiet 3</a:t>
            </a:r>
            <a:endParaRPr sz="1300"/>
          </a:p>
        </p:txBody>
      </p:sp>
      <p:sp>
        <p:nvSpPr>
          <p:cNvPr id="351" name="Google Shape;351;p29"/>
          <p:cNvSpPr txBox="1"/>
          <p:nvPr/>
        </p:nvSpPr>
        <p:spPr>
          <a:xfrm>
            <a:off x="3551365" y="6005886"/>
            <a:ext cx="14673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700" b="1">
                <a:solidFill>
                  <a:srgbClr val="2E75B5"/>
                </a:solidFill>
                <a:latin typeface="Calibri"/>
                <a:ea typeface="Calibri"/>
                <a:cs typeface="Calibri"/>
                <a:sym typeface="Calibri"/>
              </a:rPr>
              <a:t>Arendalsuka</a:t>
            </a:r>
            <a:endParaRPr sz="1300"/>
          </a:p>
        </p:txBody>
      </p:sp>
      <p:sp>
        <p:nvSpPr>
          <p:cNvPr id="352" name="Google Shape;352;p29"/>
          <p:cNvSpPr txBox="1"/>
          <p:nvPr/>
        </p:nvSpPr>
        <p:spPr>
          <a:xfrm>
            <a:off x="7076883" y="6185598"/>
            <a:ext cx="14673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o" sz="1700" b="1">
                <a:solidFill>
                  <a:srgbClr val="2E75B5"/>
                </a:solidFill>
                <a:latin typeface="Calibri"/>
                <a:ea typeface="Calibri"/>
                <a:cs typeface="Calibri"/>
                <a:sym typeface="Calibri"/>
              </a:rPr>
              <a:t>Fremtidens</a:t>
            </a:r>
            <a:br>
              <a:rPr lang="no" sz="1700" b="1">
                <a:solidFill>
                  <a:srgbClr val="2E75B5"/>
                </a:solidFill>
                <a:latin typeface="Calibri"/>
                <a:ea typeface="Calibri"/>
                <a:cs typeface="Calibri"/>
                <a:sym typeface="Calibri"/>
              </a:rPr>
            </a:br>
            <a:r>
              <a:rPr lang="no" sz="1700" b="1">
                <a:solidFill>
                  <a:srgbClr val="2E75B5"/>
                </a:solidFill>
                <a:latin typeface="Calibri"/>
                <a:ea typeface="Calibri"/>
                <a:cs typeface="Calibri"/>
                <a:sym typeface="Calibri"/>
              </a:rPr>
              <a:t>kommuner</a:t>
            </a:r>
            <a:endParaRPr sz="1300"/>
          </a:p>
        </p:txBody>
      </p:sp>
      <p:sp>
        <p:nvSpPr>
          <p:cNvPr id="353" name="Google Shape;353;p29"/>
          <p:cNvSpPr txBox="1"/>
          <p:nvPr/>
        </p:nvSpPr>
        <p:spPr>
          <a:xfrm>
            <a:off x="8042400" y="5519775"/>
            <a:ext cx="594600" cy="2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KDU</a:t>
            </a:r>
            <a:endParaRPr sz="1000"/>
          </a:p>
          <a:p>
            <a:pPr marL="0" lvl="0" indent="0" algn="l" rtl="0">
              <a:spcBef>
                <a:spcPts val="0"/>
              </a:spcBef>
              <a:spcAft>
                <a:spcPts val="0"/>
              </a:spcAft>
              <a:buNone/>
            </a:pPr>
            <a:r>
              <a:rPr lang="no" sz="1000"/>
              <a:t>uke 21</a:t>
            </a:r>
            <a:endParaRPr sz="1000"/>
          </a:p>
        </p:txBody>
      </p:sp>
      <p:sp>
        <p:nvSpPr>
          <p:cNvPr id="354" name="Google Shape;354;p29"/>
          <p:cNvSpPr txBox="1"/>
          <p:nvPr/>
        </p:nvSpPr>
        <p:spPr>
          <a:xfrm>
            <a:off x="7573500" y="5827450"/>
            <a:ext cx="7308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KS styre uke 22</a:t>
            </a:r>
            <a:endParaRPr sz="1000"/>
          </a:p>
        </p:txBody>
      </p:sp>
      <p:sp>
        <p:nvSpPr>
          <p:cNvPr id="355" name="Google Shape;355;p29"/>
          <p:cNvSpPr txBox="1"/>
          <p:nvPr/>
        </p:nvSpPr>
        <p:spPr>
          <a:xfrm>
            <a:off x="6518400" y="566775"/>
            <a:ext cx="594600" cy="2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KDU</a:t>
            </a:r>
            <a:endParaRPr sz="1000"/>
          </a:p>
          <a:p>
            <a:pPr marL="0" lvl="0" indent="0" algn="l" rtl="0">
              <a:spcBef>
                <a:spcPts val="0"/>
              </a:spcBef>
              <a:spcAft>
                <a:spcPts val="0"/>
              </a:spcAft>
              <a:buNone/>
            </a:pPr>
            <a:r>
              <a:rPr lang="no" sz="1000"/>
              <a:t>uke 3</a:t>
            </a:r>
            <a:endParaRPr sz="1000"/>
          </a:p>
        </p:txBody>
      </p:sp>
      <p:sp>
        <p:nvSpPr>
          <p:cNvPr id="356" name="Google Shape;356;p29"/>
          <p:cNvSpPr txBox="1"/>
          <p:nvPr/>
        </p:nvSpPr>
        <p:spPr>
          <a:xfrm>
            <a:off x="7116300" y="798250"/>
            <a:ext cx="7308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KS styre uke 4</a:t>
            </a:r>
            <a:endParaRPr sz="1000"/>
          </a:p>
        </p:txBody>
      </p:sp>
      <p:sp>
        <p:nvSpPr>
          <p:cNvPr id="357" name="Google Shape;357;p29"/>
          <p:cNvSpPr txBox="1"/>
          <p:nvPr/>
        </p:nvSpPr>
        <p:spPr>
          <a:xfrm>
            <a:off x="8868900" y="2855650"/>
            <a:ext cx="7308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KS styre uke 11</a:t>
            </a:r>
            <a:endParaRPr sz="1000"/>
          </a:p>
        </p:txBody>
      </p:sp>
      <p:sp>
        <p:nvSpPr>
          <p:cNvPr id="358" name="Google Shape;358;p29"/>
          <p:cNvSpPr txBox="1"/>
          <p:nvPr/>
        </p:nvSpPr>
        <p:spPr>
          <a:xfrm>
            <a:off x="8728200" y="2395575"/>
            <a:ext cx="594600" cy="2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KDU</a:t>
            </a:r>
            <a:endParaRPr sz="1000"/>
          </a:p>
          <a:p>
            <a:pPr marL="0" lvl="0" indent="0" algn="l" rtl="0">
              <a:spcBef>
                <a:spcPts val="0"/>
              </a:spcBef>
              <a:spcAft>
                <a:spcPts val="0"/>
              </a:spcAft>
              <a:buNone/>
            </a:pPr>
            <a:r>
              <a:rPr lang="no" sz="1000"/>
              <a:t>uke 10</a:t>
            </a:r>
            <a:endParaRPr sz="1000"/>
          </a:p>
        </p:txBody>
      </p:sp>
      <p:sp>
        <p:nvSpPr>
          <p:cNvPr id="359" name="Google Shape;359;p29"/>
          <p:cNvSpPr txBox="1"/>
          <p:nvPr/>
        </p:nvSpPr>
        <p:spPr>
          <a:xfrm>
            <a:off x="2632200" y="4224375"/>
            <a:ext cx="594600" cy="2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KDU</a:t>
            </a:r>
            <a:endParaRPr sz="1000"/>
          </a:p>
          <a:p>
            <a:pPr marL="0" lvl="0" indent="0" algn="l" rtl="0">
              <a:spcBef>
                <a:spcPts val="0"/>
              </a:spcBef>
              <a:spcAft>
                <a:spcPts val="0"/>
              </a:spcAft>
              <a:buNone/>
            </a:pPr>
            <a:r>
              <a:rPr lang="no" sz="1000"/>
              <a:t>uke 36</a:t>
            </a:r>
            <a:endParaRPr sz="1000"/>
          </a:p>
        </p:txBody>
      </p:sp>
      <p:sp>
        <p:nvSpPr>
          <p:cNvPr id="360" name="Google Shape;360;p29"/>
          <p:cNvSpPr txBox="1"/>
          <p:nvPr/>
        </p:nvSpPr>
        <p:spPr>
          <a:xfrm>
            <a:off x="2391900" y="3770050"/>
            <a:ext cx="7308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KS styre uke 37</a:t>
            </a:r>
            <a:endParaRPr sz="1000"/>
          </a:p>
        </p:txBody>
      </p:sp>
      <p:sp>
        <p:nvSpPr>
          <p:cNvPr id="361" name="Google Shape;361;p29"/>
          <p:cNvSpPr txBox="1"/>
          <p:nvPr/>
        </p:nvSpPr>
        <p:spPr>
          <a:xfrm>
            <a:off x="3306300" y="1331650"/>
            <a:ext cx="7308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KS styre uke 45</a:t>
            </a:r>
            <a:endParaRPr sz="1000"/>
          </a:p>
        </p:txBody>
      </p:sp>
      <p:sp>
        <p:nvSpPr>
          <p:cNvPr id="362" name="Google Shape;362;p29"/>
          <p:cNvSpPr txBox="1"/>
          <p:nvPr/>
        </p:nvSpPr>
        <p:spPr>
          <a:xfrm>
            <a:off x="3013200" y="1709775"/>
            <a:ext cx="594600" cy="2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KDU</a:t>
            </a:r>
            <a:endParaRPr sz="1000"/>
          </a:p>
          <a:p>
            <a:pPr marL="0" lvl="0" indent="0" algn="l" rtl="0">
              <a:spcBef>
                <a:spcPts val="0"/>
              </a:spcBef>
              <a:spcAft>
                <a:spcPts val="0"/>
              </a:spcAft>
              <a:buNone/>
            </a:pPr>
            <a:r>
              <a:rPr lang="no" sz="1000"/>
              <a:t>uke 44</a:t>
            </a:r>
            <a:endParaRPr sz="1000"/>
          </a:p>
        </p:txBody>
      </p:sp>
      <p:sp>
        <p:nvSpPr>
          <p:cNvPr id="363" name="Google Shape;363;p29"/>
          <p:cNvSpPr txBox="1"/>
          <p:nvPr/>
        </p:nvSpPr>
        <p:spPr>
          <a:xfrm>
            <a:off x="10169925" y="3473900"/>
            <a:ext cx="18903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no" sz="1700" b="1">
                <a:solidFill>
                  <a:srgbClr val="F68907"/>
                </a:solidFill>
                <a:latin typeface="Calibri"/>
                <a:ea typeface="Calibri"/>
                <a:cs typeface="Calibri"/>
                <a:sym typeface="Calibri"/>
              </a:rPr>
              <a:t>Ordførerkollegiet 2</a:t>
            </a:r>
            <a:endParaRPr sz="1700" b="1">
              <a:solidFill>
                <a:srgbClr val="F68907"/>
              </a:solidFill>
              <a:latin typeface="Calibri"/>
              <a:ea typeface="Calibri"/>
              <a:cs typeface="Calibri"/>
              <a:sym typeface="Calibri"/>
            </a:endParaRPr>
          </a:p>
          <a:p>
            <a:pPr marL="0" marR="0" lvl="0" indent="0" algn="l" rtl="0">
              <a:lnSpc>
                <a:spcPct val="115000"/>
              </a:lnSpc>
              <a:spcBef>
                <a:spcPts val="0"/>
              </a:spcBef>
              <a:spcAft>
                <a:spcPts val="0"/>
              </a:spcAft>
              <a:buNone/>
            </a:pPr>
            <a:r>
              <a:rPr lang="no" sz="1200">
                <a:latin typeface="Calibri"/>
                <a:ea typeface="Calibri"/>
                <a:cs typeface="Calibri"/>
                <a:sym typeface="Calibri"/>
              </a:rPr>
              <a:t>Studietur</a:t>
            </a:r>
            <a:br>
              <a:rPr lang="no" sz="1700" b="1">
                <a:solidFill>
                  <a:srgbClr val="F68907"/>
                </a:solidFill>
                <a:latin typeface="Calibri"/>
                <a:ea typeface="Calibri"/>
                <a:cs typeface="Calibri"/>
                <a:sym typeface="Calibri"/>
              </a:rPr>
            </a:br>
            <a:endParaRPr sz="1300" b="1">
              <a:solidFill>
                <a:srgbClr val="F68907"/>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aphicFrame>
        <p:nvGraphicFramePr>
          <p:cNvPr id="368" name="Google Shape;368;p30"/>
          <p:cNvGraphicFramePr/>
          <p:nvPr/>
        </p:nvGraphicFramePr>
        <p:xfrm>
          <a:off x="61600" y="71850"/>
          <a:ext cx="11629675" cy="5072965"/>
        </p:xfrm>
        <a:graphic>
          <a:graphicData uri="http://schemas.openxmlformats.org/drawingml/2006/table">
            <a:tbl>
              <a:tblPr>
                <a:noFill/>
                <a:tableStyleId>{2E53EABD-6E51-492B-B7CA-94C1046E4A80}</a:tableStyleId>
              </a:tblPr>
              <a:tblGrid>
                <a:gridCol w="1233175">
                  <a:extLst>
                    <a:ext uri="{9D8B030D-6E8A-4147-A177-3AD203B41FA5}">
                      <a16:colId xmlns:a16="http://schemas.microsoft.com/office/drawing/2014/main" val="20000"/>
                    </a:ext>
                  </a:extLst>
                </a:gridCol>
                <a:gridCol w="2843625">
                  <a:extLst>
                    <a:ext uri="{9D8B030D-6E8A-4147-A177-3AD203B41FA5}">
                      <a16:colId xmlns:a16="http://schemas.microsoft.com/office/drawing/2014/main" val="20001"/>
                    </a:ext>
                  </a:extLst>
                </a:gridCol>
                <a:gridCol w="3216075">
                  <a:extLst>
                    <a:ext uri="{9D8B030D-6E8A-4147-A177-3AD203B41FA5}">
                      <a16:colId xmlns:a16="http://schemas.microsoft.com/office/drawing/2014/main" val="20002"/>
                    </a:ext>
                  </a:extLst>
                </a:gridCol>
                <a:gridCol w="1849275">
                  <a:extLst>
                    <a:ext uri="{9D8B030D-6E8A-4147-A177-3AD203B41FA5}">
                      <a16:colId xmlns:a16="http://schemas.microsoft.com/office/drawing/2014/main" val="20003"/>
                    </a:ext>
                  </a:extLst>
                </a:gridCol>
                <a:gridCol w="2487525">
                  <a:extLst>
                    <a:ext uri="{9D8B030D-6E8A-4147-A177-3AD203B41FA5}">
                      <a16:colId xmlns:a16="http://schemas.microsoft.com/office/drawing/2014/main" val="20004"/>
                    </a:ext>
                  </a:extLst>
                </a:gridCol>
              </a:tblGrid>
              <a:tr h="531350">
                <a:tc>
                  <a:txBody>
                    <a:bodyPr/>
                    <a:lstStyle/>
                    <a:p>
                      <a:pPr marL="0" lvl="0" indent="0" algn="l" rtl="0">
                        <a:spcBef>
                          <a:spcPts val="0"/>
                        </a:spcBef>
                        <a:spcAft>
                          <a:spcPts val="0"/>
                        </a:spcAft>
                        <a:buNone/>
                      </a:pPr>
                      <a:r>
                        <a:rPr lang="no" sz="1300" b="1"/>
                        <a:t>Organ</a:t>
                      </a:r>
                      <a:endParaRPr sz="1300" b="1"/>
                    </a:p>
                  </a:txBody>
                  <a:tcPr marL="91425" marR="91425" marT="91425" marB="91425">
                    <a:solidFill>
                      <a:srgbClr val="C9DAF8"/>
                    </a:solidFill>
                  </a:tcPr>
                </a:tc>
                <a:tc>
                  <a:txBody>
                    <a:bodyPr/>
                    <a:lstStyle/>
                    <a:p>
                      <a:pPr marL="0" lvl="0" indent="0" algn="l" rtl="0">
                        <a:spcBef>
                          <a:spcPts val="0"/>
                        </a:spcBef>
                        <a:spcAft>
                          <a:spcPts val="0"/>
                        </a:spcAft>
                        <a:buNone/>
                      </a:pPr>
                      <a:r>
                        <a:rPr lang="no" sz="1300" b="1"/>
                        <a:t>Formål</a:t>
                      </a:r>
                      <a:endParaRPr sz="1300" b="1"/>
                    </a:p>
                  </a:txBody>
                  <a:tcPr marL="91425" marR="91425" marT="91425" marB="91425">
                    <a:lnR w="9525" cap="flat" cmpd="sng">
                      <a:solidFill>
                        <a:srgbClr val="9E9E9E"/>
                      </a:solidFill>
                      <a:prstDash val="solid"/>
                      <a:round/>
                      <a:headEnd type="none" w="sm" len="sm"/>
                      <a:tailEnd type="none" w="sm" len="sm"/>
                    </a:lnR>
                    <a:solidFill>
                      <a:srgbClr val="C9DAF8"/>
                    </a:solidFill>
                  </a:tcPr>
                </a:tc>
                <a:tc>
                  <a:txBody>
                    <a:bodyPr/>
                    <a:lstStyle/>
                    <a:p>
                      <a:pPr marL="0" lvl="0" indent="0" algn="l" rtl="0">
                        <a:spcBef>
                          <a:spcPts val="0"/>
                        </a:spcBef>
                        <a:spcAft>
                          <a:spcPts val="0"/>
                        </a:spcAft>
                        <a:buClr>
                          <a:schemeClr val="dk1"/>
                        </a:buClr>
                        <a:buSzPts val="1100"/>
                        <a:buFont typeface="Arial"/>
                        <a:buNone/>
                      </a:pPr>
                      <a:r>
                        <a:rPr lang="no" sz="1300" b="1"/>
                        <a:t>Prioriterte tema og arbeidsform</a:t>
                      </a:r>
                      <a:endParaRPr sz="1300"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Møtehyppighet</a:t>
                      </a:r>
                      <a:endParaRPr sz="1300" b="1"/>
                    </a:p>
                  </a:txBody>
                  <a:tcPr marL="91425" marR="91425" marT="91425" marB="91425">
                    <a:lnL w="9525" cap="flat" cmpd="sng">
                      <a:solidFill>
                        <a:srgbClr val="9E9E9E"/>
                      </a:solidFill>
                      <a:prstDash val="solid"/>
                      <a:round/>
                      <a:headEnd type="none" w="sm" len="sm"/>
                      <a:tailEnd type="none" w="sm" len="sm"/>
                    </a:lnL>
                    <a:solidFill>
                      <a:srgbClr val="C9DAF8"/>
                    </a:solidFill>
                  </a:tcPr>
                </a:tc>
                <a:tc>
                  <a:txBody>
                    <a:bodyPr/>
                    <a:lstStyle/>
                    <a:p>
                      <a:pPr marL="0" lvl="0" indent="0" algn="l" rtl="0">
                        <a:spcBef>
                          <a:spcPts val="0"/>
                        </a:spcBef>
                        <a:spcAft>
                          <a:spcPts val="0"/>
                        </a:spcAft>
                        <a:buNone/>
                      </a:pPr>
                      <a:r>
                        <a:rPr lang="no" sz="1300" b="1"/>
                        <a:t>Deltakere</a:t>
                      </a:r>
                      <a:endParaRPr sz="1300" b="1"/>
                    </a:p>
                  </a:txBody>
                  <a:tcPr marL="91425" marR="91425" marT="91425" marB="91425">
                    <a:lnB w="9525" cap="flat" cmpd="sng">
                      <a:solidFill>
                        <a:srgbClr val="9E9E9E"/>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2388825">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Agdermøtet</a:t>
                      </a:r>
                      <a:endParaRPr sz="1200"/>
                    </a:p>
                  </a:txBody>
                  <a:tcPr marL="91425" marR="91425" marT="91425" marB="91425"/>
                </a:tc>
                <a:tc>
                  <a:txBody>
                    <a:bodyPr/>
                    <a:lstStyle/>
                    <a:p>
                      <a:pPr marL="0" lvl="0" indent="0" algn="l" rtl="0">
                        <a:spcBef>
                          <a:spcPts val="0"/>
                        </a:spcBef>
                        <a:spcAft>
                          <a:spcPts val="0"/>
                        </a:spcAft>
                        <a:buNone/>
                      </a:pPr>
                      <a:r>
                        <a:rPr lang="no" sz="1200"/>
                        <a:t>Agdermøtet skal være en arena for:​</a:t>
                      </a:r>
                      <a:endParaRPr sz="1200"/>
                    </a:p>
                    <a:p>
                      <a:pPr marL="457200" lvl="0" indent="-304800" algn="l" rtl="0">
                        <a:spcBef>
                          <a:spcPts val="0"/>
                        </a:spcBef>
                        <a:spcAft>
                          <a:spcPts val="0"/>
                        </a:spcAft>
                        <a:buSzPts val="1200"/>
                        <a:buAutoNum type="arabicPeriod"/>
                      </a:pPr>
                      <a:r>
                        <a:rPr lang="no" sz="1200">
                          <a:solidFill>
                            <a:schemeClr val="dk1"/>
                          </a:solidFill>
                        </a:rPr>
                        <a:t>Strategi for felles satsinger på Agder</a:t>
                      </a:r>
                      <a:endParaRPr sz="1200">
                        <a:solidFill>
                          <a:schemeClr val="dk1"/>
                        </a:solidFill>
                      </a:endParaRPr>
                    </a:p>
                    <a:p>
                      <a:pPr marL="457200" lvl="0" indent="-304800" algn="l" rtl="0">
                        <a:spcBef>
                          <a:spcPts val="0"/>
                        </a:spcBef>
                        <a:spcAft>
                          <a:spcPts val="0"/>
                        </a:spcAft>
                        <a:buSzPts val="1200"/>
                        <a:buAutoNum type="arabicPeriod"/>
                      </a:pPr>
                      <a:r>
                        <a:rPr lang="no" sz="1200"/>
                        <a:t>Inspirasjon og «historiefortelling» med utgangspunkt i felles satsinger og mål​</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no" sz="1200"/>
                        <a:t>Agder fylkeskommune, KS og NHO planlegger i fellesskap Agdermøtet. </a:t>
                      </a:r>
                      <a:endParaRPr sz="1200"/>
                    </a:p>
                    <a:p>
                      <a:pPr marL="0" lvl="0" indent="0" algn="l" rtl="0">
                        <a:spcBef>
                          <a:spcPts val="0"/>
                        </a:spcBef>
                        <a:spcAft>
                          <a:spcPts val="0"/>
                        </a:spcAft>
                        <a:buNone/>
                      </a:pPr>
                      <a:endParaRPr sz="1200">
                        <a:solidFill>
                          <a:srgbClr val="FF0000"/>
                        </a:solidFill>
                      </a:endParaRPr>
                    </a:p>
                    <a:p>
                      <a:pPr marL="0" lvl="0" indent="0" algn="l" rtl="0">
                        <a:spcBef>
                          <a:spcPts val="0"/>
                        </a:spcBef>
                        <a:spcAft>
                          <a:spcPts val="0"/>
                        </a:spcAft>
                        <a:buNone/>
                      </a:pPr>
                      <a:r>
                        <a:rPr lang="no" sz="1200"/>
                        <a:t>Tema bør komme som oppspill fra ordførerkollegiet og kommunedirektørkollegiet (i utvidet møte med </a:t>
                      </a:r>
                      <a:r>
                        <a:rPr lang="no" sz="1200">
                          <a:solidFill>
                            <a:schemeClr val="dk1"/>
                          </a:solidFill>
                        </a:rPr>
                        <a:t>UiA, SSHF, Statsforvalteren, NAV, NHO og evt andre næringsaktører)</a:t>
                      </a:r>
                      <a:endParaRPr sz="1200"/>
                    </a:p>
                    <a:p>
                      <a:pPr marL="0" lvl="0" indent="0" algn="l" rtl="0">
                        <a:spcBef>
                          <a:spcPts val="0"/>
                        </a:spcBef>
                        <a:spcAft>
                          <a:spcPts val="0"/>
                        </a:spcAft>
                        <a:buNone/>
                      </a:pPr>
                      <a:endParaRPr sz="1200">
                        <a:solidFill>
                          <a:srgbClr val="FF0000"/>
                        </a:solidFill>
                      </a:endParaRPr>
                    </a:p>
                    <a:p>
                      <a:pPr marL="0" lvl="0" indent="0" algn="l" rtl="0">
                        <a:spcBef>
                          <a:spcPts val="0"/>
                        </a:spcBef>
                        <a:spcAft>
                          <a:spcPts val="0"/>
                        </a:spcAft>
                        <a:buNone/>
                      </a:pPr>
                      <a:r>
                        <a:rPr lang="no" sz="1200"/>
                        <a:t>Oppfølging bør skje i både ordførerkollegiet og kommunedirektørkollegiet. Fora og fagledernettverk bør ha en aktiv rolle å spille opp og følge opp initiativ.​</a:t>
                      </a:r>
                      <a:endParaRPr sz="1200">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Årlig. </a:t>
                      </a:r>
                      <a:endParaRPr sz="1200"/>
                    </a:p>
                    <a:p>
                      <a:pPr marL="0" lvl="0" indent="0" algn="l" rtl="0">
                        <a:spcBef>
                          <a:spcPts val="0"/>
                        </a:spcBef>
                        <a:spcAft>
                          <a:spcPts val="0"/>
                        </a:spcAft>
                        <a:buNone/>
                      </a:pPr>
                      <a:r>
                        <a:rPr lang="no" sz="1200"/>
                        <a:t>Møte i januar</a:t>
                      </a:r>
                      <a:r>
                        <a:rPr lang="no" sz="1200">
                          <a:solidFill>
                            <a:srgbClr val="FF0000"/>
                          </a:solidFill>
                        </a:rPr>
                        <a:t> </a:t>
                      </a:r>
                      <a:r>
                        <a:rPr lang="no" sz="1200"/>
                        <a:t>over to dager.</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tcPr>
                </a:tc>
                <a:tc>
                  <a:txBody>
                    <a:bodyPr/>
                    <a:lstStyle/>
                    <a:p>
                      <a:pPr marL="457200" lvl="0" indent="-304800" algn="l" rtl="0">
                        <a:spcBef>
                          <a:spcPts val="0"/>
                        </a:spcBef>
                        <a:spcAft>
                          <a:spcPts val="0"/>
                        </a:spcAft>
                        <a:buClr>
                          <a:schemeClr val="dk1"/>
                        </a:buClr>
                        <a:buSzPts val="1200"/>
                        <a:buChar char="-"/>
                      </a:pPr>
                      <a:r>
                        <a:rPr lang="no" sz="1200">
                          <a:solidFill>
                            <a:schemeClr val="dk1"/>
                          </a:solidFill>
                        </a:rPr>
                        <a:t>Agderbenken på Stortinget​</a:t>
                      </a:r>
                      <a:endParaRPr sz="1200">
                        <a:solidFill>
                          <a:schemeClr val="dk1"/>
                        </a:solidFill>
                      </a:endParaRPr>
                    </a:p>
                    <a:p>
                      <a:pPr marL="457200" lvl="0" indent="-304800" algn="l" rtl="0">
                        <a:spcBef>
                          <a:spcPts val="0"/>
                        </a:spcBef>
                        <a:spcAft>
                          <a:spcPts val="0"/>
                        </a:spcAft>
                        <a:buClr>
                          <a:schemeClr val="dk1"/>
                        </a:buClr>
                        <a:buSzPts val="1200"/>
                        <a:buChar char="-"/>
                      </a:pPr>
                      <a:r>
                        <a:rPr lang="no" sz="1200">
                          <a:solidFill>
                            <a:schemeClr val="dk1"/>
                          </a:solidFill>
                        </a:rPr>
                        <a:t>Fylkespolitikere</a:t>
                      </a:r>
                      <a:endParaRPr sz="1200">
                        <a:solidFill>
                          <a:schemeClr val="dk1"/>
                        </a:solidFill>
                      </a:endParaRPr>
                    </a:p>
                    <a:p>
                      <a:pPr marL="457200" lvl="0" indent="-304800" algn="l" rtl="0">
                        <a:spcBef>
                          <a:spcPts val="0"/>
                        </a:spcBef>
                        <a:spcAft>
                          <a:spcPts val="0"/>
                        </a:spcAft>
                        <a:buClr>
                          <a:schemeClr val="dk1"/>
                        </a:buClr>
                        <a:buSzPts val="1200"/>
                        <a:buChar char="-"/>
                      </a:pPr>
                      <a:r>
                        <a:rPr lang="no" sz="1200">
                          <a:solidFill>
                            <a:schemeClr val="dk1"/>
                          </a:solidFill>
                        </a:rPr>
                        <a:t>Ordførere</a:t>
                      </a:r>
                      <a:endParaRPr sz="1200">
                        <a:solidFill>
                          <a:schemeClr val="dk1"/>
                        </a:solidFill>
                      </a:endParaRPr>
                    </a:p>
                    <a:p>
                      <a:pPr marL="457200" lvl="0" indent="-304800" algn="l" rtl="0">
                        <a:spcBef>
                          <a:spcPts val="0"/>
                        </a:spcBef>
                        <a:spcAft>
                          <a:spcPts val="0"/>
                        </a:spcAft>
                        <a:buClr>
                          <a:schemeClr val="dk1"/>
                        </a:buClr>
                        <a:buSzPts val="1200"/>
                        <a:buChar char="-"/>
                      </a:pPr>
                      <a:r>
                        <a:rPr lang="no" sz="1200">
                          <a:solidFill>
                            <a:schemeClr val="dk1"/>
                          </a:solidFill>
                        </a:rPr>
                        <a:t>Kommunedirektører</a:t>
                      </a:r>
                      <a:endParaRPr sz="1200">
                        <a:solidFill>
                          <a:schemeClr val="dk1"/>
                        </a:solidFill>
                      </a:endParaRPr>
                    </a:p>
                    <a:p>
                      <a:pPr marL="457200" lvl="0" indent="-304800" algn="l" rtl="0">
                        <a:spcBef>
                          <a:spcPts val="0"/>
                        </a:spcBef>
                        <a:spcAft>
                          <a:spcPts val="0"/>
                        </a:spcAft>
                        <a:buClr>
                          <a:schemeClr val="dk1"/>
                        </a:buClr>
                        <a:buSzPts val="1200"/>
                        <a:buChar char="-"/>
                      </a:pPr>
                      <a:r>
                        <a:rPr lang="no" sz="1200">
                          <a:solidFill>
                            <a:schemeClr val="dk1"/>
                          </a:solidFill>
                        </a:rPr>
                        <a:t>Andre sentrale kommunale politikere og administrativt ansatte på Agder.​</a:t>
                      </a:r>
                      <a:endParaRPr sz="1200">
                        <a:solidFill>
                          <a:schemeClr val="dk1"/>
                        </a:solidFill>
                      </a:endParaRPr>
                    </a:p>
                    <a:p>
                      <a:pPr marL="457200" lvl="0" indent="-304800" algn="l" rtl="0">
                        <a:spcBef>
                          <a:spcPts val="0"/>
                        </a:spcBef>
                        <a:spcAft>
                          <a:spcPts val="0"/>
                        </a:spcAft>
                        <a:buClr>
                          <a:schemeClr val="dk1"/>
                        </a:buClr>
                        <a:buSzPts val="1200"/>
                        <a:buChar char="-"/>
                      </a:pPr>
                      <a:r>
                        <a:rPr lang="no" sz="1200">
                          <a:solidFill>
                            <a:schemeClr val="dk1"/>
                          </a:solidFill>
                        </a:rPr>
                        <a:t>Sentrale representanter for akademia, organisasjons-, kultur- og næringslivet​</a:t>
                      </a:r>
                      <a:endParaRPr sz="1200">
                        <a:solidFill>
                          <a:schemeClr val="dk1"/>
                        </a:solidFill>
                      </a:endParaRPr>
                    </a:p>
                    <a:p>
                      <a:pPr marL="457200" lvl="0" indent="-304800" algn="l" rtl="0">
                        <a:spcBef>
                          <a:spcPts val="0"/>
                        </a:spcBef>
                        <a:spcAft>
                          <a:spcPts val="0"/>
                        </a:spcAft>
                        <a:buClr>
                          <a:schemeClr val="dk1"/>
                        </a:buClr>
                        <a:buSzPts val="1200"/>
                        <a:buChar char="-"/>
                      </a:pPr>
                      <a:r>
                        <a:rPr lang="no" sz="1200">
                          <a:solidFill>
                            <a:schemeClr val="dk1"/>
                          </a:solidFill>
                        </a:rPr>
                        <a:t>Statlige institusjoner (SSHF, Statsforvalteren, NAV m.fl.)​</a:t>
                      </a:r>
                      <a:endParaRPr sz="1200">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1981325">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Agdertinget</a:t>
                      </a:r>
                      <a:endParaRPr sz="1200"/>
                    </a:p>
                  </a:txBody>
                  <a:tcPr marL="91425" marR="91425" marT="91425" marB="91425"/>
                </a:tc>
                <a:tc>
                  <a:txBody>
                    <a:bodyPr/>
                    <a:lstStyle/>
                    <a:p>
                      <a:pPr marL="0" lvl="0" indent="0" algn="l" rtl="0">
                        <a:spcBef>
                          <a:spcPts val="0"/>
                        </a:spcBef>
                        <a:spcAft>
                          <a:spcPts val="0"/>
                        </a:spcAft>
                        <a:buNone/>
                      </a:pPr>
                      <a:r>
                        <a:rPr lang="no" sz="1200"/>
                        <a:t>«Tinget skal bidra til å videreutvikle Agder som en bærekraftig region og til å møte fremtidige utfordringer med samlet styrke. Tinget vil sette de viktigste politiske sakene på agendaen og være proaktive til å sikre regionens interesser samlet. (…)» (Ihht statutter for Agdertinget).</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no" sz="1200"/>
                        <a:t>Ordførerkollegiet legger premisser for agendapunkter.​</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solidFill>
                            <a:schemeClr val="dk1"/>
                          </a:solidFill>
                        </a:rPr>
                        <a:t>Kommunedirektørkollegiet (med oppspill fra fagledernettverk / fora) kan spille opp aktuelle tema til ordførerkollegiet.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To møter i året:</a:t>
                      </a:r>
                      <a:endParaRPr sz="1200"/>
                    </a:p>
                    <a:p>
                      <a:pPr marL="0" lvl="0" indent="0" algn="l" rtl="0">
                        <a:spcBef>
                          <a:spcPts val="0"/>
                        </a:spcBef>
                        <a:spcAft>
                          <a:spcPts val="0"/>
                        </a:spcAft>
                        <a:buNone/>
                      </a:pPr>
                      <a:r>
                        <a:rPr lang="no" sz="1200"/>
                        <a:t>1. Mai​</a:t>
                      </a:r>
                      <a:endParaRPr sz="1200"/>
                    </a:p>
                    <a:p>
                      <a:pPr marL="0" lvl="0" indent="0" algn="l" rtl="0">
                        <a:spcBef>
                          <a:spcPts val="0"/>
                        </a:spcBef>
                        <a:spcAft>
                          <a:spcPts val="0"/>
                        </a:spcAft>
                        <a:buNone/>
                      </a:pPr>
                      <a:r>
                        <a:rPr lang="no" sz="1200"/>
                        <a:t>2. November</a:t>
                      </a:r>
                      <a:endParaRPr sz="1200"/>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no" sz="1200"/>
                        <a:t>Agderbenken på Stortinget​.</a:t>
                      </a:r>
                      <a:endParaRPr sz="1200"/>
                    </a:p>
                    <a:p>
                      <a:pPr marL="0" lvl="0" indent="0" algn="l" rtl="0">
                        <a:spcBef>
                          <a:spcPts val="0"/>
                        </a:spcBef>
                        <a:spcAft>
                          <a:spcPts val="0"/>
                        </a:spcAft>
                        <a:buClr>
                          <a:schemeClr val="dk1"/>
                        </a:buClr>
                        <a:buSzPts val="1100"/>
                        <a:buFont typeface="Arial"/>
                        <a:buNone/>
                      </a:pPr>
                      <a:r>
                        <a:rPr lang="no" sz="1200">
                          <a:solidFill>
                            <a:schemeClr val="dk1"/>
                          </a:solidFill>
                        </a:rPr>
                        <a:t>Alle ordførere på Agder (25+1).</a:t>
                      </a:r>
                      <a:endParaRPr sz="1200"/>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2"/>
                  </a:ext>
                </a:extLst>
              </a:tr>
            </a:tbl>
          </a:graphicData>
        </a:graphic>
      </p:graphicFrame>
      <p:sp>
        <p:nvSpPr>
          <p:cNvPr id="369" name="Google Shape;369;p30"/>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graphicFrame>
        <p:nvGraphicFramePr>
          <p:cNvPr id="374" name="Google Shape;374;p31"/>
          <p:cNvGraphicFramePr/>
          <p:nvPr/>
        </p:nvGraphicFramePr>
        <p:xfrm>
          <a:off x="61600" y="90000"/>
          <a:ext cx="12064925" cy="6524705"/>
        </p:xfrm>
        <a:graphic>
          <a:graphicData uri="http://schemas.openxmlformats.org/drawingml/2006/table">
            <a:tbl>
              <a:tblPr>
                <a:noFill/>
                <a:tableStyleId>{2E53EABD-6E51-492B-B7CA-94C1046E4A80}</a:tableStyleId>
              </a:tblPr>
              <a:tblGrid>
                <a:gridCol w="938175">
                  <a:extLst>
                    <a:ext uri="{9D8B030D-6E8A-4147-A177-3AD203B41FA5}">
                      <a16:colId xmlns:a16="http://schemas.microsoft.com/office/drawing/2014/main" val="20000"/>
                    </a:ext>
                  </a:extLst>
                </a:gridCol>
                <a:gridCol w="2357600">
                  <a:extLst>
                    <a:ext uri="{9D8B030D-6E8A-4147-A177-3AD203B41FA5}">
                      <a16:colId xmlns:a16="http://schemas.microsoft.com/office/drawing/2014/main" val="20001"/>
                    </a:ext>
                  </a:extLst>
                </a:gridCol>
                <a:gridCol w="4154025">
                  <a:extLst>
                    <a:ext uri="{9D8B030D-6E8A-4147-A177-3AD203B41FA5}">
                      <a16:colId xmlns:a16="http://schemas.microsoft.com/office/drawing/2014/main" val="20002"/>
                    </a:ext>
                  </a:extLst>
                </a:gridCol>
                <a:gridCol w="3264800">
                  <a:extLst>
                    <a:ext uri="{9D8B030D-6E8A-4147-A177-3AD203B41FA5}">
                      <a16:colId xmlns:a16="http://schemas.microsoft.com/office/drawing/2014/main" val="20003"/>
                    </a:ext>
                  </a:extLst>
                </a:gridCol>
                <a:gridCol w="1350325">
                  <a:extLst>
                    <a:ext uri="{9D8B030D-6E8A-4147-A177-3AD203B41FA5}">
                      <a16:colId xmlns:a16="http://schemas.microsoft.com/office/drawing/2014/main" val="20004"/>
                    </a:ext>
                  </a:extLst>
                </a:gridCol>
              </a:tblGrid>
              <a:tr h="557175">
                <a:tc>
                  <a:txBody>
                    <a:bodyPr/>
                    <a:lstStyle/>
                    <a:p>
                      <a:pPr marL="0" lvl="0" indent="0" algn="l" rtl="0">
                        <a:spcBef>
                          <a:spcPts val="0"/>
                        </a:spcBef>
                        <a:spcAft>
                          <a:spcPts val="0"/>
                        </a:spcAft>
                        <a:buNone/>
                      </a:pPr>
                      <a:r>
                        <a:rPr lang="no" sz="1300" b="1"/>
                        <a:t>Organ</a:t>
                      </a:r>
                      <a:endParaRPr sz="1300" b="1"/>
                    </a:p>
                  </a:txBody>
                  <a:tcPr marL="91425" marR="91425" marT="91425" marB="91425">
                    <a:solidFill>
                      <a:srgbClr val="C9DAF8"/>
                    </a:solidFill>
                  </a:tcPr>
                </a:tc>
                <a:tc>
                  <a:txBody>
                    <a:bodyPr/>
                    <a:lstStyle/>
                    <a:p>
                      <a:pPr marL="0" lvl="0" indent="0" algn="l" rtl="0">
                        <a:spcBef>
                          <a:spcPts val="0"/>
                        </a:spcBef>
                        <a:spcAft>
                          <a:spcPts val="0"/>
                        </a:spcAft>
                        <a:buNone/>
                      </a:pPr>
                      <a:r>
                        <a:rPr lang="no" sz="1300" b="1"/>
                        <a:t>Formål</a:t>
                      </a:r>
                      <a:endParaRPr sz="1300" b="1"/>
                    </a:p>
                  </a:txBody>
                  <a:tcPr marL="91425" marR="91425" marT="91425" marB="91425">
                    <a:solidFill>
                      <a:srgbClr val="C9DAF8"/>
                    </a:solidFill>
                  </a:tcPr>
                </a:tc>
                <a:tc>
                  <a:txBody>
                    <a:bodyPr/>
                    <a:lstStyle/>
                    <a:p>
                      <a:pPr marL="0" lvl="0" indent="0" algn="l" rtl="0">
                        <a:spcBef>
                          <a:spcPts val="0"/>
                        </a:spcBef>
                        <a:spcAft>
                          <a:spcPts val="0"/>
                        </a:spcAft>
                        <a:buClr>
                          <a:schemeClr val="dk1"/>
                        </a:buClr>
                        <a:buSzPts val="1100"/>
                        <a:buFont typeface="Arial"/>
                        <a:buNone/>
                      </a:pPr>
                      <a:r>
                        <a:rPr lang="no" sz="1300" b="1">
                          <a:solidFill>
                            <a:schemeClr val="dk1"/>
                          </a:solidFill>
                        </a:rPr>
                        <a:t>Prioriterte tema og arbeidsform</a:t>
                      </a:r>
                      <a:endParaRPr sz="1300" b="1"/>
                    </a:p>
                  </a:txBody>
                  <a:tcPr marL="91425" marR="91425" marT="91425" marB="91425">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Møtehyppighet og overordnet agenda</a:t>
                      </a:r>
                      <a:endParaRPr sz="1300" b="1"/>
                    </a:p>
                  </a:txBody>
                  <a:tcPr marL="91425" marR="91425" marT="91425" marB="91425">
                    <a:solidFill>
                      <a:srgbClr val="C9DAF8"/>
                    </a:solidFill>
                  </a:tcPr>
                </a:tc>
                <a:tc>
                  <a:txBody>
                    <a:bodyPr/>
                    <a:lstStyle/>
                    <a:p>
                      <a:pPr marL="0" lvl="0" indent="0" algn="l" rtl="0">
                        <a:spcBef>
                          <a:spcPts val="0"/>
                        </a:spcBef>
                        <a:spcAft>
                          <a:spcPts val="0"/>
                        </a:spcAft>
                        <a:buNone/>
                      </a:pPr>
                      <a:r>
                        <a:rPr lang="no" sz="1300" b="1"/>
                        <a:t>Deltakere</a:t>
                      </a:r>
                      <a:endParaRPr sz="1300" b="1"/>
                    </a:p>
                  </a:txBody>
                  <a:tcPr marL="91425" marR="91425" marT="91425" marB="91425">
                    <a:solidFill>
                      <a:srgbClr val="C9DAF8"/>
                    </a:solidFill>
                  </a:tcPr>
                </a:tc>
                <a:extLst>
                  <a:ext uri="{0D108BD9-81ED-4DB2-BD59-A6C34878D82A}">
                    <a16:rowId xmlns:a16="http://schemas.microsoft.com/office/drawing/2014/main" val="10000"/>
                  </a:ext>
                </a:extLst>
              </a:tr>
              <a:tr h="3293375">
                <a:tc>
                  <a:txBody>
                    <a:bodyPr/>
                    <a:lstStyle/>
                    <a:p>
                      <a:pPr marL="0" lvl="0" indent="0" algn="l" rtl="0">
                        <a:spcBef>
                          <a:spcPts val="0"/>
                        </a:spcBef>
                        <a:spcAft>
                          <a:spcPts val="0"/>
                        </a:spcAft>
                        <a:buNone/>
                      </a:pPr>
                      <a:r>
                        <a:rPr lang="no" sz="1200"/>
                        <a:t>Ordfører- kollegiet</a:t>
                      </a:r>
                      <a:endParaRPr sz="1200"/>
                    </a:p>
                  </a:txBody>
                  <a:tcPr marL="91425" marR="91425" marT="91425" marB="91425"/>
                </a:tc>
                <a:tc>
                  <a:txBody>
                    <a:bodyPr/>
                    <a:lstStyle/>
                    <a:p>
                      <a:pPr marL="0" lvl="0" indent="0" algn="l" rtl="0">
                        <a:spcBef>
                          <a:spcPts val="0"/>
                        </a:spcBef>
                        <a:spcAft>
                          <a:spcPts val="0"/>
                        </a:spcAft>
                        <a:buNone/>
                      </a:pPr>
                      <a:r>
                        <a:rPr lang="no" sz="1200"/>
                        <a:t>Ordførerkollegiet skal bidra til å:​</a:t>
                      </a:r>
                      <a:endParaRPr sz="1200"/>
                    </a:p>
                    <a:p>
                      <a:pPr marL="0" lvl="0" indent="0" algn="l" rtl="0">
                        <a:spcBef>
                          <a:spcPts val="0"/>
                        </a:spcBef>
                        <a:spcAft>
                          <a:spcPts val="0"/>
                        </a:spcAft>
                        <a:buNone/>
                      </a:pPr>
                      <a:endParaRPr sz="1200"/>
                    </a:p>
                    <a:p>
                      <a:pPr marL="457200" lvl="0" indent="-304800" algn="l" rtl="0">
                        <a:spcBef>
                          <a:spcPts val="0"/>
                        </a:spcBef>
                        <a:spcAft>
                          <a:spcPts val="0"/>
                        </a:spcAft>
                        <a:buSzPts val="1200"/>
                        <a:buChar char="●"/>
                      </a:pPr>
                      <a:r>
                        <a:rPr lang="no" sz="1200" i="1"/>
                        <a:t>å styrke den regionale gjennomføringskraften ​</a:t>
                      </a:r>
                      <a:endParaRPr sz="1200" i="1"/>
                    </a:p>
                    <a:p>
                      <a:pPr marL="457200" lvl="0" indent="-304800" algn="l" rtl="0">
                        <a:spcBef>
                          <a:spcPts val="0"/>
                        </a:spcBef>
                        <a:spcAft>
                          <a:spcPts val="0"/>
                        </a:spcAft>
                        <a:buSzPts val="1200"/>
                        <a:buChar char="●"/>
                      </a:pPr>
                      <a:r>
                        <a:rPr lang="no" sz="1200" i="1"/>
                        <a:t>å styrke Agders posisjon nasjonalt​</a:t>
                      </a:r>
                      <a:endParaRPr sz="1200" i="1"/>
                    </a:p>
                    <a:p>
                      <a:pPr marL="0" lvl="0" indent="0" algn="l" rtl="0">
                        <a:spcBef>
                          <a:spcPts val="0"/>
                        </a:spcBef>
                        <a:spcAft>
                          <a:spcPts val="0"/>
                        </a:spcAft>
                        <a:buNone/>
                      </a:pPr>
                      <a:endParaRPr sz="1200"/>
                    </a:p>
                    <a:p>
                      <a:pPr marL="0" lvl="0" indent="0" algn="l" rtl="0">
                        <a:spcBef>
                          <a:spcPts val="0"/>
                        </a:spcBef>
                        <a:spcAft>
                          <a:spcPts val="0"/>
                        </a:spcAft>
                        <a:buNone/>
                      </a:pP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Prioritering av strategiske tema. Tar utgangspunkt i:​</a:t>
                      </a:r>
                      <a:endParaRPr sz="1200">
                        <a:solidFill>
                          <a:schemeClr val="dk1"/>
                        </a:solidFill>
                      </a:endParaRPr>
                    </a:p>
                    <a:p>
                      <a:pPr marL="457200" lvl="0" indent="-304800" algn="l" rtl="0">
                        <a:spcBef>
                          <a:spcPts val="0"/>
                        </a:spcBef>
                        <a:spcAft>
                          <a:spcPts val="0"/>
                        </a:spcAft>
                        <a:buSzPts val="1200"/>
                        <a:buAutoNum type="alphaLcPeriod"/>
                      </a:pPr>
                      <a:r>
                        <a:rPr lang="no" sz="1200">
                          <a:solidFill>
                            <a:schemeClr val="dk1"/>
                          </a:solidFill>
                        </a:rPr>
                        <a:t>Prioritering av tema knyttet til Regionplan Agder 2030 operasjonalisert gjennom handlingsprogrammet.</a:t>
                      </a:r>
                      <a:endParaRPr sz="1200">
                        <a:solidFill>
                          <a:schemeClr val="dk1"/>
                        </a:solidFill>
                      </a:endParaRPr>
                    </a:p>
                    <a:p>
                      <a:pPr marL="457200" lvl="0" indent="-304800" algn="l" rtl="0">
                        <a:spcBef>
                          <a:spcPts val="0"/>
                        </a:spcBef>
                        <a:spcAft>
                          <a:spcPts val="0"/>
                        </a:spcAft>
                        <a:buSzPts val="1200"/>
                        <a:buAutoNum type="alphaLcPeriod"/>
                      </a:pPr>
                      <a:r>
                        <a:rPr lang="no" sz="1200"/>
                        <a:t>Aktuell politisk agenda ​</a:t>
                      </a:r>
                      <a:endParaRPr sz="1200"/>
                    </a:p>
                    <a:p>
                      <a:pPr marL="457200" lvl="0" indent="-304800" algn="l" rtl="0">
                        <a:spcBef>
                          <a:spcPts val="0"/>
                        </a:spcBef>
                        <a:spcAft>
                          <a:spcPts val="0"/>
                        </a:spcAft>
                        <a:buSzPts val="1200"/>
                        <a:buAutoNum type="alphaLcPeriod"/>
                      </a:pPr>
                      <a:r>
                        <a:rPr lang="no" sz="1200"/>
                        <a:t>Nasjonale og regionale aktuelle prosesser​</a:t>
                      </a:r>
                      <a:endParaRPr sz="1200"/>
                    </a:p>
                    <a:p>
                      <a:pPr marL="457200" lvl="0" indent="-304800" algn="l" rtl="0">
                        <a:spcBef>
                          <a:spcPts val="0"/>
                        </a:spcBef>
                        <a:spcAft>
                          <a:spcPts val="0"/>
                        </a:spcAft>
                        <a:buSzPts val="1200"/>
                        <a:buAutoNum type="alphaLcPeriod"/>
                      </a:pPr>
                      <a:r>
                        <a:rPr lang="no" sz="1200">
                          <a:solidFill>
                            <a:schemeClr val="dk1"/>
                          </a:solidFill>
                        </a:rPr>
                        <a:t>Prioritering gjort av AU ordførerkollegiet​</a:t>
                      </a:r>
                      <a:endParaRPr sz="1200"/>
                    </a:p>
                    <a:p>
                      <a:pPr marL="457200" lvl="0" indent="-304800" algn="l" rtl="0">
                        <a:spcBef>
                          <a:spcPts val="0"/>
                        </a:spcBef>
                        <a:spcAft>
                          <a:spcPts val="0"/>
                        </a:spcAft>
                        <a:buSzPts val="1200"/>
                        <a:buAutoNum type="alphaLcPeriod"/>
                      </a:pPr>
                      <a:r>
                        <a:rPr lang="no" sz="1200"/>
                        <a:t>Innspill fra kommunedirektørkollegiet​</a:t>
                      </a:r>
                      <a:endParaRPr sz="1200">
                        <a:solidFill>
                          <a:srgbClr val="FF0000"/>
                        </a:solidFill>
                      </a:endParaRPr>
                    </a:p>
                    <a:p>
                      <a:pPr marL="0" lvl="0" indent="0" algn="l" rtl="0">
                        <a:spcBef>
                          <a:spcPts val="0"/>
                        </a:spcBef>
                        <a:spcAft>
                          <a:spcPts val="0"/>
                        </a:spcAft>
                        <a:buNone/>
                      </a:pPr>
                      <a:endParaRPr sz="1200"/>
                    </a:p>
                    <a:p>
                      <a:pPr marL="0" lvl="0" indent="0" algn="l" rtl="0">
                        <a:spcBef>
                          <a:spcPts val="0"/>
                        </a:spcBef>
                        <a:spcAft>
                          <a:spcPts val="0"/>
                        </a:spcAft>
                        <a:buClr>
                          <a:schemeClr val="dk1"/>
                        </a:buClr>
                        <a:buSzPts val="1100"/>
                        <a:buFont typeface="Arial"/>
                        <a:buNone/>
                      </a:pPr>
                      <a:r>
                        <a:rPr lang="no" sz="1200"/>
                        <a:t>Det utarbeides kortfattede underlag for viktige saker som kommer opp.</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4 møter i året (se årshjul).​</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Møte 1 (feb)​: </a:t>
                      </a:r>
                      <a:endParaRPr sz="1200"/>
                    </a:p>
                    <a:p>
                      <a:pPr marL="0" lvl="0" indent="0" algn="l" rtl="0">
                        <a:spcBef>
                          <a:spcPts val="0"/>
                        </a:spcBef>
                        <a:spcAft>
                          <a:spcPts val="0"/>
                        </a:spcAft>
                        <a:buNone/>
                      </a:pPr>
                      <a:r>
                        <a:rPr lang="no" sz="1200"/>
                        <a:t>Formål: Strategi. Tar utgangspunkt i status, herunder føringer fra Agdermøtet.​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Møte 2 (april): </a:t>
                      </a:r>
                      <a:endParaRPr sz="1200"/>
                    </a:p>
                    <a:p>
                      <a:pPr marL="0" lvl="0" indent="0" algn="l" rtl="0">
                        <a:spcBef>
                          <a:spcPts val="0"/>
                        </a:spcBef>
                        <a:spcAft>
                          <a:spcPts val="0"/>
                        </a:spcAft>
                        <a:buNone/>
                      </a:pPr>
                      <a:r>
                        <a:rPr lang="no" sz="1200"/>
                        <a:t>Formål: Strategi oppfølging og kollegialt.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Møte 3 (mai i Oslo): </a:t>
                      </a:r>
                      <a:endParaRPr sz="1200"/>
                    </a:p>
                    <a:p>
                      <a:pPr marL="0" lvl="0" indent="0" algn="l" rtl="0">
                        <a:spcBef>
                          <a:spcPts val="0"/>
                        </a:spcBef>
                        <a:spcAft>
                          <a:spcPts val="0"/>
                        </a:spcAft>
                        <a:buNone/>
                      </a:pPr>
                      <a:r>
                        <a:rPr lang="no" sz="1200"/>
                        <a:t>Formål: ​</a:t>
                      </a:r>
                      <a:endParaRPr sz="1200"/>
                    </a:p>
                    <a:p>
                      <a:pPr marL="0" lvl="0" indent="0" algn="l" rtl="0">
                        <a:spcBef>
                          <a:spcPts val="0"/>
                        </a:spcBef>
                        <a:spcAft>
                          <a:spcPts val="0"/>
                        </a:spcAft>
                        <a:buNone/>
                      </a:pPr>
                      <a:r>
                        <a:rPr lang="no" sz="1200"/>
                        <a:t>a. Informasjon om pågående arbeid.​ </a:t>
                      </a:r>
                      <a:endParaRPr sz="1200"/>
                    </a:p>
                    <a:p>
                      <a:pPr marL="0" lvl="0" indent="0" algn="l" rtl="0">
                        <a:spcBef>
                          <a:spcPts val="0"/>
                        </a:spcBef>
                        <a:spcAft>
                          <a:spcPts val="0"/>
                        </a:spcAft>
                        <a:buNone/>
                      </a:pPr>
                      <a:r>
                        <a:rPr lang="no" sz="1200"/>
                        <a:t>b. Drøfte satsinger for neste år.​ </a:t>
                      </a:r>
                      <a:endParaRPr sz="1200"/>
                    </a:p>
                    <a:p>
                      <a:pPr marL="0" lvl="0" indent="0" algn="l" rtl="0">
                        <a:spcBef>
                          <a:spcPts val="0"/>
                        </a:spcBef>
                        <a:spcAft>
                          <a:spcPts val="0"/>
                        </a:spcAft>
                        <a:buNone/>
                      </a:pPr>
                      <a:r>
                        <a:rPr lang="no" sz="1200"/>
                        <a:t>c. Planlegge møte med Agdertinget​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Møte 4 (nov ifbm Høstkonferanse) </a:t>
                      </a:r>
                      <a:endParaRPr sz="1200"/>
                    </a:p>
                    <a:p>
                      <a:pPr marL="0" lvl="0" indent="0" algn="l" rtl="0">
                        <a:spcBef>
                          <a:spcPts val="0"/>
                        </a:spcBef>
                        <a:spcAft>
                          <a:spcPts val="0"/>
                        </a:spcAft>
                        <a:buNone/>
                      </a:pPr>
                      <a:r>
                        <a:rPr lang="no" sz="1200"/>
                        <a:t>Formål: </a:t>
                      </a:r>
                      <a:endParaRPr sz="1200"/>
                    </a:p>
                    <a:p>
                      <a:pPr marL="0" lvl="0" indent="0" algn="l" rtl="0">
                        <a:spcBef>
                          <a:spcPts val="0"/>
                        </a:spcBef>
                        <a:spcAft>
                          <a:spcPts val="0"/>
                        </a:spcAft>
                        <a:buNone/>
                      </a:pPr>
                      <a:r>
                        <a:rPr lang="no" sz="1200"/>
                        <a:t>a. Status økonomiplanprosess i kommunene​. b. Konkret planlegging nytt år (herunder Agdermøtet). </a:t>
                      </a:r>
                      <a:endParaRPr sz="1200"/>
                    </a:p>
                    <a:p>
                      <a:pPr marL="0" lvl="0" indent="0" algn="l" rtl="0">
                        <a:spcBef>
                          <a:spcPts val="0"/>
                        </a:spcBef>
                        <a:spcAft>
                          <a:spcPts val="0"/>
                        </a:spcAft>
                        <a:buNone/>
                      </a:pPr>
                      <a:r>
                        <a:rPr lang="no" sz="1200"/>
                        <a:t>c. </a:t>
                      </a:r>
                      <a:r>
                        <a:rPr lang="no" sz="1200">
                          <a:solidFill>
                            <a:schemeClr val="dk1"/>
                          </a:solidFill>
                        </a:rPr>
                        <a:t>Planlegge møte med Agdertinget​</a:t>
                      </a:r>
                      <a:endParaRPr sz="1200"/>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no" sz="1200"/>
                        <a:t>Alle ordførere på Agder (25+1)</a:t>
                      </a:r>
                      <a:endParaRPr sz="1200"/>
                    </a:p>
                  </a:txBody>
                  <a:tcPr marL="91425" marR="91425" marT="91425" marB="91425"/>
                </a:tc>
                <a:extLst>
                  <a:ext uri="{0D108BD9-81ED-4DB2-BD59-A6C34878D82A}">
                    <a16:rowId xmlns:a16="http://schemas.microsoft.com/office/drawing/2014/main" val="10001"/>
                  </a:ext>
                </a:extLst>
              </a:tr>
              <a:tr h="742025">
                <a:tc>
                  <a:txBody>
                    <a:bodyPr/>
                    <a:lstStyle/>
                    <a:p>
                      <a:pPr marL="0" lvl="0" indent="0" algn="l" rtl="0">
                        <a:spcBef>
                          <a:spcPts val="0"/>
                        </a:spcBef>
                        <a:spcAft>
                          <a:spcPts val="0"/>
                        </a:spcAft>
                        <a:buNone/>
                      </a:pPr>
                      <a:r>
                        <a:rPr lang="no" sz="1200">
                          <a:solidFill>
                            <a:schemeClr val="dk1"/>
                          </a:solidFill>
                        </a:rPr>
                        <a:t>AU ordfører- kollegiet</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2"/>
                  </a:ext>
                </a:extLst>
              </a:tr>
              <a:tr h="1202175">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KS styre</a:t>
                      </a:r>
                      <a:endParaRPr sz="1200"/>
                    </a:p>
                  </a:txBody>
                  <a:tcPr marL="91425" marR="91425" marT="91425" marB="91425"/>
                </a:tc>
                <a:tc>
                  <a:txBody>
                    <a:bodyPr/>
                    <a:lstStyle/>
                    <a:p>
                      <a:pPr marL="0" lvl="0" indent="0" algn="l" rtl="0">
                        <a:spcBef>
                          <a:spcPts val="0"/>
                        </a:spcBef>
                        <a:spcAft>
                          <a:spcPts val="0"/>
                        </a:spcAft>
                        <a:buNone/>
                      </a:pPr>
                      <a:r>
                        <a:rPr lang="no" sz="1200"/>
                        <a:t>Styre for KS region Agder.</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t>Tema prioriteres fortløpende ut fra KS sentrale prosesser og pågående arbeid innen interessepolitikk, arbeidsgiverpolitikk og utvikling.</a:t>
                      </a:r>
                      <a:endParaRPr sz="1200"/>
                    </a:p>
                    <a:p>
                      <a:pPr marL="0" lvl="0" indent="0" algn="l" rtl="0">
                        <a:spcBef>
                          <a:spcPts val="0"/>
                        </a:spcBef>
                        <a:spcAft>
                          <a:spcPts val="0"/>
                        </a:spcAft>
                        <a:buClr>
                          <a:schemeClr val="dk1"/>
                        </a:buClr>
                        <a:buSzPts val="1100"/>
                        <a:buFont typeface="Arial"/>
                        <a:buNone/>
                      </a:pPr>
                      <a:endParaRPr sz="1200"/>
                    </a:p>
                    <a:p>
                      <a:pPr marL="0" lvl="0" indent="0" algn="l" rtl="0">
                        <a:spcBef>
                          <a:spcPts val="0"/>
                        </a:spcBef>
                        <a:spcAft>
                          <a:spcPts val="0"/>
                        </a:spcAft>
                        <a:buClr>
                          <a:schemeClr val="dk1"/>
                        </a:buClr>
                        <a:buSzPts val="1100"/>
                        <a:buFont typeface="Arial"/>
                        <a:buNone/>
                      </a:pPr>
                      <a:r>
                        <a:rPr lang="no" sz="1200">
                          <a:solidFill>
                            <a:schemeClr val="dk1"/>
                          </a:solidFill>
                        </a:rPr>
                        <a:t>Det skrives protokoll.</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5 møter i året.</a:t>
                      </a: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no" sz="1200"/>
                        <a:t>Politisk og geografisk representasjon.</a:t>
                      </a:r>
                      <a:endParaRPr sz="1200"/>
                    </a:p>
                  </a:txBody>
                  <a:tcPr marL="91425" marR="91425" marT="91425" marB="91425"/>
                </a:tc>
                <a:extLst>
                  <a:ext uri="{0D108BD9-81ED-4DB2-BD59-A6C34878D82A}">
                    <a16:rowId xmlns:a16="http://schemas.microsoft.com/office/drawing/2014/main" val="10003"/>
                  </a:ext>
                </a:extLst>
              </a:tr>
            </a:tbl>
          </a:graphicData>
        </a:graphic>
      </p:graphicFrame>
      <p:sp>
        <p:nvSpPr>
          <p:cNvPr id="375" name="Google Shape;375;p31"/>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415501" y="288575"/>
            <a:ext cx="53895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Involverte aktører</a:t>
            </a:r>
            <a:endParaRPr sz="3000"/>
          </a:p>
          <a:p>
            <a:pPr marL="0" lvl="0" indent="0" algn="l" rtl="0">
              <a:spcBef>
                <a:spcPts val="0"/>
              </a:spcBef>
              <a:spcAft>
                <a:spcPts val="0"/>
              </a:spcAft>
              <a:buNone/>
            </a:pPr>
            <a:endParaRPr sz="3000"/>
          </a:p>
        </p:txBody>
      </p:sp>
      <p:sp>
        <p:nvSpPr>
          <p:cNvPr id="67" name="Google Shape;67;p15"/>
          <p:cNvSpPr txBox="1">
            <a:spLocks noGrp="1"/>
          </p:cNvSpPr>
          <p:nvPr>
            <p:ph type="sldNum" idx="12"/>
          </p:nvPr>
        </p:nvSpPr>
        <p:spPr>
          <a:xfrm>
            <a:off x="11284234" y="623047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2</a:t>
            </a:fld>
            <a:endParaRPr/>
          </a:p>
        </p:txBody>
      </p:sp>
      <p:pic>
        <p:nvPicPr>
          <p:cNvPr id="68" name="Google Shape;68;p15"/>
          <p:cNvPicPr preferRelativeResize="0"/>
          <p:nvPr/>
        </p:nvPicPr>
        <p:blipFill>
          <a:blip r:embed="rId3">
            <a:alphaModFix/>
          </a:blip>
          <a:stretch>
            <a:fillRect/>
          </a:stretch>
        </p:blipFill>
        <p:spPr>
          <a:xfrm>
            <a:off x="4865600" y="90000"/>
            <a:ext cx="6585815" cy="6640399"/>
          </a:xfrm>
          <a:prstGeom prst="rect">
            <a:avLst/>
          </a:prstGeom>
          <a:noFill/>
          <a:ln>
            <a:noFill/>
          </a:ln>
        </p:spPr>
      </p:pic>
      <p:sp>
        <p:nvSpPr>
          <p:cNvPr id="69" name="Google Shape;69;p15"/>
          <p:cNvSpPr txBox="1"/>
          <p:nvPr/>
        </p:nvSpPr>
        <p:spPr>
          <a:xfrm>
            <a:off x="477850" y="3017525"/>
            <a:ext cx="2637000" cy="159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1000"/>
              </a:spcAft>
              <a:buNone/>
            </a:pPr>
            <a:r>
              <a:rPr lang="no" sz="1500">
                <a:solidFill>
                  <a:srgbClr val="434343"/>
                </a:solidFill>
              </a:rPr>
              <a:t>En rekke aktører ble involvert i tidsrommet september til november 2020. Møtene med disse aktørene er dokumentert.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graphicFrame>
        <p:nvGraphicFramePr>
          <p:cNvPr id="380" name="Google Shape;380;p32"/>
          <p:cNvGraphicFramePr/>
          <p:nvPr/>
        </p:nvGraphicFramePr>
        <p:xfrm>
          <a:off x="61600" y="90000"/>
          <a:ext cx="11778850" cy="5691075"/>
        </p:xfrm>
        <a:graphic>
          <a:graphicData uri="http://schemas.openxmlformats.org/drawingml/2006/table">
            <a:tbl>
              <a:tblPr>
                <a:noFill/>
                <a:tableStyleId>{2E53EABD-6E51-492B-B7CA-94C1046E4A80}</a:tableStyleId>
              </a:tblPr>
              <a:tblGrid>
                <a:gridCol w="1103925">
                  <a:extLst>
                    <a:ext uri="{9D8B030D-6E8A-4147-A177-3AD203B41FA5}">
                      <a16:colId xmlns:a16="http://schemas.microsoft.com/office/drawing/2014/main" val="20000"/>
                    </a:ext>
                  </a:extLst>
                </a:gridCol>
                <a:gridCol w="1803400">
                  <a:extLst>
                    <a:ext uri="{9D8B030D-6E8A-4147-A177-3AD203B41FA5}">
                      <a16:colId xmlns:a16="http://schemas.microsoft.com/office/drawing/2014/main" val="20001"/>
                    </a:ext>
                  </a:extLst>
                </a:gridCol>
                <a:gridCol w="3547825">
                  <a:extLst>
                    <a:ext uri="{9D8B030D-6E8A-4147-A177-3AD203B41FA5}">
                      <a16:colId xmlns:a16="http://schemas.microsoft.com/office/drawing/2014/main" val="20002"/>
                    </a:ext>
                  </a:extLst>
                </a:gridCol>
                <a:gridCol w="3664200">
                  <a:extLst>
                    <a:ext uri="{9D8B030D-6E8A-4147-A177-3AD203B41FA5}">
                      <a16:colId xmlns:a16="http://schemas.microsoft.com/office/drawing/2014/main" val="20003"/>
                    </a:ext>
                  </a:extLst>
                </a:gridCol>
                <a:gridCol w="1659500">
                  <a:extLst>
                    <a:ext uri="{9D8B030D-6E8A-4147-A177-3AD203B41FA5}">
                      <a16:colId xmlns:a16="http://schemas.microsoft.com/office/drawing/2014/main" val="20004"/>
                    </a:ext>
                  </a:extLst>
                </a:gridCol>
              </a:tblGrid>
              <a:tr h="386825">
                <a:tc>
                  <a:txBody>
                    <a:bodyPr/>
                    <a:lstStyle/>
                    <a:p>
                      <a:pPr marL="0" lvl="0" indent="0" algn="l" rtl="0">
                        <a:spcBef>
                          <a:spcPts val="0"/>
                        </a:spcBef>
                        <a:spcAft>
                          <a:spcPts val="0"/>
                        </a:spcAft>
                        <a:buNone/>
                      </a:pPr>
                      <a:r>
                        <a:rPr lang="no" sz="1300" b="1"/>
                        <a:t>Organ</a:t>
                      </a:r>
                      <a:endParaRPr sz="1300" b="1"/>
                    </a:p>
                  </a:txBody>
                  <a:tcPr marL="91425" marR="91425" marT="91425" marB="91425">
                    <a:solidFill>
                      <a:srgbClr val="C9DAF8"/>
                    </a:solidFill>
                  </a:tcPr>
                </a:tc>
                <a:tc>
                  <a:txBody>
                    <a:bodyPr/>
                    <a:lstStyle/>
                    <a:p>
                      <a:pPr marL="0" lvl="0" indent="0" algn="l" rtl="0">
                        <a:spcBef>
                          <a:spcPts val="0"/>
                        </a:spcBef>
                        <a:spcAft>
                          <a:spcPts val="0"/>
                        </a:spcAft>
                        <a:buNone/>
                      </a:pPr>
                      <a:r>
                        <a:rPr lang="no" sz="1300" b="1"/>
                        <a:t>Formål</a:t>
                      </a:r>
                      <a:endParaRPr sz="1300" b="1"/>
                    </a:p>
                  </a:txBody>
                  <a:tcPr marL="91425" marR="91425" marT="91425" marB="91425">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Clr>
                          <a:schemeClr val="dk1"/>
                        </a:buClr>
                        <a:buSzPts val="1100"/>
                        <a:buFont typeface="Arial"/>
                        <a:buNone/>
                      </a:pPr>
                      <a:r>
                        <a:rPr lang="no" sz="1300" b="1">
                          <a:solidFill>
                            <a:schemeClr val="dk1"/>
                          </a:solidFill>
                        </a:rPr>
                        <a:t>Prioriterte tema og arbeidsform</a:t>
                      </a:r>
                      <a:endParaRPr sz="1300"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Møtehyppighet og overordnet agenda</a:t>
                      </a:r>
                      <a:endParaRPr sz="1300" b="1"/>
                    </a:p>
                  </a:txBody>
                  <a:tcPr marL="91425" marR="91425" marT="91425" marB="91425">
                    <a:lnL w="9525" cap="flat" cmpd="sng">
                      <a:solidFill>
                        <a:srgbClr val="9E9E9E"/>
                      </a:solidFill>
                      <a:prstDash val="solid"/>
                      <a:round/>
                      <a:headEnd type="none" w="sm" len="sm"/>
                      <a:tailEnd type="none" w="sm" len="sm"/>
                    </a:lnL>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Deltakere</a:t>
                      </a:r>
                      <a:endParaRPr sz="1300" b="1"/>
                    </a:p>
                  </a:txBody>
                  <a:tcPr marL="91425" marR="91425" marT="91425" marB="91425">
                    <a:lnB w="9525" cap="flat" cmpd="sng">
                      <a:solidFill>
                        <a:srgbClr val="9E9E9E"/>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5304250">
                <a:tc>
                  <a:txBody>
                    <a:bodyPr/>
                    <a:lstStyle/>
                    <a:p>
                      <a:pPr marL="0" lvl="0" indent="0" algn="l" rtl="0">
                        <a:spcBef>
                          <a:spcPts val="0"/>
                        </a:spcBef>
                        <a:spcAft>
                          <a:spcPts val="0"/>
                        </a:spcAft>
                        <a:buNone/>
                      </a:pPr>
                      <a:r>
                        <a:rPr lang="no" sz="1200"/>
                        <a:t>Kommune- direktør- kollegiet</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no" sz="1200"/>
                        <a:t>Kommunedirektør- kollegiet skal bidra til å:​</a:t>
                      </a:r>
                      <a:endParaRPr sz="1200"/>
                    </a:p>
                    <a:p>
                      <a:pPr marL="0" lvl="0" indent="0" algn="l" rtl="0">
                        <a:spcBef>
                          <a:spcPts val="0"/>
                        </a:spcBef>
                        <a:spcAft>
                          <a:spcPts val="0"/>
                        </a:spcAft>
                        <a:buNone/>
                      </a:pPr>
                      <a:endParaRPr sz="1200"/>
                    </a:p>
                    <a:p>
                      <a:pPr marL="457200" lvl="0" indent="-304800" algn="l" rtl="0">
                        <a:spcBef>
                          <a:spcPts val="0"/>
                        </a:spcBef>
                        <a:spcAft>
                          <a:spcPts val="0"/>
                        </a:spcAft>
                        <a:buSzPts val="1200"/>
                        <a:buChar char="●"/>
                      </a:pPr>
                      <a:r>
                        <a:rPr lang="no" sz="1200" i="1"/>
                        <a:t>styrke den regionale gjennom- føringskraften</a:t>
                      </a:r>
                      <a:endParaRPr sz="1200" i="1"/>
                    </a:p>
                    <a:p>
                      <a:pPr marL="457200" lvl="0" indent="-304800" algn="l" rtl="0">
                        <a:spcBef>
                          <a:spcPts val="0"/>
                        </a:spcBef>
                        <a:spcAft>
                          <a:spcPts val="0"/>
                        </a:spcAft>
                        <a:buSzPts val="1200"/>
                        <a:buChar char="●"/>
                      </a:pPr>
                      <a:r>
                        <a:rPr lang="no" sz="1200" i="1"/>
                        <a:t>styrke Agders posisjon nasjonalt</a:t>
                      </a:r>
                      <a:endParaRPr sz="1200" i="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​Prioriterte tema / arbeidsform​:</a:t>
                      </a:r>
                      <a:endParaRPr sz="1200"/>
                    </a:p>
                    <a:p>
                      <a:pPr marL="457200" lvl="0" indent="-304800" algn="l" rtl="0">
                        <a:spcBef>
                          <a:spcPts val="0"/>
                        </a:spcBef>
                        <a:spcAft>
                          <a:spcPts val="0"/>
                        </a:spcAft>
                        <a:buSzPts val="1200"/>
                        <a:buAutoNum type="alphaLcPeriod"/>
                      </a:pPr>
                      <a:r>
                        <a:rPr lang="no" sz="1200"/>
                        <a:t>Strategiske tema. Diskuterer med utgangspunkt i: </a:t>
                      </a:r>
                      <a:endParaRPr sz="1200"/>
                    </a:p>
                    <a:p>
                      <a:pPr marL="457200" lvl="0" indent="-304800" algn="l" rtl="0">
                        <a:spcBef>
                          <a:spcPts val="0"/>
                        </a:spcBef>
                        <a:spcAft>
                          <a:spcPts val="0"/>
                        </a:spcAft>
                        <a:buSzPts val="1200"/>
                        <a:buChar char="-"/>
                      </a:pPr>
                      <a:r>
                        <a:rPr lang="no" sz="1200"/>
                        <a:t>Innspill fra KDU</a:t>
                      </a:r>
                      <a:endParaRPr sz="1200"/>
                    </a:p>
                    <a:p>
                      <a:pPr marL="457200" lvl="0" indent="-304800" algn="l" rtl="0">
                        <a:spcBef>
                          <a:spcPts val="0"/>
                        </a:spcBef>
                        <a:spcAft>
                          <a:spcPts val="0"/>
                        </a:spcAft>
                        <a:buSzPts val="1200"/>
                        <a:buChar char="-"/>
                      </a:pPr>
                      <a:r>
                        <a:rPr lang="no" sz="1200"/>
                        <a:t>Informasjon fra faglige nettverksstrukturer ​</a:t>
                      </a:r>
                      <a:endParaRPr sz="1200"/>
                    </a:p>
                    <a:p>
                      <a:pPr marL="457200" lvl="0" indent="-304800" algn="l" rtl="0">
                        <a:spcBef>
                          <a:spcPts val="0"/>
                        </a:spcBef>
                        <a:spcAft>
                          <a:spcPts val="0"/>
                        </a:spcAft>
                        <a:buSzPts val="1200"/>
                        <a:buChar char="-"/>
                      </a:pPr>
                      <a:r>
                        <a:rPr lang="no" sz="1200"/>
                        <a:t>Regionale styringsfora (Agdermøtet, Agdertinget, ordførerkollegiet)​</a:t>
                      </a:r>
                      <a:endParaRPr sz="1200"/>
                    </a:p>
                    <a:p>
                      <a:pPr marL="457200" lvl="0" indent="-304800" algn="l" rtl="0">
                        <a:spcBef>
                          <a:spcPts val="0"/>
                        </a:spcBef>
                        <a:spcAft>
                          <a:spcPts val="0"/>
                        </a:spcAft>
                        <a:buSzPts val="1200"/>
                        <a:buChar char="-"/>
                      </a:pPr>
                      <a:r>
                        <a:rPr lang="no" sz="1200"/>
                        <a:t>Aktuelle nasjonale prosesser​, inkludert interessepolitiske oppspill fra regionen</a:t>
                      </a:r>
                      <a:endParaRPr sz="1200"/>
                    </a:p>
                    <a:p>
                      <a:pPr marL="457200" lvl="0" indent="-304800" algn="l" rtl="0">
                        <a:spcBef>
                          <a:spcPts val="0"/>
                        </a:spcBef>
                        <a:spcAft>
                          <a:spcPts val="0"/>
                        </a:spcAft>
                        <a:buSzPts val="1200"/>
                        <a:buAutoNum type="alphaLcPeriod"/>
                      </a:pPr>
                      <a:r>
                        <a:rPr lang="no" sz="1200">
                          <a:solidFill>
                            <a:schemeClr val="dk1"/>
                          </a:solidFill>
                        </a:rPr>
                        <a:t>Prioritering av tema knyttet til Regionplan Agder 2030, operasjonalisert gjennom handlingsprogrammet.</a:t>
                      </a:r>
                      <a:endParaRPr sz="1200">
                        <a:solidFill>
                          <a:schemeClr val="dk1"/>
                        </a:solidFill>
                      </a:endParaRPr>
                    </a:p>
                    <a:p>
                      <a:pPr marL="457200" lvl="0" indent="-304800" algn="l" rtl="0">
                        <a:spcBef>
                          <a:spcPts val="0"/>
                        </a:spcBef>
                        <a:spcAft>
                          <a:spcPts val="0"/>
                        </a:spcAft>
                        <a:buSzPts val="1200"/>
                        <a:buAutoNum type="alphaLcPeriod"/>
                      </a:pPr>
                      <a:r>
                        <a:rPr lang="no" sz="1200"/>
                        <a:t>Erfaringsdeling om topplederrollen (det kollegiale aspektet)​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Det utarbeides kortfattede underlag for viktige saker som kommer opp. </a:t>
                      </a:r>
                      <a:endParaRPr sz="1200"/>
                    </a:p>
                    <a:p>
                      <a:pPr marL="0" lvl="0" indent="0" algn="l" rtl="0">
                        <a:spcBef>
                          <a:spcPts val="0"/>
                        </a:spcBef>
                        <a:spcAft>
                          <a:spcPts val="0"/>
                        </a:spcAft>
                        <a:buNone/>
                      </a:pPr>
                      <a:r>
                        <a:rPr lang="no" sz="1200">
                          <a:solidFill>
                            <a:schemeClr val="dk1"/>
                          </a:solidFill>
                        </a:rPr>
                        <a:t>Møtene er handlingsrettede og har til dels en aktiv og prosessorientert form.</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Det skrives oppsummering fra møtene.</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5 møter i året (se årshjul)​:</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Møte 1 (feb): </a:t>
                      </a:r>
                      <a:endParaRPr sz="1200"/>
                    </a:p>
                    <a:p>
                      <a:pPr marL="0" lvl="0" indent="0" algn="l" rtl="0">
                        <a:spcBef>
                          <a:spcPts val="0"/>
                        </a:spcBef>
                        <a:spcAft>
                          <a:spcPts val="0"/>
                        </a:spcAft>
                        <a:buNone/>
                      </a:pPr>
                      <a:r>
                        <a:rPr lang="no" sz="1200"/>
                        <a:t>Formål: Planlegge nye satsinger med utgangspunkt i Agdermøtet (samordnes med KS strategikonferanse). ​</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Møte 2 (mai): </a:t>
                      </a:r>
                      <a:endParaRPr sz="1200"/>
                    </a:p>
                    <a:p>
                      <a:pPr marL="0" lvl="0" indent="0" algn="l" rtl="0">
                        <a:spcBef>
                          <a:spcPts val="0"/>
                        </a:spcBef>
                        <a:spcAft>
                          <a:spcPts val="0"/>
                        </a:spcAft>
                        <a:buNone/>
                      </a:pPr>
                      <a:r>
                        <a:rPr lang="no" sz="1200"/>
                        <a:t>Formål: Drøfte status og felles satsinger for inneværende- og neste år (samordnes med Agdertinget i Oslo)​</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Møte 3 (aug/sept):</a:t>
                      </a:r>
                      <a:endParaRPr sz="1200"/>
                    </a:p>
                    <a:p>
                      <a:pPr marL="0" lvl="0" indent="0" algn="l" rtl="0">
                        <a:spcBef>
                          <a:spcPts val="0"/>
                        </a:spcBef>
                        <a:spcAft>
                          <a:spcPts val="0"/>
                        </a:spcAft>
                        <a:buNone/>
                      </a:pPr>
                      <a:r>
                        <a:rPr lang="no" sz="1200"/>
                        <a:t>Formål: Inspirasjon, samt diskutere og evt koordinere pågående budsjettarbeid (København)​</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Møte 4 </a:t>
                      </a:r>
                      <a:r>
                        <a:rPr lang="no" sz="1200">
                          <a:solidFill>
                            <a:schemeClr val="dk1"/>
                          </a:solidFill>
                        </a:rPr>
                        <a:t>(nov ifbm KS høstkonferanse)</a:t>
                      </a:r>
                      <a:r>
                        <a:rPr lang="no" sz="1200"/>
                        <a:t>:</a:t>
                      </a:r>
                      <a:endParaRPr sz="1200">
                        <a:solidFill>
                          <a:srgbClr val="FF0000"/>
                        </a:solidFill>
                      </a:endParaRPr>
                    </a:p>
                    <a:p>
                      <a:pPr marL="0" lvl="0" indent="0" algn="l" rtl="0">
                        <a:spcBef>
                          <a:spcPts val="0"/>
                        </a:spcBef>
                        <a:spcAft>
                          <a:spcPts val="0"/>
                        </a:spcAft>
                        <a:buNone/>
                      </a:pPr>
                      <a:r>
                        <a:rPr lang="no" sz="1200"/>
                        <a:t>Formål: </a:t>
                      </a:r>
                      <a:endParaRPr sz="1200"/>
                    </a:p>
                    <a:p>
                      <a:pPr marL="0" lvl="0" indent="0" algn="l" rtl="0">
                        <a:spcBef>
                          <a:spcPts val="0"/>
                        </a:spcBef>
                        <a:spcAft>
                          <a:spcPts val="0"/>
                        </a:spcAft>
                        <a:buNone/>
                      </a:pPr>
                      <a:r>
                        <a:rPr lang="no" sz="1200"/>
                        <a:t>a. Drøfte resultater fra siste år, inkludert egenevaluering.</a:t>
                      </a:r>
                      <a:r>
                        <a:rPr lang="no" sz="1200">
                          <a:solidFill>
                            <a:schemeClr val="dk1"/>
                          </a:solidFill>
                        </a:rPr>
                        <a:t> </a:t>
                      </a:r>
                      <a:endParaRPr sz="1200">
                        <a:solidFill>
                          <a:schemeClr val="dk1"/>
                        </a:solidFill>
                      </a:endParaRPr>
                    </a:p>
                    <a:p>
                      <a:pPr marL="0" lvl="0" indent="0" algn="l" rtl="0">
                        <a:spcBef>
                          <a:spcPts val="0"/>
                        </a:spcBef>
                        <a:spcAft>
                          <a:spcPts val="0"/>
                        </a:spcAft>
                        <a:buNone/>
                      </a:pPr>
                      <a:r>
                        <a:rPr lang="no" sz="1200">
                          <a:solidFill>
                            <a:schemeClr val="dk1"/>
                          </a:solidFill>
                        </a:rPr>
                        <a:t>b. </a:t>
                      </a:r>
                      <a:r>
                        <a:rPr lang="no" sz="1200"/>
                        <a:t>Drøfte budsjettarbeid og felles satsinger. </a:t>
                      </a:r>
                      <a:endParaRPr sz="1200"/>
                    </a:p>
                    <a:p>
                      <a:pPr marL="0" lvl="0" indent="0" algn="l" rtl="0">
                        <a:spcBef>
                          <a:spcPts val="0"/>
                        </a:spcBef>
                        <a:spcAft>
                          <a:spcPts val="0"/>
                        </a:spcAft>
                        <a:buNone/>
                      </a:pPr>
                      <a:r>
                        <a:rPr lang="no" sz="1200"/>
                        <a:t>c. Planlegge nytt år (samordnes med KS høstkonferanse)​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Møte 5.</a:t>
                      </a:r>
                      <a:r>
                        <a:rPr lang="no" sz="1200">
                          <a:solidFill>
                            <a:schemeClr val="dk1"/>
                          </a:solidFill>
                        </a:rPr>
                        <a:t>(nov/des i Lillesand)</a:t>
                      </a:r>
                      <a:r>
                        <a:rPr lang="no" sz="1200"/>
                        <a:t>:</a:t>
                      </a:r>
                      <a:endParaRPr sz="1200"/>
                    </a:p>
                    <a:p>
                      <a:pPr marL="0" lvl="0" indent="0" algn="l" rtl="0">
                        <a:spcBef>
                          <a:spcPts val="0"/>
                        </a:spcBef>
                        <a:spcAft>
                          <a:spcPts val="0"/>
                        </a:spcAft>
                        <a:buNone/>
                      </a:pPr>
                      <a:r>
                        <a:rPr lang="no" sz="1200"/>
                        <a:t>Formål: </a:t>
                      </a:r>
                      <a:endParaRPr sz="1200"/>
                    </a:p>
                    <a:p>
                      <a:pPr marL="0" lvl="0" indent="0" algn="l" rtl="0">
                        <a:spcBef>
                          <a:spcPts val="0"/>
                        </a:spcBef>
                        <a:spcAft>
                          <a:spcPts val="0"/>
                        </a:spcAft>
                        <a:buNone/>
                      </a:pPr>
                      <a:r>
                        <a:rPr lang="no" sz="1200"/>
                        <a:t>a. Statusvurdering regionale nettverksstrukturer </a:t>
                      </a:r>
                      <a:endParaRPr sz="1200"/>
                    </a:p>
                    <a:p>
                      <a:pPr marL="0" lvl="0" indent="0" algn="l" rtl="0">
                        <a:spcBef>
                          <a:spcPts val="0"/>
                        </a:spcBef>
                        <a:spcAft>
                          <a:spcPts val="0"/>
                        </a:spcAft>
                        <a:buNone/>
                      </a:pPr>
                      <a:r>
                        <a:rPr lang="no" sz="1200"/>
                        <a:t>b. Planlegge nytt år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Alle kommunedirektører (25+1)</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En gang i året (møte 4) inviteres UiA, SSHF, Statsforvalteren, NAV, NHO (og evt andre næringsaktører) til kommunedirektør- kollegiet. Utnevnelse til foraenes strategiske råd er del av agenda.</a:t>
                      </a:r>
                      <a:endParaRPr sz="1200"/>
                    </a:p>
                    <a:p>
                      <a:pPr marL="0" lvl="0" indent="0" algn="l" rtl="0">
                        <a:spcBef>
                          <a:spcPts val="0"/>
                        </a:spcBef>
                        <a:spcAft>
                          <a:spcPts val="0"/>
                        </a:spcAft>
                        <a:buNone/>
                      </a:pPr>
                      <a:r>
                        <a:rPr lang="no" sz="1200"/>
                        <a:t>Møtene er handlingsrettede og har en aktiv og samarbeidende form.</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381" name="Google Shape;381;p32"/>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graphicFrame>
        <p:nvGraphicFramePr>
          <p:cNvPr id="386" name="Google Shape;386;p33"/>
          <p:cNvGraphicFramePr/>
          <p:nvPr/>
        </p:nvGraphicFramePr>
        <p:xfrm>
          <a:off x="214000" y="224250"/>
          <a:ext cx="11702650" cy="3322260"/>
        </p:xfrm>
        <a:graphic>
          <a:graphicData uri="http://schemas.openxmlformats.org/drawingml/2006/table">
            <a:tbl>
              <a:tblPr>
                <a:noFill/>
                <a:tableStyleId>{2E53EABD-6E51-492B-B7CA-94C1046E4A80}</a:tableStyleId>
              </a:tblPr>
              <a:tblGrid>
                <a:gridCol w="1014750">
                  <a:extLst>
                    <a:ext uri="{9D8B030D-6E8A-4147-A177-3AD203B41FA5}">
                      <a16:colId xmlns:a16="http://schemas.microsoft.com/office/drawing/2014/main" val="20000"/>
                    </a:ext>
                  </a:extLst>
                </a:gridCol>
                <a:gridCol w="1949400">
                  <a:extLst>
                    <a:ext uri="{9D8B030D-6E8A-4147-A177-3AD203B41FA5}">
                      <a16:colId xmlns:a16="http://schemas.microsoft.com/office/drawing/2014/main" val="20001"/>
                    </a:ext>
                  </a:extLst>
                </a:gridCol>
                <a:gridCol w="4611050">
                  <a:extLst>
                    <a:ext uri="{9D8B030D-6E8A-4147-A177-3AD203B41FA5}">
                      <a16:colId xmlns:a16="http://schemas.microsoft.com/office/drawing/2014/main" val="20002"/>
                    </a:ext>
                  </a:extLst>
                </a:gridCol>
                <a:gridCol w="1972925">
                  <a:extLst>
                    <a:ext uri="{9D8B030D-6E8A-4147-A177-3AD203B41FA5}">
                      <a16:colId xmlns:a16="http://schemas.microsoft.com/office/drawing/2014/main" val="20003"/>
                    </a:ext>
                  </a:extLst>
                </a:gridCol>
                <a:gridCol w="2154525">
                  <a:extLst>
                    <a:ext uri="{9D8B030D-6E8A-4147-A177-3AD203B41FA5}">
                      <a16:colId xmlns:a16="http://schemas.microsoft.com/office/drawing/2014/main" val="20004"/>
                    </a:ext>
                  </a:extLst>
                </a:gridCol>
              </a:tblGrid>
              <a:tr h="377800">
                <a:tc>
                  <a:txBody>
                    <a:bodyPr/>
                    <a:lstStyle/>
                    <a:p>
                      <a:pPr marL="0" lvl="0" indent="0" algn="l" rtl="0">
                        <a:spcBef>
                          <a:spcPts val="0"/>
                        </a:spcBef>
                        <a:spcAft>
                          <a:spcPts val="0"/>
                        </a:spcAft>
                        <a:buNone/>
                      </a:pPr>
                      <a:r>
                        <a:rPr lang="no" sz="1300" b="1"/>
                        <a:t>Organ</a:t>
                      </a:r>
                      <a:endParaRPr sz="1300" b="1"/>
                    </a:p>
                  </a:txBody>
                  <a:tcPr marL="91425" marR="91425" marT="91425" marB="91425">
                    <a:solidFill>
                      <a:srgbClr val="C9DAF8"/>
                    </a:solidFill>
                  </a:tcPr>
                </a:tc>
                <a:tc>
                  <a:txBody>
                    <a:bodyPr/>
                    <a:lstStyle/>
                    <a:p>
                      <a:pPr marL="0" lvl="0" indent="0" algn="l" rtl="0">
                        <a:spcBef>
                          <a:spcPts val="0"/>
                        </a:spcBef>
                        <a:spcAft>
                          <a:spcPts val="0"/>
                        </a:spcAft>
                        <a:buNone/>
                      </a:pPr>
                      <a:r>
                        <a:rPr lang="no" sz="1300" b="1"/>
                        <a:t>Formål</a:t>
                      </a:r>
                      <a:endParaRPr sz="1300" b="1"/>
                    </a:p>
                  </a:txBody>
                  <a:tcPr marL="91425" marR="91425" marT="91425" marB="91425">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Clr>
                          <a:schemeClr val="dk1"/>
                        </a:buClr>
                        <a:buSzPts val="1100"/>
                        <a:buFont typeface="Arial"/>
                        <a:buNone/>
                      </a:pPr>
                      <a:r>
                        <a:rPr lang="no" sz="1300" b="1">
                          <a:solidFill>
                            <a:schemeClr val="dk1"/>
                          </a:solidFill>
                        </a:rPr>
                        <a:t>Prioriterte tema og arbeidsform</a:t>
                      </a:r>
                      <a:endParaRPr sz="1300"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Møtehyppighet og overordnet agenda</a:t>
                      </a:r>
                      <a:endParaRPr sz="1300" b="1"/>
                    </a:p>
                  </a:txBody>
                  <a:tcPr marL="91425" marR="91425" marT="91425" marB="91425">
                    <a:lnL w="9525" cap="flat" cmpd="sng">
                      <a:solidFill>
                        <a:srgbClr val="9E9E9E"/>
                      </a:solidFill>
                      <a:prstDash val="solid"/>
                      <a:round/>
                      <a:headEnd type="none" w="sm" len="sm"/>
                      <a:tailEnd type="none" w="sm" len="sm"/>
                    </a:lnL>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Deltakere</a:t>
                      </a:r>
                      <a:endParaRPr sz="1300" b="1"/>
                    </a:p>
                  </a:txBody>
                  <a:tcPr marL="91425" marR="91425" marT="91425" marB="91425">
                    <a:lnB w="9525" cap="flat" cmpd="sng">
                      <a:solidFill>
                        <a:srgbClr val="9E9E9E"/>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903150">
                <a:tc>
                  <a:txBody>
                    <a:bodyPr/>
                    <a:lstStyle/>
                    <a:p>
                      <a:pPr marL="0" lvl="0" indent="0" algn="l" rtl="0">
                        <a:spcBef>
                          <a:spcPts val="0"/>
                        </a:spcBef>
                        <a:spcAft>
                          <a:spcPts val="0"/>
                        </a:spcAft>
                        <a:buNone/>
                      </a:pPr>
                      <a:r>
                        <a:rPr lang="no" sz="1200"/>
                        <a:t>Kommune- direktør- utvalg (KDU)</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457200" lvl="0" indent="-304800" algn="l" rtl="0">
                        <a:spcBef>
                          <a:spcPts val="0"/>
                        </a:spcBef>
                        <a:spcAft>
                          <a:spcPts val="0"/>
                        </a:spcAft>
                        <a:buSzPts val="1200"/>
                        <a:buAutoNum type="alphaLcPeriod"/>
                      </a:pPr>
                      <a:r>
                        <a:rPr lang="no" sz="1200"/>
                        <a:t>KDU utnevnes av- og rapporterer til kommunedirektør-kollegiet​</a:t>
                      </a:r>
                      <a:endParaRPr sz="1200"/>
                    </a:p>
                    <a:p>
                      <a:pPr marL="457200" lvl="0" indent="0" algn="l" rtl="0">
                        <a:spcBef>
                          <a:spcPts val="0"/>
                        </a:spcBef>
                        <a:spcAft>
                          <a:spcPts val="0"/>
                        </a:spcAft>
                        <a:buNone/>
                      </a:pPr>
                      <a:endParaRPr sz="1200"/>
                    </a:p>
                    <a:p>
                      <a:pPr marL="457200" lvl="0" indent="-304800" algn="l" rtl="0">
                        <a:spcBef>
                          <a:spcPts val="0"/>
                        </a:spcBef>
                        <a:spcAft>
                          <a:spcPts val="0"/>
                        </a:spcAft>
                        <a:buSzPts val="1200"/>
                        <a:buAutoNum type="alphaLcPeriod"/>
                      </a:pPr>
                      <a:r>
                        <a:rPr lang="no" sz="1200"/>
                        <a:t>KDU for KS Agder</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Prioriterte tema / arbeidsform:​</a:t>
                      </a:r>
                      <a:endParaRPr sz="1200"/>
                    </a:p>
                    <a:p>
                      <a:pPr marL="457200" lvl="0" indent="-304800" algn="l" rtl="0">
                        <a:spcBef>
                          <a:spcPts val="0"/>
                        </a:spcBef>
                        <a:spcAft>
                          <a:spcPts val="0"/>
                        </a:spcAft>
                        <a:buSzPts val="1200"/>
                        <a:buAutoNum type="alphaLcPeriod"/>
                      </a:pPr>
                      <a:r>
                        <a:rPr lang="no" sz="1200"/>
                        <a:t>På oppdrag fra kommunedirektørkollegiet</a:t>
                      </a:r>
                      <a:endParaRPr sz="1200"/>
                    </a:p>
                    <a:p>
                      <a:pPr marL="457200" lvl="0" indent="-304800" algn="l" rtl="0">
                        <a:spcBef>
                          <a:spcPts val="0"/>
                        </a:spcBef>
                        <a:spcAft>
                          <a:spcPts val="0"/>
                        </a:spcAft>
                        <a:buSzPts val="1200"/>
                        <a:buChar char="-"/>
                      </a:pPr>
                      <a:r>
                        <a:rPr lang="no" sz="1200"/>
                        <a:t>KDU er forberedende organ til kommunedirektørkollegiet.​</a:t>
                      </a:r>
                      <a:endParaRPr sz="1200"/>
                    </a:p>
                    <a:p>
                      <a:pPr marL="457200" lvl="0" indent="-304800" algn="l" rtl="0">
                        <a:spcBef>
                          <a:spcPts val="0"/>
                        </a:spcBef>
                        <a:spcAft>
                          <a:spcPts val="0"/>
                        </a:spcAft>
                        <a:buSzPts val="1200"/>
                        <a:buChar char="-"/>
                      </a:pPr>
                      <a:r>
                        <a:rPr lang="no" sz="1200">
                          <a:solidFill>
                            <a:schemeClr val="dk1"/>
                          </a:solidFill>
                        </a:rPr>
                        <a:t>KDU følger opp fagledernettverk og fora. Det “rapporteres” årlig fra fora / fagledernettverk til KDU.</a:t>
                      </a:r>
                      <a:endParaRPr sz="1200"/>
                    </a:p>
                    <a:p>
                      <a:pPr marL="457200" lvl="0" indent="-304800" algn="l" rtl="0">
                        <a:spcBef>
                          <a:spcPts val="0"/>
                        </a:spcBef>
                        <a:spcAft>
                          <a:spcPts val="0"/>
                        </a:spcAft>
                        <a:buSzPts val="1200"/>
                        <a:buChar char="-"/>
                      </a:pPr>
                      <a:r>
                        <a:rPr lang="no" sz="1200">
                          <a:solidFill>
                            <a:schemeClr val="dk1"/>
                          </a:solidFill>
                        </a:rPr>
                        <a:t>KDU utnevner, sammen med andre aktører, strategisk råd (inkl. leder) for foraene. </a:t>
                      </a:r>
                      <a:endParaRPr sz="1200">
                        <a:solidFill>
                          <a:schemeClr val="dk1"/>
                        </a:solidFill>
                      </a:endParaRPr>
                    </a:p>
                    <a:p>
                      <a:pPr marL="457200" lvl="0" indent="-304800" algn="l" rtl="0">
                        <a:spcBef>
                          <a:spcPts val="0"/>
                        </a:spcBef>
                        <a:spcAft>
                          <a:spcPts val="0"/>
                        </a:spcAft>
                        <a:buClr>
                          <a:schemeClr val="dk1"/>
                        </a:buClr>
                        <a:buSzPts val="1200"/>
                        <a:buChar char="-"/>
                      </a:pPr>
                      <a:r>
                        <a:rPr lang="no" sz="1200">
                          <a:solidFill>
                            <a:schemeClr val="dk1"/>
                          </a:solidFill>
                        </a:rPr>
                        <a:t>KDU utnevner leder for fagledernettverkene.</a:t>
                      </a:r>
                      <a:endParaRPr sz="1200">
                        <a:solidFill>
                          <a:schemeClr val="dk1"/>
                        </a:solidFill>
                      </a:endParaRPr>
                    </a:p>
                    <a:p>
                      <a:pPr marL="0" lvl="0" indent="0" algn="l" rtl="0">
                        <a:spcBef>
                          <a:spcPts val="0"/>
                        </a:spcBef>
                        <a:spcAft>
                          <a:spcPts val="0"/>
                        </a:spcAft>
                        <a:buNone/>
                      </a:pPr>
                      <a:endParaRPr sz="1200">
                        <a:solidFill>
                          <a:schemeClr val="dk1"/>
                        </a:solidFill>
                      </a:endParaRPr>
                    </a:p>
                    <a:p>
                      <a:pPr marL="457200" lvl="0" indent="-304800" algn="l" rtl="0">
                        <a:spcBef>
                          <a:spcPts val="0"/>
                        </a:spcBef>
                        <a:spcAft>
                          <a:spcPts val="0"/>
                        </a:spcAft>
                        <a:buSzPts val="1200"/>
                        <a:buAutoNum type="alphaLcPeriod"/>
                      </a:pPr>
                      <a:r>
                        <a:rPr lang="no" sz="1200"/>
                        <a:t>Ihht KS styringsstruktur​.</a:t>
                      </a:r>
                      <a:endParaRPr sz="1200"/>
                    </a:p>
                    <a:p>
                      <a:pPr marL="457200" lvl="0" indent="0" algn="l" rtl="0">
                        <a:spcBef>
                          <a:spcPts val="0"/>
                        </a:spcBef>
                        <a:spcAft>
                          <a:spcPts val="0"/>
                        </a:spcAft>
                        <a:buNone/>
                      </a:pPr>
                      <a:endParaRPr sz="1200"/>
                    </a:p>
                    <a:p>
                      <a:pPr marL="0" lvl="0" indent="0" algn="l" rtl="0">
                        <a:spcBef>
                          <a:spcPts val="0"/>
                        </a:spcBef>
                        <a:spcAft>
                          <a:spcPts val="0"/>
                        </a:spcAft>
                        <a:buNone/>
                      </a:pPr>
                      <a:r>
                        <a:rPr lang="no" sz="1200">
                          <a:solidFill>
                            <a:schemeClr val="dk1"/>
                          </a:solidFill>
                        </a:rPr>
                        <a:t>Det skrives protokoll fra møtene.</a:t>
                      </a: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5 møter i året​.</a:t>
                      </a:r>
                      <a:endParaRPr sz="1200"/>
                    </a:p>
                    <a:p>
                      <a:pPr marL="0" lvl="0" indent="0" algn="l" rtl="0">
                        <a:spcBef>
                          <a:spcPts val="0"/>
                        </a:spcBef>
                        <a:spcAft>
                          <a:spcPts val="0"/>
                        </a:spcAft>
                        <a:buNone/>
                      </a:pPr>
                      <a:r>
                        <a:rPr lang="no" sz="1200"/>
                        <a:t>Agenda knyttes til oppfølging og planlegging av kommunedirektør- kollegiet og aktuell fase i årshjulet.</a:t>
                      </a:r>
                      <a:endParaRPr sz="1200"/>
                    </a:p>
                    <a:p>
                      <a:pPr marL="0" lvl="0" indent="0" algn="l" rtl="0">
                        <a:spcBef>
                          <a:spcPts val="0"/>
                        </a:spcBef>
                        <a:spcAft>
                          <a:spcPts val="0"/>
                        </a:spcAft>
                        <a:buNone/>
                      </a:pPr>
                      <a:endParaRPr sz="1200"/>
                    </a:p>
                    <a:p>
                      <a:pPr marL="0" lvl="0" indent="0" algn="l" rtl="0">
                        <a:spcBef>
                          <a:spcPts val="0"/>
                        </a:spcBef>
                        <a:spcAft>
                          <a:spcPts val="0"/>
                        </a:spcAft>
                        <a:buClr>
                          <a:schemeClr val="dk1"/>
                        </a:buClr>
                        <a:buSzPts val="1100"/>
                        <a:buFont typeface="Arial"/>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Kommunedirektører fra:</a:t>
                      </a:r>
                      <a:endParaRPr sz="1200"/>
                    </a:p>
                    <a:p>
                      <a:pPr marL="457200" lvl="0" indent="-304800" algn="l" rtl="0">
                        <a:spcBef>
                          <a:spcPts val="0"/>
                        </a:spcBef>
                        <a:spcAft>
                          <a:spcPts val="0"/>
                        </a:spcAft>
                        <a:buSzPts val="1200"/>
                        <a:buChar char="-"/>
                      </a:pPr>
                      <a:r>
                        <a:rPr lang="no" sz="1200"/>
                        <a:t>Flekkefjord</a:t>
                      </a:r>
                      <a:endParaRPr sz="1200"/>
                    </a:p>
                    <a:p>
                      <a:pPr marL="457200" lvl="0" indent="-304800" algn="l" rtl="0">
                        <a:spcBef>
                          <a:spcPts val="0"/>
                        </a:spcBef>
                        <a:spcAft>
                          <a:spcPts val="0"/>
                        </a:spcAft>
                        <a:buSzPts val="1200"/>
                        <a:buChar char="-"/>
                      </a:pPr>
                      <a:r>
                        <a:rPr lang="no" sz="1200">
                          <a:solidFill>
                            <a:schemeClr val="dk1"/>
                          </a:solidFill>
                        </a:rPr>
                        <a:t>Agder fylkeskommune</a:t>
                      </a:r>
                      <a:endParaRPr sz="1200">
                        <a:solidFill>
                          <a:schemeClr val="dk1"/>
                        </a:solidFill>
                      </a:endParaRPr>
                    </a:p>
                    <a:p>
                      <a:pPr marL="457200" lvl="0" indent="-304800" algn="l" rtl="0">
                        <a:spcBef>
                          <a:spcPts val="0"/>
                        </a:spcBef>
                        <a:spcAft>
                          <a:spcPts val="0"/>
                        </a:spcAft>
                        <a:buSzPts val="1200"/>
                        <a:buChar char="-"/>
                      </a:pPr>
                      <a:r>
                        <a:rPr lang="no" sz="1200">
                          <a:solidFill>
                            <a:schemeClr val="dk1"/>
                          </a:solidFill>
                        </a:rPr>
                        <a:t>Arendal</a:t>
                      </a:r>
                      <a:endParaRPr sz="1200">
                        <a:solidFill>
                          <a:schemeClr val="dk1"/>
                        </a:solidFill>
                      </a:endParaRPr>
                    </a:p>
                    <a:p>
                      <a:pPr marL="457200" lvl="0" indent="-304800" algn="l" rtl="0">
                        <a:spcBef>
                          <a:spcPts val="0"/>
                        </a:spcBef>
                        <a:spcAft>
                          <a:spcPts val="0"/>
                        </a:spcAft>
                        <a:buSzPts val="1200"/>
                        <a:buChar char="-"/>
                      </a:pPr>
                      <a:r>
                        <a:rPr lang="no" sz="1200"/>
                        <a:t>Kristiansand</a:t>
                      </a:r>
                      <a:endParaRPr sz="1200"/>
                    </a:p>
                    <a:p>
                      <a:pPr marL="457200" lvl="0" indent="-304800" algn="l" rtl="0">
                        <a:spcBef>
                          <a:spcPts val="0"/>
                        </a:spcBef>
                        <a:spcAft>
                          <a:spcPts val="0"/>
                        </a:spcAft>
                        <a:buSzPts val="1200"/>
                        <a:buChar char="-"/>
                      </a:pPr>
                      <a:r>
                        <a:rPr lang="no" sz="1200"/>
                        <a:t>Lindesnes</a:t>
                      </a:r>
                      <a:endParaRPr sz="1200"/>
                    </a:p>
                    <a:p>
                      <a:pPr marL="457200" lvl="0" indent="-304800" algn="l" rtl="0">
                        <a:spcBef>
                          <a:spcPts val="0"/>
                        </a:spcBef>
                        <a:spcAft>
                          <a:spcPts val="0"/>
                        </a:spcAft>
                        <a:buSzPts val="1200"/>
                        <a:buChar char="-"/>
                      </a:pPr>
                      <a:r>
                        <a:rPr lang="no" sz="1200"/>
                        <a:t>Grimstad</a:t>
                      </a:r>
                      <a:endParaRPr sz="1200"/>
                    </a:p>
                    <a:p>
                      <a:pPr marL="457200" lvl="0" indent="-304800" algn="l" rtl="0">
                        <a:spcBef>
                          <a:spcPts val="0"/>
                        </a:spcBef>
                        <a:spcAft>
                          <a:spcPts val="0"/>
                        </a:spcAft>
                        <a:buSzPts val="1200"/>
                        <a:buChar char="-"/>
                      </a:pPr>
                      <a:r>
                        <a:rPr lang="no" sz="1200"/>
                        <a:t>Valle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no" sz="1200"/>
                        <a:t>Gjelder per november 2020.</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387" name="Google Shape;387;p33"/>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391"/>
        <p:cNvGrpSpPr/>
        <p:nvPr/>
      </p:nvGrpSpPr>
      <p:grpSpPr>
        <a:xfrm>
          <a:off x="0" y="0"/>
          <a:ext cx="0" cy="0"/>
          <a:chOff x="0" y="0"/>
          <a:chExt cx="0" cy="0"/>
        </a:xfrm>
      </p:grpSpPr>
      <p:sp>
        <p:nvSpPr>
          <p:cNvPr id="392" name="Google Shape;392;p34"/>
          <p:cNvSpPr txBox="1">
            <a:spLocks noGrp="1"/>
          </p:cNvSpPr>
          <p:nvPr>
            <p:ph type="title"/>
          </p:nvPr>
        </p:nvSpPr>
        <p:spPr>
          <a:xfrm>
            <a:off x="415500" y="669575"/>
            <a:ext cx="79911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5000"/>
              <a:t>Vedlegg 2</a:t>
            </a:r>
            <a:endParaRPr sz="5000"/>
          </a:p>
          <a:p>
            <a:pPr marL="0" lvl="0" indent="0" algn="l" rtl="0">
              <a:spcBef>
                <a:spcPts val="0"/>
              </a:spcBef>
              <a:spcAft>
                <a:spcPts val="0"/>
              </a:spcAft>
              <a:buNone/>
            </a:pPr>
            <a:endParaRPr sz="3000"/>
          </a:p>
        </p:txBody>
      </p:sp>
      <p:sp>
        <p:nvSpPr>
          <p:cNvPr id="393" name="Google Shape;393;p34"/>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graphicFrame>
        <p:nvGraphicFramePr>
          <p:cNvPr id="398" name="Google Shape;398;p35"/>
          <p:cNvGraphicFramePr/>
          <p:nvPr/>
        </p:nvGraphicFramePr>
        <p:xfrm>
          <a:off x="214000" y="300450"/>
          <a:ext cx="11837700" cy="6397110"/>
        </p:xfrm>
        <a:graphic>
          <a:graphicData uri="http://schemas.openxmlformats.org/drawingml/2006/table">
            <a:tbl>
              <a:tblPr>
                <a:noFill/>
                <a:tableStyleId>{2E53EABD-6E51-492B-B7CA-94C1046E4A80}</a:tableStyleId>
              </a:tblPr>
              <a:tblGrid>
                <a:gridCol w="1485275">
                  <a:extLst>
                    <a:ext uri="{9D8B030D-6E8A-4147-A177-3AD203B41FA5}">
                      <a16:colId xmlns:a16="http://schemas.microsoft.com/office/drawing/2014/main" val="20000"/>
                    </a:ext>
                  </a:extLst>
                </a:gridCol>
                <a:gridCol w="1984400">
                  <a:extLst>
                    <a:ext uri="{9D8B030D-6E8A-4147-A177-3AD203B41FA5}">
                      <a16:colId xmlns:a16="http://schemas.microsoft.com/office/drawing/2014/main" val="20001"/>
                    </a:ext>
                  </a:extLst>
                </a:gridCol>
                <a:gridCol w="4185100">
                  <a:extLst>
                    <a:ext uri="{9D8B030D-6E8A-4147-A177-3AD203B41FA5}">
                      <a16:colId xmlns:a16="http://schemas.microsoft.com/office/drawing/2014/main" val="20002"/>
                    </a:ext>
                  </a:extLst>
                </a:gridCol>
                <a:gridCol w="2759775">
                  <a:extLst>
                    <a:ext uri="{9D8B030D-6E8A-4147-A177-3AD203B41FA5}">
                      <a16:colId xmlns:a16="http://schemas.microsoft.com/office/drawing/2014/main" val="20003"/>
                    </a:ext>
                  </a:extLst>
                </a:gridCol>
                <a:gridCol w="1423150">
                  <a:extLst>
                    <a:ext uri="{9D8B030D-6E8A-4147-A177-3AD203B41FA5}">
                      <a16:colId xmlns:a16="http://schemas.microsoft.com/office/drawing/2014/main" val="20004"/>
                    </a:ext>
                  </a:extLst>
                </a:gridCol>
              </a:tblGrid>
              <a:tr h="526800">
                <a:tc>
                  <a:txBody>
                    <a:bodyPr/>
                    <a:lstStyle/>
                    <a:p>
                      <a:pPr marL="0" lvl="0" indent="0" algn="l" rtl="0">
                        <a:spcBef>
                          <a:spcPts val="0"/>
                        </a:spcBef>
                        <a:spcAft>
                          <a:spcPts val="0"/>
                        </a:spcAft>
                        <a:buNone/>
                      </a:pPr>
                      <a:r>
                        <a:rPr lang="no" sz="1300" b="1"/>
                        <a:t>Sekretariat for </a:t>
                      </a:r>
                      <a:endParaRPr sz="1300" b="1"/>
                    </a:p>
                  </a:txBody>
                  <a:tcPr marL="91425" marR="91425" marT="91425" marB="91425">
                    <a:solidFill>
                      <a:srgbClr val="C9DAF8"/>
                    </a:solidFill>
                  </a:tcPr>
                </a:tc>
                <a:tc>
                  <a:txBody>
                    <a:bodyPr/>
                    <a:lstStyle/>
                    <a:p>
                      <a:pPr marL="0" lvl="0" indent="0" algn="l" rtl="0">
                        <a:spcBef>
                          <a:spcPts val="0"/>
                        </a:spcBef>
                        <a:spcAft>
                          <a:spcPts val="0"/>
                        </a:spcAft>
                        <a:buNone/>
                      </a:pPr>
                      <a:r>
                        <a:rPr lang="no" sz="1300" b="1"/>
                        <a:t>Sammensetning</a:t>
                      </a:r>
                      <a:endParaRPr sz="1300" b="1"/>
                    </a:p>
                  </a:txBody>
                  <a:tcPr marL="91425" marR="91425" marT="91425" marB="91425">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Ansvar </a:t>
                      </a:r>
                      <a:endParaRPr sz="1300" b="1">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Informasjonsflyt og dokumentering </a:t>
                      </a:r>
                      <a:endParaRPr sz="1300"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Finansiering</a:t>
                      </a:r>
                      <a:endParaRPr sz="1300" b="1"/>
                    </a:p>
                  </a:txBody>
                  <a:tcPr marL="91425" marR="91425" marT="91425" marB="91425">
                    <a:lnL w="9525" cap="flat" cmpd="sng">
                      <a:solidFill>
                        <a:srgbClr val="9E9E9E"/>
                      </a:solidFill>
                      <a:prstDash val="solid"/>
                      <a:round/>
                      <a:headEnd type="none" w="sm" len="sm"/>
                      <a:tailEnd type="none" w="sm" len="sm"/>
                    </a:lnL>
                    <a:lnB w="9525" cap="flat" cmpd="sng">
                      <a:solidFill>
                        <a:srgbClr val="9E9E9E"/>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482525">
                <a:tc>
                  <a:txBody>
                    <a:bodyPr/>
                    <a:lstStyle/>
                    <a:p>
                      <a:pPr marL="0" lvl="0" indent="0" algn="l" rtl="0">
                        <a:spcBef>
                          <a:spcPts val="0"/>
                        </a:spcBef>
                        <a:spcAft>
                          <a:spcPts val="0"/>
                        </a:spcAft>
                        <a:buNone/>
                      </a:pPr>
                      <a:r>
                        <a:rPr lang="no" sz="1200"/>
                        <a:t>Agdertinget</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KS regiondirektør, </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KS rådgiver og avdelingsleder Samskaping og internasjonalisering. </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KS har hovedansvar for møtene.</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KS koordinerer med Agder fylkeskommune i saker som omhandler regionplan Agder</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t>Nettsted: </a:t>
                      </a:r>
                      <a:r>
                        <a:rPr lang="no" sz="1200" u="sng">
                          <a:solidFill>
                            <a:schemeClr val="accent5"/>
                          </a:solidFill>
                          <a:hlinkClick r:id="rId3">
                            <a:extLst>
                              <a:ext uri="{A12FA001-AC4F-418D-AE19-62706E023703}">
                                <ahyp:hlinkClr xmlns:ahyp="http://schemas.microsoft.com/office/drawing/2018/hyperlinkcolor" val="tx"/>
                              </a:ext>
                            </a:extLst>
                          </a:hlinkClick>
                        </a:rPr>
                        <a:t>www.ks.no</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Møteinnkalling til hvert møte.</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Protokoll utarbeides. Legges på nettside og sendes til definerte aktører.</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Ressurser stilles til rådighet av Agder fylkeskommune og KS.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903150">
                <a:tc>
                  <a:txBody>
                    <a:bodyPr/>
                    <a:lstStyle/>
                    <a:p>
                      <a:pPr marL="0" lvl="0" indent="0" algn="l" rtl="0">
                        <a:spcBef>
                          <a:spcPts val="0"/>
                        </a:spcBef>
                        <a:spcAft>
                          <a:spcPts val="0"/>
                        </a:spcAft>
                        <a:buClr>
                          <a:schemeClr val="dk1"/>
                        </a:buClr>
                        <a:buSzPts val="1100"/>
                        <a:buFont typeface="Arial"/>
                        <a:buNone/>
                      </a:pPr>
                      <a:r>
                        <a:rPr lang="no" sz="1200"/>
                        <a:t>Ordførerkollegiet </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KS regiondirektør og </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KS rådgiver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KS har ansvar for møtene.</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KS koordinerer med Agder fylkeskommune i saker som omhandler regionplan Agder</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Sekretær skal sikre at saker som legges frem for KDU er tilstrekkelig utredet og skal vurdere om eksterne initiativ oversendes til aktuelle fora/nettverk.</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t>Nettsted: </a:t>
                      </a:r>
                      <a:r>
                        <a:rPr lang="no" sz="1200" u="sng">
                          <a:solidFill>
                            <a:schemeClr val="accent5"/>
                          </a:solidFill>
                          <a:hlinkClick r:id="rId3">
                            <a:extLst>
                              <a:ext uri="{A12FA001-AC4F-418D-AE19-62706E023703}">
                                <ahyp:hlinkClr xmlns:ahyp="http://schemas.microsoft.com/office/drawing/2018/hyperlinkcolor" val="tx"/>
                              </a:ext>
                            </a:extLst>
                          </a:hlinkClick>
                        </a:rPr>
                        <a:t>www.ks.no</a:t>
                      </a:r>
                      <a:r>
                        <a:rPr lang="no" sz="1200">
                          <a:solidFill>
                            <a:schemeClr val="dk1"/>
                          </a:solidFill>
                        </a:rPr>
                        <a:t> </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Møteinnkallinger til hvert møte.</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Protokoll utarbeides. Legges på nettside og sendes til definerte aktører.</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Ressurser stilles til rådighet av KS.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697500">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AU for ordførerkollegiet</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903150">
                <a:tc>
                  <a:txBody>
                    <a:bodyPr/>
                    <a:lstStyle/>
                    <a:p>
                      <a:pPr marL="0" lvl="0" indent="0" algn="l" rtl="0">
                        <a:spcBef>
                          <a:spcPts val="0"/>
                        </a:spcBef>
                        <a:spcAft>
                          <a:spcPts val="0"/>
                        </a:spcAft>
                        <a:buNone/>
                      </a:pPr>
                      <a:r>
                        <a:rPr lang="no" sz="1200"/>
                        <a:t>KS styre</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KS regiondirektør og </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KS rådgiver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KS har ansvar for møtene.</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t>Nettsted: </a:t>
                      </a:r>
                      <a:r>
                        <a:rPr lang="no" sz="1200" u="sng">
                          <a:solidFill>
                            <a:schemeClr val="accent5"/>
                          </a:solidFill>
                          <a:hlinkClick r:id="rId3">
                            <a:extLst>
                              <a:ext uri="{A12FA001-AC4F-418D-AE19-62706E023703}">
                                <ahyp:hlinkClr xmlns:ahyp="http://schemas.microsoft.com/office/drawing/2018/hyperlinkcolor" val="tx"/>
                              </a:ext>
                            </a:extLst>
                          </a:hlinkClick>
                        </a:rPr>
                        <a:t>www.ks.no</a:t>
                      </a:r>
                      <a:r>
                        <a:rPr lang="no" sz="1200">
                          <a:solidFill>
                            <a:schemeClr val="dk1"/>
                          </a:solidFill>
                        </a:rPr>
                        <a:t> </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Møteinnkalling til hvert møte.</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Protokoll utarbeides. Legges på nettside og sendes til definerte aktører.</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Ressurser stilles til rådighet av KS.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903150">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Kommunedirektør- kollegiet og KDU</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K</a:t>
                      </a:r>
                      <a:r>
                        <a:rPr lang="no" sz="1200"/>
                        <a:t>S regiondirektør, </a:t>
                      </a:r>
                      <a:endParaRPr sz="1200"/>
                    </a:p>
                    <a:p>
                      <a:pPr marL="0" lvl="0" indent="0" algn="l" rtl="0">
                        <a:spcBef>
                          <a:spcPts val="0"/>
                        </a:spcBef>
                        <a:spcAft>
                          <a:spcPts val="0"/>
                        </a:spcAft>
                        <a:buClr>
                          <a:schemeClr val="dk1"/>
                        </a:buClr>
                        <a:buSzPts val="1100"/>
                        <a:buFont typeface="Arial"/>
                        <a:buNone/>
                      </a:pPr>
                      <a:r>
                        <a:rPr lang="no" sz="1200"/>
                        <a:t>KS rådgiver og </a:t>
                      </a:r>
                      <a:endParaRPr sz="1200"/>
                    </a:p>
                    <a:p>
                      <a:pPr marL="0" lvl="0" indent="0" algn="l" rtl="0">
                        <a:spcBef>
                          <a:spcPts val="0"/>
                        </a:spcBef>
                        <a:spcAft>
                          <a:spcPts val="0"/>
                        </a:spcAft>
                        <a:buClr>
                          <a:schemeClr val="dk1"/>
                        </a:buClr>
                        <a:buSzPts val="1100"/>
                        <a:buFont typeface="Arial"/>
                        <a:buNone/>
                      </a:pPr>
                      <a:r>
                        <a:rPr lang="no" sz="1200"/>
                        <a:t>avdelingsleder Samskaping og internasjonalisering.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KS har hovedansvar for møtene.</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KS koordinerer med Agder fylkeskommune i saker som omhandler Regionplan Agder.</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Sekretær skal sikre at saker som legges frem for KDU er tilstrekkelig utredet og skal vurdere om eksterne initiativ oversendes til aktuelle fora/nettverk.</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t>Nettsted: </a:t>
                      </a:r>
                      <a:r>
                        <a:rPr lang="no" sz="1200" u="sng">
                          <a:solidFill>
                            <a:schemeClr val="accent5"/>
                          </a:solidFill>
                          <a:hlinkClick r:id="rId3">
                            <a:extLst>
                              <a:ext uri="{A12FA001-AC4F-418D-AE19-62706E023703}">
                                <ahyp:hlinkClr xmlns:ahyp="http://schemas.microsoft.com/office/drawing/2018/hyperlinkcolor" val="tx"/>
                              </a:ext>
                            </a:extLst>
                          </a:hlinkClick>
                        </a:rPr>
                        <a:t>www.ks.no</a:t>
                      </a:r>
                      <a:r>
                        <a:rPr lang="no" sz="1200">
                          <a:solidFill>
                            <a:schemeClr val="dk1"/>
                          </a:solidFill>
                        </a:rPr>
                        <a:t> </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Møteinnkalling til hvert møte.</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Protokoll utarbeides. Legges på nettside og sendes til definerte aktører.</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Ressurser stilles til rådighet av KS og Agder fylkeskommune.</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399" name="Google Shape;399;p35"/>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graphicFrame>
        <p:nvGraphicFramePr>
          <p:cNvPr id="404" name="Google Shape;404;p36"/>
          <p:cNvGraphicFramePr/>
          <p:nvPr/>
        </p:nvGraphicFramePr>
        <p:xfrm>
          <a:off x="214000" y="300450"/>
          <a:ext cx="11837700" cy="5502920"/>
        </p:xfrm>
        <a:graphic>
          <a:graphicData uri="http://schemas.openxmlformats.org/drawingml/2006/table">
            <a:tbl>
              <a:tblPr>
                <a:noFill/>
                <a:tableStyleId>{2E53EABD-6E51-492B-B7CA-94C1046E4A80}</a:tableStyleId>
              </a:tblPr>
              <a:tblGrid>
                <a:gridCol w="1485275">
                  <a:extLst>
                    <a:ext uri="{9D8B030D-6E8A-4147-A177-3AD203B41FA5}">
                      <a16:colId xmlns:a16="http://schemas.microsoft.com/office/drawing/2014/main" val="20000"/>
                    </a:ext>
                  </a:extLst>
                </a:gridCol>
                <a:gridCol w="2274200">
                  <a:extLst>
                    <a:ext uri="{9D8B030D-6E8A-4147-A177-3AD203B41FA5}">
                      <a16:colId xmlns:a16="http://schemas.microsoft.com/office/drawing/2014/main" val="20001"/>
                    </a:ext>
                  </a:extLst>
                </a:gridCol>
                <a:gridCol w="3895300">
                  <a:extLst>
                    <a:ext uri="{9D8B030D-6E8A-4147-A177-3AD203B41FA5}">
                      <a16:colId xmlns:a16="http://schemas.microsoft.com/office/drawing/2014/main" val="20002"/>
                    </a:ext>
                  </a:extLst>
                </a:gridCol>
                <a:gridCol w="2825200">
                  <a:extLst>
                    <a:ext uri="{9D8B030D-6E8A-4147-A177-3AD203B41FA5}">
                      <a16:colId xmlns:a16="http://schemas.microsoft.com/office/drawing/2014/main" val="20003"/>
                    </a:ext>
                  </a:extLst>
                </a:gridCol>
                <a:gridCol w="1357725">
                  <a:extLst>
                    <a:ext uri="{9D8B030D-6E8A-4147-A177-3AD203B41FA5}">
                      <a16:colId xmlns:a16="http://schemas.microsoft.com/office/drawing/2014/main" val="20004"/>
                    </a:ext>
                  </a:extLst>
                </a:gridCol>
              </a:tblGrid>
              <a:tr h="526800">
                <a:tc>
                  <a:txBody>
                    <a:bodyPr/>
                    <a:lstStyle/>
                    <a:p>
                      <a:pPr marL="0" lvl="0" indent="0" algn="l" rtl="0">
                        <a:spcBef>
                          <a:spcPts val="0"/>
                        </a:spcBef>
                        <a:spcAft>
                          <a:spcPts val="0"/>
                        </a:spcAft>
                        <a:buNone/>
                      </a:pPr>
                      <a:r>
                        <a:rPr lang="no" sz="1300" b="1"/>
                        <a:t>Sekretariat for </a:t>
                      </a:r>
                      <a:endParaRPr sz="1300" b="1"/>
                    </a:p>
                  </a:txBody>
                  <a:tcPr marL="91425" marR="91425" marT="91425" marB="91425">
                    <a:solidFill>
                      <a:srgbClr val="C9DAF8"/>
                    </a:solidFill>
                  </a:tcPr>
                </a:tc>
                <a:tc>
                  <a:txBody>
                    <a:bodyPr/>
                    <a:lstStyle/>
                    <a:p>
                      <a:pPr marL="0" lvl="0" indent="0" algn="l" rtl="0">
                        <a:spcBef>
                          <a:spcPts val="0"/>
                        </a:spcBef>
                        <a:spcAft>
                          <a:spcPts val="0"/>
                        </a:spcAft>
                        <a:buNone/>
                      </a:pPr>
                      <a:r>
                        <a:rPr lang="no" sz="1300" b="1"/>
                        <a:t>Sammensetning</a:t>
                      </a:r>
                      <a:endParaRPr sz="1300" b="1"/>
                    </a:p>
                  </a:txBody>
                  <a:tcPr marL="91425" marR="91425" marT="91425" marB="91425">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Ansvar</a:t>
                      </a:r>
                      <a:endParaRPr sz="1300" b="1">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Informasjonsflyt og dokumentering </a:t>
                      </a:r>
                      <a:endParaRPr sz="1300"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no" sz="1300" b="1"/>
                        <a:t>Finansiering</a:t>
                      </a:r>
                      <a:endParaRPr sz="1300" b="1"/>
                    </a:p>
                  </a:txBody>
                  <a:tcPr marL="91425" marR="91425" marT="91425" marB="91425">
                    <a:lnL w="9525" cap="flat" cmpd="sng">
                      <a:solidFill>
                        <a:srgbClr val="9E9E9E"/>
                      </a:solidFill>
                      <a:prstDash val="solid"/>
                      <a:round/>
                      <a:headEnd type="none" w="sm" len="sm"/>
                      <a:tailEnd type="none" w="sm" len="sm"/>
                    </a:lnL>
                    <a:lnB w="9525" cap="flat" cmpd="sng">
                      <a:solidFill>
                        <a:srgbClr val="9E9E9E"/>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903150">
                <a:tc>
                  <a:txBody>
                    <a:bodyPr/>
                    <a:lstStyle/>
                    <a:p>
                      <a:pPr marL="0" lvl="0" indent="0" algn="l" rtl="0">
                        <a:spcBef>
                          <a:spcPts val="0"/>
                        </a:spcBef>
                        <a:spcAft>
                          <a:spcPts val="0"/>
                        </a:spcAft>
                        <a:buNone/>
                      </a:pPr>
                      <a:r>
                        <a:rPr lang="no" sz="1200"/>
                        <a:t>Forum for samfunnsutvikling</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no" sz="1200"/>
                        <a:t>Sekretariatsledere for de tre foraene utnevnes av Agder fylkeskommune.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t>Nettsted: </a:t>
                      </a:r>
                      <a:r>
                        <a:rPr lang="no" sz="1200" u="sng">
                          <a:solidFill>
                            <a:schemeClr val="accent5"/>
                          </a:solidFill>
                          <a:hlinkClick r:id="rId3">
                            <a:extLst>
                              <a:ext uri="{A12FA001-AC4F-418D-AE19-62706E023703}">
                                <ahyp:hlinkClr xmlns:ahyp="http://schemas.microsoft.com/office/drawing/2018/hyperlinkcolor" val="tx"/>
                              </a:ext>
                            </a:extLst>
                          </a:hlinkClick>
                        </a:rPr>
                        <a:t>https://agderfk.no/</a:t>
                      </a:r>
                      <a:r>
                        <a:rPr lang="no" sz="1200"/>
                        <a:t>.</a:t>
                      </a:r>
                      <a:endParaRPr sz="1200"/>
                    </a:p>
                    <a:p>
                      <a:pPr marL="0" lvl="0" indent="0" algn="l" rtl="0">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solidFill>
                            <a:schemeClr val="dk1"/>
                          </a:solidFill>
                        </a:rPr>
                        <a:t>Ressurser stilles til rådighet av Agder fylkeskommune.</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557300">
                <a:tc>
                  <a:txBody>
                    <a:bodyPr/>
                    <a:lstStyle/>
                    <a:p>
                      <a:pPr marL="0" lvl="0" indent="0" algn="l" rtl="0">
                        <a:spcBef>
                          <a:spcPts val="0"/>
                        </a:spcBef>
                        <a:spcAft>
                          <a:spcPts val="0"/>
                        </a:spcAft>
                        <a:buNone/>
                      </a:pPr>
                      <a:r>
                        <a:rPr lang="no" sz="1200">
                          <a:solidFill>
                            <a:schemeClr val="dk1"/>
                          </a:solidFill>
                        </a:rPr>
                        <a:t>Fagledernettverk Helse</a:t>
                      </a:r>
                      <a:endParaRPr sz="1200">
                        <a:solidFill>
                          <a:schemeClr val="dk1"/>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rgbClr val="FF0000"/>
                        </a:solidFill>
                      </a:endParaRPr>
                    </a:p>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solidFill>
                            <a:schemeClr val="dk1"/>
                          </a:solidFill>
                        </a:rPr>
                        <a:t>Ressurser stilles til rådighet av kommunene.</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557300">
                <a:tc>
                  <a:txBody>
                    <a:bodyPr/>
                    <a:lstStyle/>
                    <a:p>
                      <a:pPr marL="0" lvl="0" indent="0" algn="l" rtl="0">
                        <a:spcBef>
                          <a:spcPts val="0"/>
                        </a:spcBef>
                        <a:spcAft>
                          <a:spcPts val="0"/>
                        </a:spcAft>
                        <a:buNone/>
                      </a:pPr>
                      <a:r>
                        <a:rPr lang="no" sz="1200">
                          <a:solidFill>
                            <a:schemeClr val="dk1"/>
                          </a:solidFill>
                        </a:rPr>
                        <a:t>RKG ehelse</a:t>
                      </a:r>
                      <a:endParaRPr sz="1200">
                        <a:solidFill>
                          <a:schemeClr val="dk1"/>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426425">
                <a:tc>
                  <a:txBody>
                    <a:bodyPr/>
                    <a:lstStyle/>
                    <a:p>
                      <a:pPr marL="0" lvl="0" indent="0" algn="l" rtl="0">
                        <a:spcBef>
                          <a:spcPts val="0"/>
                        </a:spcBef>
                        <a:spcAft>
                          <a:spcPts val="0"/>
                        </a:spcAft>
                        <a:buNone/>
                      </a:pPr>
                      <a:r>
                        <a:rPr lang="no" sz="1200">
                          <a:solidFill>
                            <a:schemeClr val="dk1"/>
                          </a:solidFill>
                        </a:rPr>
                        <a:t>Fagledernettverk oppvekst</a:t>
                      </a:r>
                      <a:endParaRPr sz="1200">
                        <a:solidFill>
                          <a:schemeClr val="dk1"/>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t>Beskrives senere.</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Nettsted: </a:t>
                      </a:r>
                      <a:endParaRPr sz="1200">
                        <a:solidFill>
                          <a:schemeClr val="dk1"/>
                        </a:solidFill>
                      </a:endParaRPr>
                    </a:p>
                    <a:p>
                      <a:pPr marL="0" lvl="0" indent="0" algn="l" rtl="0">
                        <a:spcBef>
                          <a:spcPts val="0"/>
                        </a:spcBef>
                        <a:spcAft>
                          <a:spcPts val="0"/>
                        </a:spcAft>
                        <a:buNone/>
                      </a:pPr>
                      <a:r>
                        <a:rPr lang="no" sz="1200">
                          <a:solidFill>
                            <a:schemeClr val="dk1"/>
                          </a:solidFill>
                        </a:rPr>
                        <a:t>Beskrives senere.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solidFill>
                            <a:schemeClr val="dk1"/>
                          </a:solidFill>
                        </a:rPr>
                        <a:t>Ressurser stilles til rådighet av KS og Agder fylkeskommune.</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903150">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Møte for sekretariatsledere</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Nettsted: </a:t>
                      </a:r>
                      <a:r>
                        <a:rPr lang="no" sz="1200" u="sng">
                          <a:solidFill>
                            <a:schemeClr val="hlink"/>
                          </a:solidFill>
                          <a:hlinkClick r:id="rId3"/>
                        </a:rPr>
                        <a:t>https://agderfk.no/</a:t>
                      </a:r>
                      <a:r>
                        <a:rPr lang="no" sz="1200">
                          <a:solidFill>
                            <a:schemeClr val="dk1"/>
                          </a:solidFill>
                        </a:rPr>
                        <a:t>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no" sz="1200">
                          <a:solidFill>
                            <a:schemeClr val="dk1"/>
                          </a:solidFill>
                        </a:rPr>
                        <a:t>Beskrives senere.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903150">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Øvrige nettverk</a:t>
                      </a:r>
                      <a:endParaRPr sz="1200">
                        <a:solidFill>
                          <a:schemeClr val="dk1"/>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no" sz="1200">
                          <a:solidFill>
                            <a:schemeClr val="dk1"/>
                          </a:solidFill>
                        </a:rPr>
                        <a:t>Beskrives senere.</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405" name="Google Shape;405;p36"/>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409"/>
        <p:cNvGrpSpPr/>
        <p:nvPr/>
      </p:nvGrpSpPr>
      <p:grpSpPr>
        <a:xfrm>
          <a:off x="0" y="0"/>
          <a:ext cx="0" cy="0"/>
          <a:chOff x="0" y="0"/>
          <a:chExt cx="0" cy="0"/>
        </a:xfrm>
      </p:grpSpPr>
      <p:sp>
        <p:nvSpPr>
          <p:cNvPr id="410" name="Google Shape;410;p37"/>
          <p:cNvSpPr txBox="1">
            <a:spLocks noGrp="1"/>
          </p:cNvSpPr>
          <p:nvPr>
            <p:ph type="title"/>
          </p:nvPr>
        </p:nvSpPr>
        <p:spPr>
          <a:xfrm>
            <a:off x="415500" y="669575"/>
            <a:ext cx="79911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5000"/>
              <a:t>Vedlegg 3</a:t>
            </a:r>
            <a:endParaRPr sz="5000"/>
          </a:p>
          <a:p>
            <a:pPr marL="0" lvl="0" indent="0" algn="l" rtl="0">
              <a:spcBef>
                <a:spcPts val="0"/>
              </a:spcBef>
              <a:spcAft>
                <a:spcPts val="0"/>
              </a:spcAft>
              <a:buNone/>
            </a:pPr>
            <a:endParaRPr sz="3000"/>
          </a:p>
        </p:txBody>
      </p:sp>
      <p:sp>
        <p:nvSpPr>
          <p:cNvPr id="411" name="Google Shape;411;p37"/>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38"/>
          <p:cNvSpPr txBox="1">
            <a:spLocks noGrp="1"/>
          </p:cNvSpPr>
          <p:nvPr>
            <p:ph type="title"/>
          </p:nvPr>
        </p:nvSpPr>
        <p:spPr>
          <a:xfrm>
            <a:off x="415496" y="593367"/>
            <a:ext cx="113580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a:t>Organisering av prosjektet aug - nov 2020</a:t>
            </a:r>
            <a:endParaRPr/>
          </a:p>
        </p:txBody>
      </p:sp>
      <p:sp>
        <p:nvSpPr>
          <p:cNvPr id="417" name="Google Shape;417;p38"/>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26</a:t>
            </a:fld>
            <a:endParaRPr/>
          </a:p>
        </p:txBody>
      </p:sp>
      <p:pic>
        <p:nvPicPr>
          <p:cNvPr id="418" name="Google Shape;418;p38"/>
          <p:cNvPicPr preferRelativeResize="0"/>
          <p:nvPr/>
        </p:nvPicPr>
        <p:blipFill>
          <a:blip r:embed="rId3">
            <a:alphaModFix/>
          </a:blip>
          <a:stretch>
            <a:fillRect/>
          </a:stretch>
        </p:blipFill>
        <p:spPr>
          <a:xfrm>
            <a:off x="753350" y="1652550"/>
            <a:ext cx="9601376" cy="4890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415496" y="288567"/>
            <a:ext cx="113580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Avklaringer foretas stegvis i denne prosessen</a:t>
            </a:r>
            <a:endParaRPr sz="3000"/>
          </a:p>
          <a:p>
            <a:pPr marL="0" lvl="0" indent="0" algn="l" rtl="0">
              <a:spcBef>
                <a:spcPts val="0"/>
              </a:spcBef>
              <a:spcAft>
                <a:spcPts val="0"/>
              </a:spcAft>
              <a:buNone/>
            </a:pPr>
            <a:endParaRPr sz="3000"/>
          </a:p>
        </p:txBody>
      </p:sp>
      <p:sp>
        <p:nvSpPr>
          <p:cNvPr id="75" name="Google Shape;75;p16"/>
          <p:cNvSpPr txBox="1">
            <a:spLocks noGrp="1"/>
          </p:cNvSpPr>
          <p:nvPr>
            <p:ph type="body" idx="1"/>
          </p:nvPr>
        </p:nvSpPr>
        <p:spPr>
          <a:xfrm>
            <a:off x="348225" y="1559401"/>
            <a:ext cx="2994300" cy="467700"/>
          </a:xfrm>
          <a:prstGeom prst="rect">
            <a:avLst/>
          </a:prstGeom>
          <a:solidFill>
            <a:srgbClr val="434343"/>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ctr" rtl="0">
              <a:spcBef>
                <a:spcPts val="0"/>
              </a:spcBef>
              <a:spcAft>
                <a:spcPts val="0"/>
              </a:spcAft>
              <a:buNone/>
            </a:pPr>
            <a:r>
              <a:rPr lang="no" sz="1800" b="1">
                <a:solidFill>
                  <a:srgbClr val="F3F3F3"/>
                </a:solidFill>
              </a:rPr>
              <a:t>Er avklart</a:t>
            </a:r>
            <a:endParaRPr sz="1800">
              <a:solidFill>
                <a:srgbClr val="F3F3F3"/>
              </a:solidFill>
            </a:endParaRPr>
          </a:p>
        </p:txBody>
      </p:sp>
      <p:sp>
        <p:nvSpPr>
          <p:cNvPr id="76" name="Google Shape;76;p16"/>
          <p:cNvSpPr txBox="1">
            <a:spLocks noGrp="1"/>
          </p:cNvSpPr>
          <p:nvPr>
            <p:ph type="body" idx="1"/>
          </p:nvPr>
        </p:nvSpPr>
        <p:spPr>
          <a:xfrm>
            <a:off x="3654697" y="1559422"/>
            <a:ext cx="4016700" cy="467700"/>
          </a:xfrm>
          <a:prstGeom prst="rect">
            <a:avLst/>
          </a:prstGeom>
          <a:solidFill>
            <a:srgbClr val="434343"/>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ctr" rtl="0">
              <a:spcBef>
                <a:spcPts val="0"/>
              </a:spcBef>
              <a:spcAft>
                <a:spcPts val="0"/>
              </a:spcAft>
              <a:buNone/>
            </a:pPr>
            <a:r>
              <a:rPr lang="no" sz="1800" b="1">
                <a:solidFill>
                  <a:srgbClr val="F3F3F3"/>
                </a:solidFill>
              </a:rPr>
              <a:t>Bør avklares nå</a:t>
            </a:r>
            <a:endParaRPr sz="1800" b="1">
              <a:solidFill>
                <a:srgbClr val="F3F3F3"/>
              </a:solidFill>
            </a:endParaRPr>
          </a:p>
        </p:txBody>
      </p:sp>
      <p:sp>
        <p:nvSpPr>
          <p:cNvPr id="77" name="Google Shape;77;p16"/>
          <p:cNvSpPr txBox="1">
            <a:spLocks noGrp="1"/>
          </p:cNvSpPr>
          <p:nvPr>
            <p:ph type="body" idx="1"/>
          </p:nvPr>
        </p:nvSpPr>
        <p:spPr>
          <a:xfrm>
            <a:off x="7970550" y="1559552"/>
            <a:ext cx="3927000" cy="467700"/>
          </a:xfrm>
          <a:prstGeom prst="rect">
            <a:avLst/>
          </a:prstGeom>
          <a:solidFill>
            <a:srgbClr val="434343"/>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ctr" rtl="0">
              <a:spcBef>
                <a:spcPts val="0"/>
              </a:spcBef>
              <a:spcAft>
                <a:spcPts val="0"/>
              </a:spcAft>
              <a:buNone/>
            </a:pPr>
            <a:r>
              <a:rPr lang="no" sz="1800" b="1">
                <a:solidFill>
                  <a:srgbClr val="F3F3F3"/>
                </a:solidFill>
              </a:rPr>
              <a:t>Hva kan og bør avklares senere</a:t>
            </a:r>
            <a:endParaRPr sz="1800">
              <a:solidFill>
                <a:srgbClr val="F3F3F3"/>
              </a:solidFill>
            </a:endParaRPr>
          </a:p>
        </p:txBody>
      </p:sp>
      <p:sp>
        <p:nvSpPr>
          <p:cNvPr id="78" name="Google Shape;78;p16"/>
          <p:cNvSpPr txBox="1">
            <a:spLocks noGrp="1"/>
          </p:cNvSpPr>
          <p:nvPr>
            <p:ph type="body" idx="1"/>
          </p:nvPr>
        </p:nvSpPr>
        <p:spPr>
          <a:xfrm>
            <a:off x="348225" y="2265075"/>
            <a:ext cx="2994300" cy="720900"/>
          </a:xfrm>
          <a:prstGeom prst="rect">
            <a:avLst/>
          </a:prstGeom>
          <a:solidFill>
            <a:srgbClr val="FFF2CC"/>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chemeClr val="dk1"/>
                </a:solidFill>
              </a:rPr>
              <a:t>Mål for regional samhandling </a:t>
            </a:r>
            <a:endParaRPr sz="1400" b="1">
              <a:solidFill>
                <a:schemeClr val="dk1"/>
              </a:solidFill>
            </a:endParaRPr>
          </a:p>
          <a:p>
            <a:pPr marL="0" lvl="0" indent="0" algn="l" rtl="0">
              <a:spcBef>
                <a:spcPts val="0"/>
              </a:spcBef>
              <a:spcAft>
                <a:spcPts val="0"/>
              </a:spcAft>
              <a:buNone/>
            </a:pPr>
            <a:r>
              <a:rPr lang="no" sz="1200">
                <a:solidFill>
                  <a:schemeClr val="dk1"/>
                </a:solidFill>
              </a:rPr>
              <a:t>To første mål under </a:t>
            </a:r>
            <a:r>
              <a:rPr lang="no" sz="1200" i="1">
                <a:solidFill>
                  <a:schemeClr val="dk1"/>
                </a:solidFill>
              </a:rPr>
              <a:t>“Den regionale samhandlingsstrukturen skal”,</a:t>
            </a:r>
            <a:r>
              <a:rPr lang="no" sz="1200">
                <a:solidFill>
                  <a:schemeClr val="dk1"/>
                </a:solidFill>
              </a:rPr>
              <a:t> lysark 5.</a:t>
            </a:r>
            <a:endParaRPr sz="1200">
              <a:solidFill>
                <a:srgbClr val="000000"/>
              </a:solidFill>
            </a:endParaRPr>
          </a:p>
        </p:txBody>
      </p:sp>
      <p:sp>
        <p:nvSpPr>
          <p:cNvPr id="79" name="Google Shape;79;p16"/>
          <p:cNvSpPr txBox="1">
            <a:spLocks noGrp="1"/>
          </p:cNvSpPr>
          <p:nvPr>
            <p:ph type="body" idx="1"/>
          </p:nvPr>
        </p:nvSpPr>
        <p:spPr>
          <a:xfrm>
            <a:off x="348225" y="3124256"/>
            <a:ext cx="2994300" cy="720900"/>
          </a:xfrm>
          <a:prstGeom prst="rect">
            <a:avLst/>
          </a:prstGeom>
          <a:solidFill>
            <a:srgbClr val="D0E0E3"/>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rgbClr val="000000"/>
                </a:solidFill>
              </a:rPr>
              <a:t>Overordnet årshjul </a:t>
            </a:r>
            <a:endParaRPr sz="1400">
              <a:solidFill>
                <a:srgbClr val="000000"/>
              </a:solidFill>
            </a:endParaRPr>
          </a:p>
          <a:p>
            <a:pPr marL="0" lvl="0" indent="0" algn="l" rtl="0">
              <a:spcBef>
                <a:spcPts val="0"/>
              </a:spcBef>
              <a:spcAft>
                <a:spcPts val="0"/>
              </a:spcAft>
              <a:buNone/>
            </a:pPr>
            <a:r>
              <a:rPr lang="no" sz="1200">
                <a:solidFill>
                  <a:srgbClr val="000000"/>
                </a:solidFill>
              </a:rPr>
              <a:t>Vedlegg 1, lysark 1 og 2.</a:t>
            </a:r>
            <a:endParaRPr sz="1200">
              <a:solidFill>
                <a:srgbClr val="000000"/>
              </a:solidFill>
            </a:endParaRPr>
          </a:p>
        </p:txBody>
      </p:sp>
      <p:sp>
        <p:nvSpPr>
          <p:cNvPr id="80" name="Google Shape;80;p16"/>
          <p:cNvSpPr txBox="1">
            <a:spLocks noGrp="1"/>
          </p:cNvSpPr>
          <p:nvPr>
            <p:ph type="body" idx="1"/>
          </p:nvPr>
        </p:nvSpPr>
        <p:spPr>
          <a:xfrm>
            <a:off x="3654694" y="3124288"/>
            <a:ext cx="4016700" cy="707100"/>
          </a:xfrm>
          <a:prstGeom prst="rect">
            <a:avLst/>
          </a:prstGeom>
          <a:solidFill>
            <a:srgbClr val="D0E0E3"/>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rgbClr val="000000"/>
                </a:solidFill>
              </a:rPr>
              <a:t>Ledelse administrativt </a:t>
            </a:r>
            <a:endParaRPr sz="1400" b="1">
              <a:solidFill>
                <a:srgbClr val="000000"/>
              </a:solidFill>
            </a:endParaRPr>
          </a:p>
          <a:p>
            <a:pPr marL="0" lvl="0" indent="0" algn="l" rtl="0">
              <a:spcBef>
                <a:spcPts val="0"/>
              </a:spcBef>
              <a:spcAft>
                <a:spcPts val="0"/>
              </a:spcAft>
              <a:buNone/>
            </a:pPr>
            <a:r>
              <a:rPr lang="no" sz="1200">
                <a:solidFill>
                  <a:srgbClr val="000000"/>
                </a:solidFill>
              </a:rPr>
              <a:t>KDU og Kommunedirektørkollegiet</a:t>
            </a:r>
            <a:endParaRPr sz="1200">
              <a:solidFill>
                <a:srgbClr val="000000"/>
              </a:solidFill>
            </a:endParaRPr>
          </a:p>
          <a:p>
            <a:pPr marL="0" lvl="0" indent="0" algn="l" rtl="0">
              <a:spcBef>
                <a:spcPts val="0"/>
              </a:spcBef>
              <a:spcAft>
                <a:spcPts val="0"/>
              </a:spcAft>
              <a:buNone/>
            </a:pPr>
            <a:r>
              <a:rPr lang="no" sz="1200">
                <a:solidFill>
                  <a:srgbClr val="000000"/>
                </a:solidFill>
              </a:rPr>
              <a:t>Vedlegg 1, lysark 5 og 6.</a:t>
            </a:r>
            <a:endParaRPr sz="1200">
              <a:solidFill>
                <a:srgbClr val="000000"/>
              </a:solidFill>
            </a:endParaRPr>
          </a:p>
        </p:txBody>
      </p:sp>
      <p:sp>
        <p:nvSpPr>
          <p:cNvPr id="81" name="Google Shape;81;p16"/>
          <p:cNvSpPr txBox="1">
            <a:spLocks noGrp="1"/>
          </p:cNvSpPr>
          <p:nvPr>
            <p:ph type="body" idx="1"/>
          </p:nvPr>
        </p:nvSpPr>
        <p:spPr>
          <a:xfrm>
            <a:off x="3666962" y="3949971"/>
            <a:ext cx="4004100" cy="669600"/>
          </a:xfrm>
          <a:prstGeom prst="rect">
            <a:avLst/>
          </a:prstGeom>
          <a:solidFill>
            <a:srgbClr val="FCE5CD"/>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chemeClr val="dk1"/>
                </a:solidFill>
              </a:rPr>
              <a:t>Faglige nettverksstrukturer</a:t>
            </a:r>
            <a:endParaRPr sz="1400" b="1">
              <a:solidFill>
                <a:schemeClr val="dk1"/>
              </a:solidFill>
            </a:endParaRPr>
          </a:p>
          <a:p>
            <a:pPr marL="0" lvl="0" indent="0" algn="l" rtl="0">
              <a:spcBef>
                <a:spcPts val="0"/>
              </a:spcBef>
              <a:spcAft>
                <a:spcPts val="0"/>
              </a:spcAft>
              <a:buNone/>
            </a:pPr>
            <a:r>
              <a:rPr lang="no" sz="1200">
                <a:solidFill>
                  <a:schemeClr val="dk1"/>
                </a:solidFill>
              </a:rPr>
              <a:t>Som presentert i lysark 7 til 11.</a:t>
            </a:r>
            <a:endParaRPr sz="1200" b="1">
              <a:solidFill>
                <a:schemeClr val="dk1"/>
              </a:solidFill>
            </a:endParaRPr>
          </a:p>
        </p:txBody>
      </p:sp>
      <p:sp>
        <p:nvSpPr>
          <p:cNvPr id="82" name="Google Shape;82;p16"/>
          <p:cNvSpPr txBox="1">
            <a:spLocks noGrp="1"/>
          </p:cNvSpPr>
          <p:nvPr>
            <p:ph type="body" idx="1"/>
          </p:nvPr>
        </p:nvSpPr>
        <p:spPr>
          <a:xfrm>
            <a:off x="7970549" y="3124286"/>
            <a:ext cx="3927000" cy="720900"/>
          </a:xfrm>
          <a:prstGeom prst="rect">
            <a:avLst/>
          </a:prstGeom>
          <a:solidFill>
            <a:srgbClr val="D0E0E3"/>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rgbClr val="000000"/>
                </a:solidFill>
              </a:rPr>
              <a:t>Ledelse politisk </a:t>
            </a:r>
            <a:endParaRPr sz="1400">
              <a:solidFill>
                <a:srgbClr val="000000"/>
              </a:solidFill>
            </a:endParaRPr>
          </a:p>
          <a:p>
            <a:pPr marL="0" lvl="0" indent="0" algn="l" rtl="0">
              <a:spcBef>
                <a:spcPts val="0"/>
              </a:spcBef>
              <a:spcAft>
                <a:spcPts val="0"/>
              </a:spcAft>
              <a:buNone/>
            </a:pPr>
            <a:r>
              <a:rPr lang="no" sz="1200">
                <a:solidFill>
                  <a:srgbClr val="000000"/>
                </a:solidFill>
              </a:rPr>
              <a:t>O</a:t>
            </a:r>
            <a:r>
              <a:rPr lang="no" sz="1200">
                <a:solidFill>
                  <a:schemeClr val="dk1"/>
                </a:solidFill>
              </a:rPr>
              <a:t>rdførerkollegiet m.fl.</a:t>
            </a:r>
            <a:endParaRPr sz="1200">
              <a:solidFill>
                <a:schemeClr val="dk1"/>
              </a:solidFill>
            </a:endParaRPr>
          </a:p>
          <a:p>
            <a:pPr marL="0" lvl="0" indent="0" algn="l" rtl="0">
              <a:spcBef>
                <a:spcPts val="0"/>
              </a:spcBef>
              <a:spcAft>
                <a:spcPts val="0"/>
              </a:spcAft>
              <a:buClr>
                <a:schemeClr val="dk1"/>
              </a:buClr>
              <a:buSzPts val="1100"/>
              <a:buFont typeface="Arial"/>
              <a:buNone/>
            </a:pPr>
            <a:r>
              <a:rPr lang="no" sz="1200">
                <a:solidFill>
                  <a:schemeClr val="dk1"/>
                </a:solidFill>
              </a:rPr>
              <a:t>Vedlegg 1, lysark 3 og 4.</a:t>
            </a:r>
            <a:endParaRPr sz="1200">
              <a:solidFill>
                <a:schemeClr val="dk1"/>
              </a:solidFill>
            </a:endParaRPr>
          </a:p>
        </p:txBody>
      </p:sp>
      <p:sp>
        <p:nvSpPr>
          <p:cNvPr id="83" name="Google Shape;83;p16"/>
          <p:cNvSpPr txBox="1">
            <a:spLocks noGrp="1"/>
          </p:cNvSpPr>
          <p:nvPr>
            <p:ph type="body" idx="1"/>
          </p:nvPr>
        </p:nvSpPr>
        <p:spPr>
          <a:xfrm>
            <a:off x="3654650" y="4737241"/>
            <a:ext cx="4004100" cy="601200"/>
          </a:xfrm>
          <a:prstGeom prst="rect">
            <a:avLst/>
          </a:prstGeom>
          <a:solidFill>
            <a:srgbClr val="F4CCCC"/>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rgbClr val="000000"/>
                </a:solidFill>
              </a:rPr>
              <a:t>Regionenes og regionrådenes rolle</a:t>
            </a:r>
            <a:endParaRPr sz="1400" b="1">
              <a:solidFill>
                <a:srgbClr val="000000"/>
              </a:solidFill>
            </a:endParaRPr>
          </a:p>
          <a:p>
            <a:pPr marL="0" lvl="0" indent="0" algn="l" rtl="0">
              <a:spcBef>
                <a:spcPts val="0"/>
              </a:spcBef>
              <a:spcAft>
                <a:spcPts val="0"/>
              </a:spcAft>
              <a:buNone/>
            </a:pPr>
            <a:r>
              <a:rPr lang="no" sz="1200">
                <a:solidFill>
                  <a:srgbClr val="000000"/>
                </a:solidFill>
              </a:rPr>
              <a:t>Føringer ihht lysark 12</a:t>
            </a:r>
            <a:endParaRPr sz="1200">
              <a:solidFill>
                <a:srgbClr val="000000"/>
              </a:solidFill>
            </a:endParaRPr>
          </a:p>
        </p:txBody>
      </p:sp>
      <p:sp>
        <p:nvSpPr>
          <p:cNvPr id="84" name="Google Shape;84;p16"/>
          <p:cNvSpPr txBox="1">
            <a:spLocks noGrp="1"/>
          </p:cNvSpPr>
          <p:nvPr>
            <p:ph type="body" idx="1"/>
          </p:nvPr>
        </p:nvSpPr>
        <p:spPr>
          <a:xfrm>
            <a:off x="7970725" y="3949966"/>
            <a:ext cx="3927000" cy="669600"/>
          </a:xfrm>
          <a:prstGeom prst="rect">
            <a:avLst/>
          </a:prstGeom>
          <a:solidFill>
            <a:srgbClr val="FCE5CD"/>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chemeClr val="dk1"/>
                </a:solidFill>
              </a:rPr>
              <a:t>Faglige nettverksstrukturer</a:t>
            </a:r>
            <a:endParaRPr sz="1400" b="1">
              <a:solidFill>
                <a:schemeClr val="dk1"/>
              </a:solidFill>
            </a:endParaRPr>
          </a:p>
          <a:p>
            <a:pPr marL="0" lvl="0" indent="0" algn="l" rtl="0">
              <a:spcBef>
                <a:spcPts val="0"/>
              </a:spcBef>
              <a:spcAft>
                <a:spcPts val="0"/>
              </a:spcAft>
              <a:buNone/>
            </a:pPr>
            <a:r>
              <a:rPr lang="no" sz="1200">
                <a:solidFill>
                  <a:schemeClr val="dk1"/>
                </a:solidFill>
              </a:rPr>
              <a:t>Detaljering ihht lysark 7 til 11. </a:t>
            </a:r>
            <a:endParaRPr sz="1200">
              <a:solidFill>
                <a:schemeClr val="dk1"/>
              </a:solidFill>
            </a:endParaRPr>
          </a:p>
        </p:txBody>
      </p:sp>
      <p:sp>
        <p:nvSpPr>
          <p:cNvPr id="85" name="Google Shape;85;p16"/>
          <p:cNvSpPr txBox="1">
            <a:spLocks noGrp="1"/>
          </p:cNvSpPr>
          <p:nvPr>
            <p:ph type="body" idx="1"/>
          </p:nvPr>
        </p:nvSpPr>
        <p:spPr>
          <a:xfrm>
            <a:off x="7970550" y="5463856"/>
            <a:ext cx="3927000" cy="601200"/>
          </a:xfrm>
          <a:prstGeom prst="rect">
            <a:avLst/>
          </a:prstGeom>
          <a:solidFill>
            <a:srgbClr val="D9D2E9"/>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chemeClr val="dk1"/>
                </a:solidFill>
              </a:rPr>
              <a:t>Sekretariatsfunksjonen(e)</a:t>
            </a:r>
            <a:endParaRPr sz="1400" b="1">
              <a:solidFill>
                <a:schemeClr val="dk1"/>
              </a:solidFill>
            </a:endParaRPr>
          </a:p>
          <a:p>
            <a:pPr marL="0" lvl="0" indent="0" algn="l" rtl="0">
              <a:spcBef>
                <a:spcPts val="0"/>
              </a:spcBef>
              <a:spcAft>
                <a:spcPts val="0"/>
              </a:spcAft>
              <a:buNone/>
            </a:pPr>
            <a:r>
              <a:rPr lang="no" sz="1200">
                <a:solidFill>
                  <a:schemeClr val="dk1"/>
                </a:solidFill>
              </a:rPr>
              <a:t>Vedlegg 2, lysark 2.</a:t>
            </a:r>
            <a:endParaRPr sz="1200">
              <a:solidFill>
                <a:schemeClr val="dk1"/>
              </a:solidFill>
            </a:endParaRPr>
          </a:p>
        </p:txBody>
      </p:sp>
      <p:sp>
        <p:nvSpPr>
          <p:cNvPr id="86" name="Google Shape;86;p16"/>
          <p:cNvSpPr txBox="1">
            <a:spLocks noGrp="1"/>
          </p:cNvSpPr>
          <p:nvPr>
            <p:ph type="body" idx="1"/>
          </p:nvPr>
        </p:nvSpPr>
        <p:spPr>
          <a:xfrm>
            <a:off x="3654650" y="5463865"/>
            <a:ext cx="4004100" cy="601200"/>
          </a:xfrm>
          <a:prstGeom prst="rect">
            <a:avLst/>
          </a:prstGeom>
          <a:solidFill>
            <a:srgbClr val="D9D2E9"/>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chemeClr val="dk1"/>
                </a:solidFill>
              </a:rPr>
              <a:t>Sekretariatsfunksjonen(e)</a:t>
            </a:r>
            <a:endParaRPr sz="1400" b="1">
              <a:solidFill>
                <a:schemeClr val="dk1"/>
              </a:solidFill>
            </a:endParaRPr>
          </a:p>
          <a:p>
            <a:pPr marL="0" lvl="0" indent="0" algn="l" rtl="0">
              <a:spcBef>
                <a:spcPts val="0"/>
              </a:spcBef>
              <a:spcAft>
                <a:spcPts val="0"/>
              </a:spcAft>
              <a:buNone/>
            </a:pPr>
            <a:r>
              <a:rPr lang="no" sz="1200">
                <a:solidFill>
                  <a:schemeClr val="dk1"/>
                </a:solidFill>
              </a:rPr>
              <a:t>Vedlegg 2, lysark 1.</a:t>
            </a:r>
            <a:endParaRPr sz="1200">
              <a:solidFill>
                <a:schemeClr val="dk1"/>
              </a:solidFill>
            </a:endParaRPr>
          </a:p>
        </p:txBody>
      </p:sp>
      <p:sp>
        <p:nvSpPr>
          <p:cNvPr id="87" name="Google Shape;87;p16"/>
          <p:cNvSpPr txBox="1">
            <a:spLocks noGrp="1"/>
          </p:cNvSpPr>
          <p:nvPr>
            <p:ph type="body" idx="1"/>
          </p:nvPr>
        </p:nvSpPr>
        <p:spPr>
          <a:xfrm>
            <a:off x="348345" y="5463941"/>
            <a:ext cx="2994300" cy="601200"/>
          </a:xfrm>
          <a:prstGeom prst="rect">
            <a:avLst/>
          </a:prstGeom>
          <a:solidFill>
            <a:srgbClr val="D9D2E9"/>
          </a:solidFill>
          <a:ln w="9525" cap="flat" cmpd="sng">
            <a:solidFill>
              <a:srgbClr val="000000"/>
            </a:solidFill>
            <a:prstDash val="dot"/>
            <a:round/>
            <a:headEnd type="none" w="sm" len="sm"/>
            <a:tailEnd type="none" w="sm" len="sm"/>
          </a:ln>
        </p:spPr>
        <p:txBody>
          <a:bodyPr spcFirstLastPara="1" wrap="square" lIns="121875" tIns="121875" rIns="121875" bIns="121875" anchor="t" anchorCtr="0">
            <a:noAutofit/>
          </a:bodyPr>
          <a:lstStyle/>
          <a:p>
            <a:pPr marL="0" lvl="0" indent="0" algn="l" rtl="0">
              <a:spcBef>
                <a:spcPts val="0"/>
              </a:spcBef>
              <a:spcAft>
                <a:spcPts val="2100"/>
              </a:spcAft>
              <a:buNone/>
            </a:pPr>
            <a:r>
              <a:rPr lang="no" sz="1400" b="1">
                <a:solidFill>
                  <a:schemeClr val="dk1"/>
                </a:solidFill>
              </a:rPr>
              <a:t>Sekretariatsfunksjonen(e)</a:t>
            </a:r>
            <a:r>
              <a:rPr lang="no" sz="1200">
                <a:solidFill>
                  <a:schemeClr val="dk1"/>
                </a:solidFill>
              </a:rPr>
              <a:t>  Enkelte avklaringer, vedlegg 2.</a:t>
            </a:r>
            <a:endParaRPr sz="1200">
              <a:solidFill>
                <a:srgbClr val="000000"/>
              </a:solidFill>
            </a:endParaRPr>
          </a:p>
        </p:txBody>
      </p:sp>
      <p:sp>
        <p:nvSpPr>
          <p:cNvPr id="88" name="Google Shape;88;p16"/>
          <p:cNvSpPr txBox="1">
            <a:spLocks noGrp="1"/>
          </p:cNvSpPr>
          <p:nvPr>
            <p:ph type="body" idx="1"/>
          </p:nvPr>
        </p:nvSpPr>
        <p:spPr>
          <a:xfrm>
            <a:off x="7970650" y="4737233"/>
            <a:ext cx="3927000" cy="601200"/>
          </a:xfrm>
          <a:prstGeom prst="rect">
            <a:avLst/>
          </a:prstGeom>
          <a:solidFill>
            <a:srgbClr val="F4CCCC"/>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rgbClr val="000000"/>
                </a:solidFill>
              </a:rPr>
              <a:t>Regionenes og regionrådenes rolle</a:t>
            </a:r>
            <a:endParaRPr sz="1400" b="1">
              <a:solidFill>
                <a:srgbClr val="000000"/>
              </a:solidFill>
            </a:endParaRPr>
          </a:p>
          <a:p>
            <a:pPr marL="0" lvl="0" indent="0" algn="l" rtl="0">
              <a:spcBef>
                <a:spcPts val="0"/>
              </a:spcBef>
              <a:spcAft>
                <a:spcPts val="0"/>
              </a:spcAft>
              <a:buNone/>
            </a:pPr>
            <a:r>
              <a:rPr lang="no" sz="1200">
                <a:solidFill>
                  <a:srgbClr val="000000"/>
                </a:solidFill>
              </a:rPr>
              <a:t>Evt ytterligere tilpasninger.</a:t>
            </a:r>
            <a:endParaRPr sz="1200">
              <a:solidFill>
                <a:srgbClr val="000000"/>
              </a:solidFill>
            </a:endParaRPr>
          </a:p>
        </p:txBody>
      </p:sp>
      <p:sp>
        <p:nvSpPr>
          <p:cNvPr id="89" name="Google Shape;89;p16"/>
          <p:cNvSpPr txBox="1">
            <a:spLocks noGrp="1"/>
          </p:cNvSpPr>
          <p:nvPr>
            <p:ph type="body" idx="1"/>
          </p:nvPr>
        </p:nvSpPr>
        <p:spPr>
          <a:xfrm>
            <a:off x="348345" y="3949960"/>
            <a:ext cx="2994300" cy="669600"/>
          </a:xfrm>
          <a:prstGeom prst="rect">
            <a:avLst/>
          </a:prstGeom>
          <a:solidFill>
            <a:srgbClr val="FCE5CD"/>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chemeClr val="dk1"/>
                </a:solidFill>
              </a:rPr>
              <a:t>Faglige nettverksstrukturer</a:t>
            </a:r>
            <a:endParaRPr sz="1400" b="1">
              <a:solidFill>
                <a:schemeClr val="dk1"/>
              </a:solidFill>
            </a:endParaRPr>
          </a:p>
          <a:p>
            <a:pPr marL="0" lvl="0" indent="0" algn="l" rtl="0">
              <a:spcBef>
                <a:spcPts val="0"/>
              </a:spcBef>
              <a:spcAft>
                <a:spcPts val="0"/>
              </a:spcAft>
              <a:buNone/>
            </a:pPr>
            <a:r>
              <a:rPr lang="no" sz="1200">
                <a:solidFill>
                  <a:schemeClr val="dk1"/>
                </a:solidFill>
              </a:rPr>
              <a:t>Føringer råmannsforum 18.08.2020.</a:t>
            </a:r>
            <a:endParaRPr sz="1200" b="1">
              <a:solidFill>
                <a:schemeClr val="dk1"/>
              </a:solidFill>
            </a:endParaRPr>
          </a:p>
        </p:txBody>
      </p:sp>
      <p:sp>
        <p:nvSpPr>
          <p:cNvPr id="90" name="Google Shape;90;p16"/>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3</a:t>
            </a:fld>
            <a:endParaRPr/>
          </a:p>
        </p:txBody>
      </p:sp>
      <p:sp>
        <p:nvSpPr>
          <p:cNvPr id="91" name="Google Shape;91;p16"/>
          <p:cNvSpPr txBox="1">
            <a:spLocks noGrp="1"/>
          </p:cNvSpPr>
          <p:nvPr>
            <p:ph type="body" idx="1"/>
          </p:nvPr>
        </p:nvSpPr>
        <p:spPr>
          <a:xfrm>
            <a:off x="3666961" y="2265079"/>
            <a:ext cx="4016700" cy="720900"/>
          </a:xfrm>
          <a:prstGeom prst="rect">
            <a:avLst/>
          </a:prstGeom>
          <a:solidFill>
            <a:srgbClr val="FFF2CC"/>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400" b="1">
                <a:solidFill>
                  <a:schemeClr val="dk1"/>
                </a:solidFill>
              </a:rPr>
              <a:t>Mål for regional samhandling </a:t>
            </a:r>
            <a:endParaRPr sz="1400" b="1">
              <a:solidFill>
                <a:schemeClr val="dk1"/>
              </a:solidFill>
            </a:endParaRPr>
          </a:p>
          <a:p>
            <a:pPr marL="0" lvl="0" indent="0" algn="l" rtl="0">
              <a:spcBef>
                <a:spcPts val="0"/>
              </a:spcBef>
              <a:spcAft>
                <a:spcPts val="0"/>
              </a:spcAft>
              <a:buNone/>
            </a:pPr>
            <a:r>
              <a:rPr lang="no" sz="1200">
                <a:solidFill>
                  <a:schemeClr val="dk1"/>
                </a:solidFill>
              </a:rPr>
              <a:t>Resterende mål, lysark 5.</a:t>
            </a:r>
            <a:endParaRPr sz="1200">
              <a:solidFill>
                <a:srgbClr val="000000"/>
              </a:solidFill>
            </a:endParaRPr>
          </a:p>
        </p:txBody>
      </p:sp>
      <p:sp>
        <p:nvSpPr>
          <p:cNvPr id="92" name="Google Shape;92;p16"/>
          <p:cNvSpPr txBox="1"/>
          <p:nvPr/>
        </p:nvSpPr>
        <p:spPr>
          <a:xfrm>
            <a:off x="345375" y="6256225"/>
            <a:ext cx="5530500" cy="35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200">
                <a:solidFill>
                  <a:srgbClr val="434343"/>
                </a:solidFill>
              </a:rPr>
              <a:t>Vedlegg 3 gir mer detaljert informasjon.</a:t>
            </a:r>
            <a:endParaRPr sz="1000"/>
          </a:p>
        </p:txBody>
      </p:sp>
      <p:sp>
        <p:nvSpPr>
          <p:cNvPr id="93" name="Google Shape;93;p16"/>
          <p:cNvSpPr txBox="1"/>
          <p:nvPr/>
        </p:nvSpPr>
        <p:spPr>
          <a:xfrm>
            <a:off x="10840075" y="100775"/>
            <a:ext cx="1258800" cy="601200"/>
          </a:xfrm>
          <a:prstGeom prst="rect">
            <a:avLst/>
          </a:prstGeom>
          <a:solidFill>
            <a:srgbClr val="FCE5CD"/>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000"/>
              <a:t>Kommunisert til kommunedirektør- forum 27.11.2020</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97"/>
        <p:cNvGrpSpPr/>
        <p:nvPr/>
      </p:nvGrpSpPr>
      <p:grpSpPr>
        <a:xfrm>
          <a:off x="0" y="0"/>
          <a:ext cx="0" cy="0"/>
          <a:chOff x="0" y="0"/>
          <a:chExt cx="0" cy="0"/>
        </a:xfrm>
      </p:grpSpPr>
      <p:sp>
        <p:nvSpPr>
          <p:cNvPr id="98" name="Google Shape;98;p17"/>
          <p:cNvSpPr txBox="1">
            <a:spLocks noGrp="1"/>
          </p:cNvSpPr>
          <p:nvPr>
            <p:ph type="title"/>
          </p:nvPr>
        </p:nvSpPr>
        <p:spPr>
          <a:xfrm>
            <a:off x="635625" y="268000"/>
            <a:ext cx="109122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Innstilling fra KDU til Kommunedirektørforum 27.11.2020</a:t>
            </a:r>
            <a:endParaRPr sz="3000"/>
          </a:p>
        </p:txBody>
      </p:sp>
      <p:sp>
        <p:nvSpPr>
          <p:cNvPr id="99" name="Google Shape;99;p17"/>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4</a:t>
            </a:fld>
            <a:endParaRPr/>
          </a:p>
        </p:txBody>
      </p:sp>
      <p:sp>
        <p:nvSpPr>
          <p:cNvPr id="100" name="Google Shape;100;p17"/>
          <p:cNvSpPr txBox="1">
            <a:spLocks noGrp="1"/>
          </p:cNvSpPr>
          <p:nvPr>
            <p:ph type="body" idx="1"/>
          </p:nvPr>
        </p:nvSpPr>
        <p:spPr>
          <a:xfrm>
            <a:off x="964550" y="1734400"/>
            <a:ext cx="8778300" cy="44832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457200" lvl="0" indent="-323850" algn="l" rtl="0">
              <a:spcBef>
                <a:spcPts val="0"/>
              </a:spcBef>
              <a:spcAft>
                <a:spcPts val="0"/>
              </a:spcAft>
              <a:buClr>
                <a:srgbClr val="434343"/>
              </a:buClr>
              <a:buSzPts val="1500"/>
              <a:buAutoNum type="arabicPeriod"/>
            </a:pPr>
            <a:r>
              <a:rPr lang="no" sz="1500" b="1">
                <a:solidFill>
                  <a:srgbClr val="434343"/>
                </a:solidFill>
              </a:rPr>
              <a:t>Målformuleringer for regional samhandling</a:t>
            </a:r>
            <a:endParaRPr sz="1500" b="1">
              <a:solidFill>
                <a:srgbClr val="434343"/>
              </a:solidFill>
            </a:endParaRPr>
          </a:p>
          <a:p>
            <a:pPr marL="457200" lvl="0" indent="-323850" algn="l" rtl="0">
              <a:spcBef>
                <a:spcPts val="0"/>
              </a:spcBef>
              <a:spcAft>
                <a:spcPts val="0"/>
              </a:spcAft>
              <a:buClr>
                <a:srgbClr val="434343"/>
              </a:buClr>
              <a:buSzPts val="1500"/>
              <a:buAutoNum type="arabicPeriod"/>
            </a:pPr>
            <a:r>
              <a:rPr lang="no" sz="1500" b="1">
                <a:solidFill>
                  <a:srgbClr val="434343"/>
                </a:solidFill>
              </a:rPr>
              <a:t>Detaljerte beskrivelser av Navn (</a:t>
            </a:r>
            <a:r>
              <a:rPr lang="no" sz="1500" b="1" i="1">
                <a:solidFill>
                  <a:srgbClr val="434343"/>
                </a:solidFill>
              </a:rPr>
              <a:t>Organ</a:t>
            </a:r>
            <a:r>
              <a:rPr lang="no" sz="1500" b="1">
                <a:solidFill>
                  <a:srgbClr val="434343"/>
                </a:solidFill>
              </a:rPr>
              <a:t>), </a:t>
            </a:r>
            <a:r>
              <a:rPr lang="no" sz="1500" b="1" i="1">
                <a:solidFill>
                  <a:srgbClr val="434343"/>
                </a:solidFill>
              </a:rPr>
              <a:t>Formål </a:t>
            </a:r>
            <a:r>
              <a:rPr lang="no" sz="1500" b="1">
                <a:solidFill>
                  <a:srgbClr val="434343"/>
                </a:solidFill>
              </a:rPr>
              <a:t>og </a:t>
            </a:r>
            <a:r>
              <a:rPr lang="no" sz="1500" b="1" i="1">
                <a:solidFill>
                  <a:srgbClr val="434343"/>
                </a:solidFill>
              </a:rPr>
              <a:t>Prioriterte tema og arbeidsform</a:t>
            </a:r>
            <a:r>
              <a:rPr lang="no" sz="1500" b="1">
                <a:solidFill>
                  <a:srgbClr val="434343"/>
                </a:solidFill>
              </a:rPr>
              <a:t> for KDU og Kommunedirektørkollegiet </a:t>
            </a:r>
            <a:endParaRPr sz="1500" b="1">
              <a:solidFill>
                <a:srgbClr val="434343"/>
              </a:solidFill>
            </a:endParaRPr>
          </a:p>
          <a:p>
            <a:pPr marL="457200" lvl="0" indent="-323850" algn="l" rtl="0">
              <a:spcBef>
                <a:spcPts val="0"/>
              </a:spcBef>
              <a:spcAft>
                <a:spcPts val="0"/>
              </a:spcAft>
              <a:buClr>
                <a:srgbClr val="434343"/>
              </a:buClr>
              <a:buSzPts val="1500"/>
              <a:buAutoNum type="arabicPeriod"/>
            </a:pPr>
            <a:r>
              <a:rPr lang="no" sz="1500" b="1">
                <a:solidFill>
                  <a:srgbClr val="434343"/>
                </a:solidFill>
              </a:rPr>
              <a:t>Forslag til detaljerte beskrivelser av Navn (</a:t>
            </a:r>
            <a:r>
              <a:rPr lang="no" sz="1500" b="1" i="1">
                <a:solidFill>
                  <a:srgbClr val="434343"/>
                </a:solidFill>
              </a:rPr>
              <a:t>Organ</a:t>
            </a:r>
            <a:r>
              <a:rPr lang="no" sz="1500" b="1">
                <a:solidFill>
                  <a:srgbClr val="434343"/>
                </a:solidFill>
              </a:rPr>
              <a:t>), </a:t>
            </a:r>
            <a:r>
              <a:rPr lang="no" sz="1500" b="1" i="1">
                <a:solidFill>
                  <a:srgbClr val="434343"/>
                </a:solidFill>
              </a:rPr>
              <a:t>Formål</a:t>
            </a:r>
            <a:r>
              <a:rPr lang="no" sz="1500" b="1">
                <a:solidFill>
                  <a:srgbClr val="434343"/>
                </a:solidFill>
              </a:rPr>
              <a:t> og </a:t>
            </a:r>
            <a:r>
              <a:rPr lang="no" sz="1500" b="1" i="1">
                <a:solidFill>
                  <a:srgbClr val="434343"/>
                </a:solidFill>
              </a:rPr>
              <a:t>Prioriterte tema og arbeidsform</a:t>
            </a:r>
            <a:r>
              <a:rPr lang="no" sz="1500" b="1">
                <a:solidFill>
                  <a:srgbClr val="434343"/>
                </a:solidFill>
              </a:rPr>
              <a:t> for Agdermøtet og Agdertinget, Ordførerkollegiet og KS styre</a:t>
            </a:r>
            <a:endParaRPr sz="1500" b="1">
              <a:solidFill>
                <a:srgbClr val="434343"/>
              </a:solidFill>
            </a:endParaRPr>
          </a:p>
          <a:p>
            <a:pPr marL="457200" lvl="0" indent="-323850" algn="l" rtl="0">
              <a:spcBef>
                <a:spcPts val="0"/>
              </a:spcBef>
              <a:spcAft>
                <a:spcPts val="0"/>
              </a:spcAft>
              <a:buClr>
                <a:srgbClr val="434343"/>
              </a:buClr>
              <a:buSzPts val="1500"/>
              <a:buAutoNum type="arabicPeriod"/>
            </a:pPr>
            <a:r>
              <a:rPr lang="no" sz="1500" b="1">
                <a:solidFill>
                  <a:srgbClr val="434343"/>
                </a:solidFill>
              </a:rPr>
              <a:t>Modell for faglig regional samhandlingsstruktur</a:t>
            </a:r>
            <a:endParaRPr sz="1500" b="1">
              <a:solidFill>
                <a:srgbClr val="434343"/>
              </a:solidFill>
            </a:endParaRPr>
          </a:p>
          <a:p>
            <a:pPr marL="457200" lvl="0" indent="0" algn="l" rtl="0">
              <a:spcBef>
                <a:spcPts val="0"/>
              </a:spcBef>
              <a:spcAft>
                <a:spcPts val="0"/>
              </a:spcAft>
              <a:buNone/>
            </a:pPr>
            <a:r>
              <a:rPr lang="no" sz="1500" b="1">
                <a:solidFill>
                  <a:srgbClr val="434343"/>
                </a:solidFill>
              </a:rPr>
              <a:t>(Navn, Struktur og relasjoner og Mal for beskrivelse av fora / fagledernettverk / støttenettverk)</a:t>
            </a:r>
            <a:endParaRPr sz="1500" b="1">
              <a:solidFill>
                <a:srgbClr val="434343"/>
              </a:solidFill>
            </a:endParaRPr>
          </a:p>
          <a:p>
            <a:pPr marL="457200" lvl="0" indent="-323850" algn="l" rtl="0">
              <a:spcBef>
                <a:spcPts val="0"/>
              </a:spcBef>
              <a:spcAft>
                <a:spcPts val="0"/>
              </a:spcAft>
              <a:buClr>
                <a:srgbClr val="434343"/>
              </a:buClr>
              <a:buSzPts val="1500"/>
              <a:buAutoNum type="arabicPeriod"/>
            </a:pPr>
            <a:r>
              <a:rPr lang="no" sz="1500" b="1">
                <a:solidFill>
                  <a:srgbClr val="434343"/>
                </a:solidFill>
              </a:rPr>
              <a:t>Modell for fora for samfunnsutvikling</a:t>
            </a:r>
            <a:endParaRPr sz="1500" b="1">
              <a:solidFill>
                <a:srgbClr val="434343"/>
              </a:solidFill>
            </a:endParaRPr>
          </a:p>
          <a:p>
            <a:pPr marL="457200" lvl="0" indent="0" algn="l" rtl="0">
              <a:spcBef>
                <a:spcPts val="0"/>
              </a:spcBef>
              <a:spcAft>
                <a:spcPts val="0"/>
              </a:spcAft>
              <a:buNone/>
            </a:pPr>
            <a:r>
              <a:rPr lang="no" sz="1500" b="1">
                <a:solidFill>
                  <a:srgbClr val="434343"/>
                </a:solidFill>
              </a:rPr>
              <a:t>(Føringer for forumene, Organisering, Utvelgelseskriterier for strategisk råd og Arbeidsform)</a:t>
            </a:r>
            <a:endParaRPr sz="1500" b="1">
              <a:solidFill>
                <a:srgbClr val="434343"/>
              </a:solidFill>
            </a:endParaRPr>
          </a:p>
          <a:p>
            <a:pPr marL="457200" lvl="0" indent="-323850" algn="l" rtl="0">
              <a:spcBef>
                <a:spcPts val="0"/>
              </a:spcBef>
              <a:spcAft>
                <a:spcPts val="0"/>
              </a:spcAft>
              <a:buClr>
                <a:srgbClr val="434343"/>
              </a:buClr>
              <a:buSzPts val="1500"/>
              <a:buAutoNum type="arabicPeriod"/>
            </a:pPr>
            <a:r>
              <a:rPr lang="no" sz="1500" b="1">
                <a:solidFill>
                  <a:srgbClr val="434343"/>
                </a:solidFill>
              </a:rPr>
              <a:t>Forslag til regionenes og regionrådenes rolle og påkopling</a:t>
            </a:r>
            <a:endParaRPr sz="1500" b="1">
              <a:solidFill>
                <a:srgbClr val="434343"/>
              </a:solidFill>
            </a:endParaRPr>
          </a:p>
          <a:p>
            <a:pPr marL="457200" lvl="0" indent="-323850" algn="l" rtl="0">
              <a:spcBef>
                <a:spcPts val="0"/>
              </a:spcBef>
              <a:spcAft>
                <a:spcPts val="0"/>
              </a:spcAft>
              <a:buClr>
                <a:srgbClr val="434343"/>
              </a:buClr>
              <a:buSzPts val="1500"/>
              <a:buAutoNum type="arabicPeriod"/>
            </a:pPr>
            <a:r>
              <a:rPr lang="no" sz="1500" b="1">
                <a:solidFill>
                  <a:srgbClr val="434343"/>
                </a:solidFill>
              </a:rPr>
              <a:t>Beskrivelser av sekretariat på toppledernivå</a:t>
            </a:r>
            <a:endParaRPr sz="1500" b="1">
              <a:solidFill>
                <a:srgbClr val="434343"/>
              </a:solidFill>
            </a:endParaRPr>
          </a:p>
          <a:p>
            <a:pPr marL="0" lvl="0" indent="0" algn="l" rtl="0">
              <a:spcBef>
                <a:spcPts val="0"/>
              </a:spcBef>
              <a:spcAft>
                <a:spcPts val="0"/>
              </a:spcAft>
              <a:buNone/>
            </a:pPr>
            <a:endParaRPr sz="1500" b="1">
              <a:solidFill>
                <a:srgbClr val="434343"/>
              </a:solidFill>
            </a:endParaRPr>
          </a:p>
          <a:p>
            <a:pPr marL="0" lvl="0" indent="0" algn="l" rtl="0">
              <a:spcBef>
                <a:spcPts val="0"/>
              </a:spcBef>
              <a:spcAft>
                <a:spcPts val="0"/>
              </a:spcAft>
              <a:buNone/>
            </a:pPr>
            <a:r>
              <a:rPr lang="no" sz="1500" b="1" u="sng">
                <a:solidFill>
                  <a:srgbClr val="434343"/>
                </a:solidFill>
              </a:rPr>
              <a:t>Det ble gitt tilslutning til alle punkter</a:t>
            </a:r>
            <a:endParaRPr sz="1500" b="1" u="sng">
              <a:solidFill>
                <a:srgbClr val="43434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58"/>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0AD4C7B-10C1-4C0F-A6DE-F14D8D626670}"/>
              </a:ext>
            </a:extLst>
          </p:cNvPr>
          <p:cNvGraphicFramePr>
            <a:graphicFrameLocks noChangeAspect="1"/>
          </p:cNvGraphicFramePr>
          <p:nvPr>
            <p:custDataLst>
              <p:tags r:id="rId1"/>
            </p:custDataLst>
            <p:extLst>
              <p:ext uri="{D42A27DB-BD31-4B8C-83A1-F6EECF244321}">
                <p14:modId xmlns:p14="http://schemas.microsoft.com/office/powerpoint/2010/main" val="20954551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2" name="Object 1" hidden="1">
                        <a:extLst>
                          <a:ext uri="{FF2B5EF4-FFF2-40B4-BE49-F238E27FC236}">
                            <a16:creationId xmlns:a16="http://schemas.microsoft.com/office/drawing/2014/main" id="{00AD4C7B-10C1-4C0F-A6DE-F14D8D62667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9" name="Google Shape;59;p14"/>
          <p:cNvSpPr txBox="1">
            <a:spLocks noGrp="1"/>
          </p:cNvSpPr>
          <p:nvPr>
            <p:ph type="title"/>
          </p:nvPr>
        </p:nvSpPr>
        <p:spPr>
          <a:xfrm>
            <a:off x="415500" y="1455855"/>
            <a:ext cx="6146074" cy="12777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4000" dirty="0"/>
              <a:t>Regionale samhandlingsstrukturer </a:t>
            </a:r>
            <a:r>
              <a:rPr lang="nb-NO" sz="4000" dirty="0"/>
              <a:t>på Agder</a:t>
            </a:r>
            <a:endParaRPr sz="3000" dirty="0"/>
          </a:p>
        </p:txBody>
      </p:sp>
      <p:sp>
        <p:nvSpPr>
          <p:cNvPr id="60" name="Google Shape;60;p14"/>
          <p:cNvSpPr txBox="1"/>
          <p:nvPr/>
        </p:nvSpPr>
        <p:spPr>
          <a:xfrm>
            <a:off x="415499" y="5983574"/>
            <a:ext cx="2817557" cy="26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200" dirty="0">
                <a:solidFill>
                  <a:schemeClr val="dk1"/>
                </a:solidFill>
              </a:rPr>
              <a:t>Godkjent </a:t>
            </a:r>
            <a:r>
              <a:rPr lang="nb-NO" sz="1200" dirty="0">
                <a:solidFill>
                  <a:schemeClr val="dk1"/>
                </a:solidFill>
              </a:rPr>
              <a:t>av </a:t>
            </a:r>
            <a:r>
              <a:rPr lang="no" sz="1200" dirty="0">
                <a:solidFill>
                  <a:schemeClr val="dk1"/>
                </a:solidFill>
              </a:rPr>
              <a:t>Kommunedirektørforum 27.11.2020</a:t>
            </a:r>
            <a:endParaRPr sz="1000" dirty="0"/>
          </a:p>
        </p:txBody>
      </p:sp>
      <p:sp>
        <p:nvSpPr>
          <p:cNvPr id="61" name="Google Shape;61;p14"/>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5</a:t>
            </a:fld>
            <a:endParaRPr/>
          </a:p>
        </p:txBody>
      </p:sp>
    </p:spTree>
    <p:extLst>
      <p:ext uri="{BB962C8B-B14F-4D97-AF65-F5344CB8AC3E}">
        <p14:creationId xmlns:p14="http://schemas.microsoft.com/office/powerpoint/2010/main" val="351655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1267575" y="183375"/>
            <a:ext cx="39999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400"/>
              <a:t>Mål</a:t>
            </a:r>
            <a:endParaRPr sz="3400"/>
          </a:p>
        </p:txBody>
      </p:sp>
      <p:sp>
        <p:nvSpPr>
          <p:cNvPr id="106" name="Google Shape;106;p18"/>
          <p:cNvSpPr txBox="1">
            <a:spLocks noGrp="1"/>
          </p:cNvSpPr>
          <p:nvPr>
            <p:ph type="body" idx="1"/>
          </p:nvPr>
        </p:nvSpPr>
        <p:spPr>
          <a:xfrm>
            <a:off x="629925" y="1783125"/>
            <a:ext cx="4576500" cy="38007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1000"/>
              </a:spcBef>
              <a:spcAft>
                <a:spcPts val="0"/>
              </a:spcAft>
              <a:buNone/>
            </a:pPr>
            <a:r>
              <a:rPr lang="no" sz="2000" b="1">
                <a:solidFill>
                  <a:srgbClr val="434343"/>
                </a:solidFill>
              </a:rPr>
              <a:t>FNs bærekraftsmål </a:t>
            </a:r>
            <a:r>
              <a:rPr lang="no" sz="2000">
                <a:solidFill>
                  <a:srgbClr val="434343"/>
                </a:solidFill>
              </a:rPr>
              <a:t>er overgripende for den regionale samhandlingen.</a:t>
            </a:r>
            <a:endParaRPr sz="2000">
              <a:solidFill>
                <a:srgbClr val="434343"/>
              </a:solidFill>
            </a:endParaRPr>
          </a:p>
          <a:p>
            <a:pPr marL="0" lvl="0" indent="0" algn="l" rtl="0">
              <a:spcBef>
                <a:spcPts val="2100"/>
              </a:spcBef>
              <a:spcAft>
                <a:spcPts val="2100"/>
              </a:spcAft>
              <a:buNone/>
            </a:pPr>
            <a:r>
              <a:rPr lang="no" sz="2000" b="1">
                <a:solidFill>
                  <a:srgbClr val="434343"/>
                </a:solidFill>
              </a:rPr>
              <a:t>Regionplan Agder 2030, </a:t>
            </a:r>
            <a:r>
              <a:rPr lang="no" sz="2000">
                <a:solidFill>
                  <a:srgbClr val="434343"/>
                </a:solidFill>
              </a:rPr>
              <a:t>kommuneplanene til de 25 kommunene på Agder, andre planer og nasjonale strategier gir retning for arbeidet i den regionale samhandlingsstrukturen.</a:t>
            </a:r>
            <a:endParaRPr sz="2000">
              <a:solidFill>
                <a:srgbClr val="434343"/>
              </a:solidFill>
            </a:endParaRPr>
          </a:p>
        </p:txBody>
      </p:sp>
      <p:grpSp>
        <p:nvGrpSpPr>
          <p:cNvPr id="107" name="Google Shape;107;p18"/>
          <p:cNvGrpSpPr/>
          <p:nvPr/>
        </p:nvGrpSpPr>
        <p:grpSpPr>
          <a:xfrm>
            <a:off x="5544358" y="390521"/>
            <a:ext cx="6001036" cy="3042898"/>
            <a:chOff x="5000825" y="338550"/>
            <a:chExt cx="6180900" cy="3134100"/>
          </a:xfrm>
        </p:grpSpPr>
        <p:sp>
          <p:nvSpPr>
            <p:cNvPr id="108" name="Google Shape;108;p18"/>
            <p:cNvSpPr/>
            <p:nvPr/>
          </p:nvSpPr>
          <p:spPr>
            <a:xfrm>
              <a:off x="5000825" y="338550"/>
              <a:ext cx="6180900" cy="3134100"/>
            </a:xfrm>
            <a:prstGeom prst="rect">
              <a:avLst/>
            </a:prstGeom>
            <a:solidFill>
              <a:srgbClr val="FFFFFF"/>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9" name="Google Shape;109;p18"/>
            <p:cNvPicPr preferRelativeResize="0"/>
            <p:nvPr/>
          </p:nvPicPr>
          <p:blipFill rotWithShape="1">
            <a:blip r:embed="rId3">
              <a:alphaModFix/>
            </a:blip>
            <a:srcRect l="1601" r="1339" b="3707"/>
            <a:stretch/>
          </p:blipFill>
          <p:spPr>
            <a:xfrm>
              <a:off x="5079350" y="390268"/>
              <a:ext cx="5999700" cy="3014533"/>
            </a:xfrm>
            <a:prstGeom prst="rect">
              <a:avLst/>
            </a:prstGeom>
            <a:noFill/>
            <a:ln>
              <a:noFill/>
            </a:ln>
          </p:spPr>
        </p:pic>
      </p:grpSp>
      <p:sp>
        <p:nvSpPr>
          <p:cNvPr id="110" name="Google Shape;110;p18"/>
          <p:cNvSpPr txBox="1">
            <a:spLocks noGrp="1"/>
          </p:cNvSpPr>
          <p:nvPr>
            <p:ph type="body" idx="1"/>
          </p:nvPr>
        </p:nvSpPr>
        <p:spPr>
          <a:xfrm>
            <a:off x="5545025" y="3946675"/>
            <a:ext cx="5999700" cy="21417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t" anchorCtr="0">
            <a:noAutofit/>
          </a:bodyPr>
          <a:lstStyle/>
          <a:p>
            <a:pPr marL="0" lvl="0" indent="0" algn="l" rtl="0">
              <a:spcBef>
                <a:spcPts val="1000"/>
              </a:spcBef>
              <a:spcAft>
                <a:spcPts val="0"/>
              </a:spcAft>
              <a:buNone/>
            </a:pPr>
            <a:r>
              <a:rPr lang="no" sz="2000" b="1" dirty="0">
                <a:solidFill>
                  <a:srgbClr val="434343"/>
                </a:solidFill>
              </a:rPr>
              <a:t>Den regionale samhandlingsstrukturen</a:t>
            </a:r>
            <a:r>
              <a:rPr lang="no" sz="2000" dirty="0">
                <a:solidFill>
                  <a:srgbClr val="434343"/>
                </a:solidFill>
              </a:rPr>
              <a:t> skal:</a:t>
            </a:r>
            <a:endParaRPr sz="2000" dirty="0">
              <a:solidFill>
                <a:srgbClr val="434343"/>
              </a:solidFill>
            </a:endParaRPr>
          </a:p>
          <a:p>
            <a:pPr marL="457200" lvl="0" indent="-355600" algn="l" rtl="0">
              <a:spcBef>
                <a:spcPts val="2100"/>
              </a:spcBef>
              <a:spcAft>
                <a:spcPts val="0"/>
              </a:spcAft>
              <a:buClr>
                <a:srgbClr val="434343"/>
              </a:buClr>
              <a:buSzPts val="2000"/>
              <a:buChar char="-"/>
            </a:pPr>
            <a:r>
              <a:rPr lang="no" sz="2000" dirty="0">
                <a:solidFill>
                  <a:srgbClr val="434343"/>
                </a:solidFill>
              </a:rPr>
              <a:t>Styrke den regionale gjennomføringskraften</a:t>
            </a:r>
            <a:endParaRPr sz="2000" dirty="0">
              <a:solidFill>
                <a:srgbClr val="434343"/>
              </a:solidFill>
            </a:endParaRPr>
          </a:p>
          <a:p>
            <a:pPr marL="457200" lvl="0" indent="-355600" algn="l" rtl="0">
              <a:spcBef>
                <a:spcPts val="1000"/>
              </a:spcBef>
              <a:spcAft>
                <a:spcPts val="0"/>
              </a:spcAft>
              <a:buClr>
                <a:srgbClr val="434343"/>
              </a:buClr>
              <a:buSzPts val="2000"/>
              <a:buChar char="-"/>
            </a:pPr>
            <a:r>
              <a:rPr lang="no" sz="2000" dirty="0">
                <a:solidFill>
                  <a:srgbClr val="434343"/>
                </a:solidFill>
              </a:rPr>
              <a:t>​Styrke Agders posisjon nasjonalt</a:t>
            </a:r>
            <a:endParaRPr sz="2000" i="1" dirty="0">
              <a:solidFill>
                <a:srgbClr val="434343"/>
              </a:solidFill>
            </a:endParaRPr>
          </a:p>
        </p:txBody>
      </p:sp>
      <p:sp>
        <p:nvSpPr>
          <p:cNvPr id="111" name="Google Shape;111;p18"/>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15"/>
        <p:cNvGrpSpPr/>
        <p:nvPr/>
      </p:nvGrpSpPr>
      <p:grpSpPr>
        <a:xfrm>
          <a:off x="0" y="0"/>
          <a:ext cx="0" cy="0"/>
          <a:chOff x="0" y="0"/>
          <a:chExt cx="0" cy="0"/>
        </a:xfrm>
      </p:grpSpPr>
      <p:sp>
        <p:nvSpPr>
          <p:cNvPr id="116" name="Google Shape;116;p19"/>
          <p:cNvSpPr/>
          <p:nvPr/>
        </p:nvSpPr>
        <p:spPr>
          <a:xfrm>
            <a:off x="2744275" y="1064000"/>
            <a:ext cx="9269400" cy="56292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9"/>
          <p:cNvSpPr txBox="1">
            <a:spLocks noGrp="1"/>
          </p:cNvSpPr>
          <p:nvPr>
            <p:ph type="ctrTitle"/>
          </p:nvPr>
        </p:nvSpPr>
        <p:spPr>
          <a:xfrm>
            <a:off x="451300" y="166200"/>
            <a:ext cx="10761300" cy="752700"/>
          </a:xfrm>
          <a:prstGeom prst="rect">
            <a:avLst/>
          </a:prstGeom>
        </p:spPr>
        <p:txBody>
          <a:bodyPr spcFirstLastPara="1" wrap="square" lIns="121875" tIns="121875" rIns="121875" bIns="121875" anchor="b" anchorCtr="0">
            <a:noAutofit/>
          </a:bodyPr>
          <a:lstStyle/>
          <a:p>
            <a:pPr marL="0" lvl="0" indent="0" algn="l" rtl="0">
              <a:spcBef>
                <a:spcPts val="0"/>
              </a:spcBef>
              <a:spcAft>
                <a:spcPts val="0"/>
              </a:spcAft>
              <a:buNone/>
            </a:pPr>
            <a:r>
              <a:rPr lang="no" sz="3000"/>
              <a:t>Regional samhandlingsstruktur på toppledernivå</a:t>
            </a:r>
            <a:endParaRPr sz="3000"/>
          </a:p>
        </p:txBody>
      </p:sp>
      <p:sp>
        <p:nvSpPr>
          <p:cNvPr id="118" name="Google Shape;118;p19"/>
          <p:cNvSpPr txBox="1">
            <a:spLocks noGrp="1"/>
          </p:cNvSpPr>
          <p:nvPr>
            <p:ph type="subTitle" idx="1"/>
          </p:nvPr>
        </p:nvSpPr>
        <p:spPr>
          <a:xfrm>
            <a:off x="212800" y="1637075"/>
            <a:ext cx="2379300" cy="3877200"/>
          </a:xfrm>
          <a:prstGeom prst="rect">
            <a:avLst/>
          </a:prstGeom>
          <a:noFill/>
          <a:ln>
            <a:noFill/>
          </a:ln>
        </p:spPr>
        <p:txBody>
          <a:bodyPr spcFirstLastPara="1" wrap="square" lIns="121875" tIns="121875" rIns="121875" bIns="121875" anchor="t" anchorCtr="0">
            <a:noAutofit/>
          </a:bodyPr>
          <a:lstStyle/>
          <a:p>
            <a:pPr marL="0" lvl="0" indent="0" algn="l" rtl="0">
              <a:spcBef>
                <a:spcPts val="0"/>
              </a:spcBef>
              <a:spcAft>
                <a:spcPts val="0"/>
              </a:spcAft>
              <a:buNone/>
            </a:pPr>
            <a:r>
              <a:rPr lang="no" sz="1500" dirty="0">
                <a:solidFill>
                  <a:srgbClr val="434343"/>
                </a:solidFill>
              </a:rPr>
              <a:t>Ordførere, kommune- direktører og andre toppledere samhandler systematisk. </a:t>
            </a:r>
            <a:endParaRPr sz="1500" dirty="0">
              <a:solidFill>
                <a:srgbClr val="434343"/>
              </a:solidFill>
            </a:endParaRPr>
          </a:p>
          <a:p>
            <a:pPr marL="0" lvl="0" indent="0" algn="l" rtl="0">
              <a:spcBef>
                <a:spcPts val="1000"/>
              </a:spcBef>
              <a:spcAft>
                <a:spcPts val="0"/>
              </a:spcAft>
              <a:buNone/>
            </a:pPr>
            <a:r>
              <a:rPr lang="no" sz="1500" dirty="0">
                <a:solidFill>
                  <a:srgbClr val="434343"/>
                </a:solidFill>
              </a:rPr>
              <a:t>De har møteplasser i løpet av året for å samles om viktige regionale satsinger.</a:t>
            </a:r>
            <a:endParaRPr sz="1500" dirty="0">
              <a:solidFill>
                <a:srgbClr val="434343"/>
              </a:solidFill>
            </a:endParaRPr>
          </a:p>
          <a:p>
            <a:pPr marL="0" lvl="0" indent="0" algn="l" rtl="0">
              <a:spcBef>
                <a:spcPts val="1000"/>
              </a:spcBef>
              <a:spcAft>
                <a:spcPts val="0"/>
              </a:spcAft>
              <a:buNone/>
            </a:pPr>
            <a:r>
              <a:rPr lang="no" sz="1500" dirty="0">
                <a:solidFill>
                  <a:srgbClr val="434343"/>
                </a:solidFill>
              </a:rPr>
              <a:t>Disse møteplassene har blitt enda viktigere enn de har vært tidligere.</a:t>
            </a:r>
            <a:endParaRPr sz="1500" dirty="0">
              <a:solidFill>
                <a:srgbClr val="434343"/>
              </a:solidFill>
            </a:endParaRPr>
          </a:p>
          <a:p>
            <a:pPr marL="0" lvl="0" indent="0" algn="l" rtl="0">
              <a:spcBef>
                <a:spcPts val="1000"/>
              </a:spcBef>
              <a:spcAft>
                <a:spcPts val="0"/>
              </a:spcAft>
              <a:buNone/>
            </a:pPr>
            <a:r>
              <a:rPr lang="no" sz="1500" dirty="0">
                <a:solidFill>
                  <a:srgbClr val="434343"/>
                </a:solidFill>
              </a:rPr>
              <a:t>I kraft av sine roller skaper topplederene framdrift.</a:t>
            </a:r>
            <a:endParaRPr sz="1500" dirty="0">
              <a:solidFill>
                <a:srgbClr val="434343"/>
              </a:solidFill>
            </a:endParaRPr>
          </a:p>
          <a:p>
            <a:pPr marL="0" lvl="0" indent="0" algn="l" rtl="0">
              <a:spcBef>
                <a:spcPts val="1000"/>
              </a:spcBef>
              <a:spcAft>
                <a:spcPts val="0"/>
              </a:spcAft>
              <a:buNone/>
            </a:pPr>
            <a:r>
              <a:rPr lang="no" sz="1500" dirty="0">
                <a:solidFill>
                  <a:srgbClr val="434343"/>
                </a:solidFill>
              </a:rPr>
              <a:t>Se vedlegg 1 for detaljerte beskrivelse.</a:t>
            </a:r>
            <a:endParaRPr sz="1500" dirty="0">
              <a:solidFill>
                <a:srgbClr val="434343"/>
              </a:solidFill>
            </a:endParaRPr>
          </a:p>
          <a:p>
            <a:pPr marL="0" lvl="0" indent="0" algn="l" rtl="0">
              <a:spcBef>
                <a:spcPts val="1000"/>
              </a:spcBef>
              <a:spcAft>
                <a:spcPts val="1000"/>
              </a:spcAft>
              <a:buNone/>
            </a:pPr>
            <a:endParaRPr sz="1600" dirty="0">
              <a:solidFill>
                <a:srgbClr val="434343"/>
              </a:solidFill>
            </a:endParaRPr>
          </a:p>
        </p:txBody>
      </p:sp>
      <p:pic>
        <p:nvPicPr>
          <p:cNvPr id="119" name="Google Shape;119;p19"/>
          <p:cNvPicPr preferRelativeResize="0"/>
          <p:nvPr/>
        </p:nvPicPr>
        <p:blipFill>
          <a:blip r:embed="rId3">
            <a:alphaModFix/>
          </a:blip>
          <a:stretch>
            <a:fillRect/>
          </a:stretch>
        </p:blipFill>
        <p:spPr>
          <a:xfrm>
            <a:off x="3069675" y="1311600"/>
            <a:ext cx="8723748" cy="48898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23"/>
        <p:cNvGrpSpPr/>
        <p:nvPr/>
      </p:nvGrpSpPr>
      <p:grpSpPr>
        <a:xfrm>
          <a:off x="0" y="0"/>
          <a:ext cx="0" cy="0"/>
          <a:chOff x="0" y="0"/>
          <a:chExt cx="0" cy="0"/>
        </a:xfrm>
      </p:grpSpPr>
      <p:sp>
        <p:nvSpPr>
          <p:cNvPr id="124" name="Google Shape;124;p20"/>
          <p:cNvSpPr/>
          <p:nvPr/>
        </p:nvSpPr>
        <p:spPr>
          <a:xfrm>
            <a:off x="2492250" y="980675"/>
            <a:ext cx="9228000" cy="57081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5" name="Google Shape;125;p20"/>
          <p:cNvCxnSpPr/>
          <p:nvPr/>
        </p:nvCxnSpPr>
        <p:spPr>
          <a:xfrm>
            <a:off x="7228563" y="1666188"/>
            <a:ext cx="0" cy="869400"/>
          </a:xfrm>
          <a:prstGeom prst="straightConnector1">
            <a:avLst/>
          </a:prstGeom>
          <a:noFill/>
          <a:ln w="9525" cap="flat" cmpd="sng">
            <a:solidFill>
              <a:schemeClr val="dk2"/>
            </a:solidFill>
            <a:prstDash val="solid"/>
            <a:round/>
            <a:headEnd type="none" w="med" len="med"/>
            <a:tailEnd type="none" w="med" len="med"/>
          </a:ln>
        </p:spPr>
      </p:cxnSp>
      <p:sp>
        <p:nvSpPr>
          <p:cNvPr id="126" name="Google Shape;126;p20"/>
          <p:cNvSpPr/>
          <p:nvPr/>
        </p:nvSpPr>
        <p:spPr>
          <a:xfrm>
            <a:off x="3320324" y="4041670"/>
            <a:ext cx="7846200" cy="609000"/>
          </a:xfrm>
          <a:prstGeom prst="rect">
            <a:avLst/>
          </a:prstGeom>
          <a:solidFill>
            <a:srgbClr val="45818E"/>
          </a:solid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no" sz="1300">
                <a:solidFill>
                  <a:srgbClr val="FFFFFF"/>
                </a:solidFill>
              </a:rPr>
              <a:t>Forum for Næringsutvikling og samarbeid </a:t>
            </a:r>
            <a:endParaRPr sz="1300">
              <a:solidFill>
                <a:srgbClr val="FFFFFF"/>
              </a:solidFill>
            </a:endParaRPr>
          </a:p>
          <a:p>
            <a:pPr marL="0" lvl="0" indent="0" algn="r" rtl="0">
              <a:spcBef>
                <a:spcPts val="0"/>
              </a:spcBef>
              <a:spcAft>
                <a:spcPts val="0"/>
              </a:spcAft>
              <a:buNone/>
            </a:pPr>
            <a:r>
              <a:rPr lang="no" sz="1300">
                <a:solidFill>
                  <a:srgbClr val="FFFFFF"/>
                </a:solidFill>
              </a:rPr>
              <a:t>om nye arbeidsplasser</a:t>
            </a:r>
            <a:endParaRPr sz="1000">
              <a:solidFill>
                <a:srgbClr val="FFFFFF"/>
              </a:solidFill>
            </a:endParaRPr>
          </a:p>
        </p:txBody>
      </p:sp>
      <p:sp>
        <p:nvSpPr>
          <p:cNvPr id="127" name="Google Shape;127;p20"/>
          <p:cNvSpPr/>
          <p:nvPr/>
        </p:nvSpPr>
        <p:spPr>
          <a:xfrm>
            <a:off x="3320105" y="3340566"/>
            <a:ext cx="7846200" cy="609000"/>
          </a:xfrm>
          <a:prstGeom prst="rect">
            <a:avLst/>
          </a:prstGeom>
          <a:solidFill>
            <a:srgbClr val="EB8C00"/>
          </a:solidFill>
          <a:ln>
            <a:noFill/>
          </a:ln>
        </p:spPr>
        <p:txBody>
          <a:bodyPr spcFirstLastPara="1" wrap="square" lIns="91425" tIns="91425" rIns="91425" bIns="91425" anchor="ctr" anchorCtr="0">
            <a:noAutofit/>
          </a:bodyPr>
          <a:lstStyle/>
          <a:p>
            <a:pPr marL="0" lvl="0" indent="0" algn="r" rtl="0">
              <a:spcBef>
                <a:spcPts val="0"/>
              </a:spcBef>
              <a:spcAft>
                <a:spcPts val="0"/>
              </a:spcAft>
              <a:buNone/>
            </a:pPr>
            <a:br>
              <a:rPr lang="no" sz="1300">
                <a:solidFill>
                  <a:srgbClr val="FFFFFF"/>
                </a:solidFill>
              </a:rPr>
            </a:br>
            <a:r>
              <a:rPr lang="no" sz="1300">
                <a:solidFill>
                  <a:srgbClr val="FFFFFF"/>
                </a:solidFill>
              </a:rPr>
              <a:t>Forum for Levekår, likestilling, </a:t>
            </a:r>
            <a:endParaRPr sz="1300">
              <a:solidFill>
                <a:srgbClr val="FFFFFF"/>
              </a:solidFill>
            </a:endParaRPr>
          </a:p>
          <a:p>
            <a:pPr marL="0" lvl="0" indent="0" algn="r" rtl="0">
              <a:spcBef>
                <a:spcPts val="0"/>
              </a:spcBef>
              <a:spcAft>
                <a:spcPts val="0"/>
              </a:spcAft>
              <a:buNone/>
            </a:pPr>
            <a:r>
              <a:rPr lang="no" sz="1300">
                <a:solidFill>
                  <a:srgbClr val="FFFFFF"/>
                </a:solidFill>
              </a:rPr>
              <a:t>inkludering og mangfold</a:t>
            </a:r>
            <a:endParaRPr sz="1300">
              <a:solidFill>
                <a:srgbClr val="FFFFFF"/>
              </a:solidFill>
            </a:endParaRPr>
          </a:p>
          <a:p>
            <a:pPr marL="0" lvl="0" indent="0" algn="r" rtl="0">
              <a:spcBef>
                <a:spcPts val="0"/>
              </a:spcBef>
              <a:spcAft>
                <a:spcPts val="0"/>
              </a:spcAft>
              <a:buNone/>
            </a:pPr>
            <a:endParaRPr sz="1300">
              <a:solidFill>
                <a:srgbClr val="FFFFFF"/>
              </a:solidFill>
            </a:endParaRPr>
          </a:p>
        </p:txBody>
      </p:sp>
      <p:sp>
        <p:nvSpPr>
          <p:cNvPr id="128" name="Google Shape;128;p20"/>
          <p:cNvSpPr/>
          <p:nvPr/>
        </p:nvSpPr>
        <p:spPr>
          <a:xfrm>
            <a:off x="3314300" y="2616450"/>
            <a:ext cx="7857900" cy="621900"/>
          </a:xfrm>
          <a:prstGeom prst="rect">
            <a:avLst/>
          </a:prstGeom>
          <a:solidFill>
            <a:srgbClr val="C3CB00"/>
          </a:solid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no" sz="1300">
                <a:solidFill>
                  <a:srgbClr val="FFFFFF"/>
                </a:solidFill>
              </a:rPr>
              <a:t>Forum for Klima og miljø</a:t>
            </a:r>
            <a:endParaRPr sz="1300">
              <a:solidFill>
                <a:srgbClr val="FFFFFF"/>
              </a:solidFill>
            </a:endParaRPr>
          </a:p>
        </p:txBody>
      </p:sp>
      <p:sp>
        <p:nvSpPr>
          <p:cNvPr id="129" name="Google Shape;129;p20"/>
          <p:cNvSpPr/>
          <p:nvPr/>
        </p:nvSpPr>
        <p:spPr>
          <a:xfrm>
            <a:off x="5465475" y="1629030"/>
            <a:ext cx="3526200" cy="272400"/>
          </a:xfrm>
          <a:prstGeom prst="rect">
            <a:avLst/>
          </a:prstGeom>
          <a:solidFill>
            <a:srgbClr val="99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F3F3F3"/>
                </a:solidFill>
              </a:rPr>
              <a:t>Kommunedirektørkollegiet</a:t>
            </a:r>
            <a:endParaRPr sz="1300">
              <a:solidFill>
                <a:srgbClr val="F3F3F3"/>
              </a:solidFill>
            </a:endParaRPr>
          </a:p>
        </p:txBody>
      </p:sp>
      <p:sp>
        <p:nvSpPr>
          <p:cNvPr id="130" name="Google Shape;130;p20"/>
          <p:cNvSpPr/>
          <p:nvPr/>
        </p:nvSpPr>
        <p:spPr>
          <a:xfrm>
            <a:off x="4955872" y="2270990"/>
            <a:ext cx="1426800" cy="203700"/>
          </a:xfrm>
          <a:prstGeom prst="rect">
            <a:avLst/>
          </a:prstGeom>
          <a:solidFill>
            <a:srgbClr val="F3F3F3"/>
          </a:solidFill>
          <a:ln w="9525" cap="flat" cmpd="sng">
            <a:solidFill>
              <a:srgbClr val="999999"/>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o" sz="1200" i="1"/>
              <a:t>Sekretariat</a:t>
            </a:r>
            <a:endParaRPr sz="1200" i="1"/>
          </a:p>
        </p:txBody>
      </p:sp>
      <p:sp>
        <p:nvSpPr>
          <p:cNvPr id="131" name="Google Shape;131;p20"/>
          <p:cNvSpPr/>
          <p:nvPr/>
        </p:nvSpPr>
        <p:spPr>
          <a:xfrm>
            <a:off x="6502500" y="1989800"/>
            <a:ext cx="1516200" cy="253800"/>
          </a:xfrm>
          <a:prstGeom prst="rect">
            <a:avLst/>
          </a:prstGeom>
          <a:solidFill>
            <a:srgbClr val="99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F3F3F3"/>
                </a:solidFill>
              </a:rPr>
              <a:t>KDU</a:t>
            </a:r>
            <a:endParaRPr sz="1300">
              <a:solidFill>
                <a:srgbClr val="F3F3F3"/>
              </a:solidFill>
            </a:endParaRPr>
          </a:p>
        </p:txBody>
      </p:sp>
      <p:sp>
        <p:nvSpPr>
          <p:cNvPr id="132" name="Google Shape;132;p20"/>
          <p:cNvSpPr/>
          <p:nvPr/>
        </p:nvSpPr>
        <p:spPr>
          <a:xfrm>
            <a:off x="5473200" y="1187688"/>
            <a:ext cx="3526200" cy="272400"/>
          </a:xfrm>
          <a:prstGeom prst="rect">
            <a:avLst/>
          </a:prstGeom>
          <a:solidFill>
            <a:srgbClr val="99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F3F3F3"/>
                </a:solidFill>
              </a:rPr>
              <a:t>Ordførerkollegiet</a:t>
            </a:r>
            <a:endParaRPr sz="1300">
              <a:solidFill>
                <a:srgbClr val="F3F3F3"/>
              </a:solidFill>
            </a:endParaRPr>
          </a:p>
        </p:txBody>
      </p:sp>
      <p:cxnSp>
        <p:nvCxnSpPr>
          <p:cNvPr id="133" name="Google Shape;133;p20"/>
          <p:cNvCxnSpPr>
            <a:stCxn id="132" idx="2"/>
            <a:endCxn id="129" idx="0"/>
          </p:cNvCxnSpPr>
          <p:nvPr/>
        </p:nvCxnSpPr>
        <p:spPr>
          <a:xfrm flipH="1">
            <a:off x="7228500" y="1460088"/>
            <a:ext cx="7800" cy="168900"/>
          </a:xfrm>
          <a:prstGeom prst="straightConnector1">
            <a:avLst/>
          </a:prstGeom>
          <a:noFill/>
          <a:ln w="19050" cap="flat" cmpd="sng">
            <a:solidFill>
              <a:srgbClr val="B7B7B7"/>
            </a:solidFill>
            <a:prstDash val="dot"/>
            <a:round/>
            <a:headEnd type="none" w="med" len="med"/>
            <a:tailEnd type="none" w="med" len="med"/>
          </a:ln>
        </p:spPr>
      </p:cxnSp>
      <p:cxnSp>
        <p:nvCxnSpPr>
          <p:cNvPr id="134" name="Google Shape;134;p20"/>
          <p:cNvCxnSpPr>
            <a:stCxn id="135" idx="2"/>
            <a:endCxn id="130" idx="1"/>
          </p:cNvCxnSpPr>
          <p:nvPr/>
        </p:nvCxnSpPr>
        <p:spPr>
          <a:xfrm>
            <a:off x="4051840" y="2119105"/>
            <a:ext cx="903900" cy="253800"/>
          </a:xfrm>
          <a:prstGeom prst="straightConnector1">
            <a:avLst/>
          </a:prstGeom>
          <a:noFill/>
          <a:ln w="19050" cap="flat" cmpd="sng">
            <a:solidFill>
              <a:srgbClr val="B7B7B7"/>
            </a:solidFill>
            <a:prstDash val="dot"/>
            <a:round/>
            <a:headEnd type="none" w="med" len="med"/>
            <a:tailEnd type="none" w="med" len="med"/>
          </a:ln>
        </p:spPr>
      </p:cxnSp>
      <p:sp>
        <p:nvSpPr>
          <p:cNvPr id="135" name="Google Shape;135;p20"/>
          <p:cNvSpPr/>
          <p:nvPr/>
        </p:nvSpPr>
        <p:spPr>
          <a:xfrm>
            <a:off x="3293740" y="1845205"/>
            <a:ext cx="1516200" cy="273900"/>
          </a:xfrm>
          <a:prstGeom prst="rect">
            <a:avLst/>
          </a:prstGeom>
          <a:solidFill>
            <a:srgbClr val="99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200">
                <a:solidFill>
                  <a:srgbClr val="F3F3F3"/>
                </a:solidFill>
              </a:rPr>
              <a:t>KS styre</a:t>
            </a:r>
            <a:endParaRPr sz="1200">
              <a:solidFill>
                <a:srgbClr val="F3F3F3"/>
              </a:solidFill>
            </a:endParaRPr>
          </a:p>
        </p:txBody>
      </p:sp>
      <p:cxnSp>
        <p:nvCxnSpPr>
          <p:cNvPr id="136" name="Google Shape;136;p20"/>
          <p:cNvCxnSpPr>
            <a:stCxn id="130" idx="3"/>
            <a:endCxn id="130" idx="3"/>
          </p:cNvCxnSpPr>
          <p:nvPr/>
        </p:nvCxnSpPr>
        <p:spPr>
          <a:xfrm>
            <a:off x="6382672" y="2372840"/>
            <a:ext cx="0" cy="0"/>
          </a:xfrm>
          <a:prstGeom prst="straightConnector1">
            <a:avLst/>
          </a:prstGeom>
          <a:noFill/>
          <a:ln w="19050" cap="flat" cmpd="sng">
            <a:solidFill>
              <a:schemeClr val="dk2"/>
            </a:solidFill>
            <a:prstDash val="dot"/>
            <a:round/>
            <a:headEnd type="none" w="med" len="med"/>
            <a:tailEnd type="none" w="med" len="med"/>
          </a:ln>
        </p:spPr>
      </p:cxnSp>
      <p:cxnSp>
        <p:nvCxnSpPr>
          <p:cNvPr id="137" name="Google Shape;137;p20"/>
          <p:cNvCxnSpPr>
            <a:stCxn id="130" idx="3"/>
          </p:cNvCxnSpPr>
          <p:nvPr/>
        </p:nvCxnSpPr>
        <p:spPr>
          <a:xfrm>
            <a:off x="6382672" y="2372840"/>
            <a:ext cx="870900" cy="29400"/>
          </a:xfrm>
          <a:prstGeom prst="straightConnector1">
            <a:avLst/>
          </a:prstGeom>
          <a:noFill/>
          <a:ln w="19050" cap="flat" cmpd="sng">
            <a:solidFill>
              <a:schemeClr val="dk2"/>
            </a:solidFill>
            <a:prstDash val="dot"/>
            <a:round/>
            <a:headEnd type="none" w="med" len="med"/>
            <a:tailEnd type="none" w="med" len="med"/>
          </a:ln>
        </p:spPr>
      </p:cxnSp>
      <p:sp>
        <p:nvSpPr>
          <p:cNvPr id="138" name="Google Shape;138;p20"/>
          <p:cNvSpPr/>
          <p:nvPr/>
        </p:nvSpPr>
        <p:spPr>
          <a:xfrm>
            <a:off x="5361350" y="2609500"/>
            <a:ext cx="1209600" cy="2034900"/>
          </a:xfrm>
          <a:prstGeom prst="rect">
            <a:avLst/>
          </a:prstGeom>
          <a:solidFill>
            <a:srgbClr val="76A5A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r>
              <a:rPr lang="no" sz="1300">
                <a:solidFill>
                  <a:srgbClr val="FFFFFF"/>
                </a:solidFill>
              </a:rPr>
              <a:t>Oppvekst og utdanning</a:t>
            </a: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l" rtl="0">
              <a:spcBef>
                <a:spcPts val="0"/>
              </a:spcBef>
              <a:spcAft>
                <a:spcPts val="0"/>
              </a:spcAft>
              <a:buNone/>
            </a:pPr>
            <a:r>
              <a:rPr lang="no" sz="1100">
                <a:solidFill>
                  <a:srgbClr val="FFFFFF"/>
                </a:solidFill>
              </a:rPr>
              <a:t>-RKG Oppvekst og utdanning</a:t>
            </a:r>
            <a:endParaRPr sz="1100">
              <a:solidFill>
                <a:srgbClr val="FFFFFF"/>
              </a:solidFill>
            </a:endParaRPr>
          </a:p>
          <a:p>
            <a:pPr marL="0" lvl="0" indent="0" algn="l" rtl="0">
              <a:spcBef>
                <a:spcPts val="0"/>
              </a:spcBef>
              <a:spcAft>
                <a:spcPts val="0"/>
              </a:spcAft>
              <a:buNone/>
            </a:pPr>
            <a:endParaRPr sz="1100">
              <a:solidFill>
                <a:srgbClr val="FFFFFF"/>
              </a:solidFill>
            </a:endParaRPr>
          </a:p>
          <a:p>
            <a:pPr marL="0" lvl="0" indent="0" algn="l" rtl="0">
              <a:spcBef>
                <a:spcPts val="0"/>
              </a:spcBef>
              <a:spcAft>
                <a:spcPts val="0"/>
              </a:spcAft>
              <a:buNone/>
            </a:pPr>
            <a:endParaRPr sz="1100">
              <a:solidFill>
                <a:srgbClr val="FFFFFF"/>
              </a:solidFill>
            </a:endParaRPr>
          </a:p>
        </p:txBody>
      </p:sp>
      <p:sp>
        <p:nvSpPr>
          <p:cNvPr id="139" name="Google Shape;139;p20"/>
          <p:cNvSpPr/>
          <p:nvPr/>
        </p:nvSpPr>
        <p:spPr>
          <a:xfrm rot="-5400000">
            <a:off x="9647250" y="5013900"/>
            <a:ext cx="1202400" cy="1737000"/>
          </a:xfrm>
          <a:prstGeom prst="homePlate">
            <a:avLst>
              <a:gd name="adj" fmla="val 23428"/>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0"/>
          <p:cNvSpPr/>
          <p:nvPr/>
        </p:nvSpPr>
        <p:spPr>
          <a:xfrm rot="-5400000">
            <a:off x="7596225" y="4999950"/>
            <a:ext cx="1230300" cy="1737000"/>
          </a:xfrm>
          <a:prstGeom prst="homePlate">
            <a:avLst>
              <a:gd name="adj" fmla="val 23428"/>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0"/>
          <p:cNvSpPr/>
          <p:nvPr/>
        </p:nvSpPr>
        <p:spPr>
          <a:xfrm rot="-5400000">
            <a:off x="5568450" y="5009250"/>
            <a:ext cx="1211700" cy="1737000"/>
          </a:xfrm>
          <a:prstGeom prst="homePlate">
            <a:avLst>
              <a:gd name="adj" fmla="val 23428"/>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0"/>
          <p:cNvSpPr/>
          <p:nvPr/>
        </p:nvSpPr>
        <p:spPr>
          <a:xfrm rot="-5400000">
            <a:off x="3605950" y="5004600"/>
            <a:ext cx="1221000" cy="1737000"/>
          </a:xfrm>
          <a:prstGeom prst="homePlate">
            <a:avLst>
              <a:gd name="adj" fmla="val 23428"/>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0"/>
          <p:cNvSpPr/>
          <p:nvPr/>
        </p:nvSpPr>
        <p:spPr>
          <a:xfrm>
            <a:off x="3307350" y="6365076"/>
            <a:ext cx="7857900" cy="253800"/>
          </a:xfrm>
          <a:prstGeom prst="rect">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434343"/>
                </a:solidFill>
              </a:rPr>
              <a:t>Internasjonalt nettverk (Internasjonalt forum)</a:t>
            </a:r>
            <a:endParaRPr i="1">
              <a:solidFill>
                <a:srgbClr val="434343"/>
              </a:solidFill>
            </a:endParaRPr>
          </a:p>
        </p:txBody>
      </p:sp>
      <p:sp>
        <p:nvSpPr>
          <p:cNvPr id="144" name="Google Shape;144;p20"/>
          <p:cNvSpPr/>
          <p:nvPr/>
        </p:nvSpPr>
        <p:spPr>
          <a:xfrm>
            <a:off x="3307350" y="6058630"/>
            <a:ext cx="7857900" cy="257100"/>
          </a:xfrm>
          <a:prstGeom prst="rect">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434343"/>
                </a:solidFill>
              </a:rPr>
              <a:t> Analyse- og FoU-nettverk</a:t>
            </a:r>
            <a:endParaRPr i="1">
              <a:solidFill>
                <a:srgbClr val="434343"/>
              </a:solidFill>
            </a:endParaRPr>
          </a:p>
        </p:txBody>
      </p:sp>
      <p:sp>
        <p:nvSpPr>
          <p:cNvPr id="145" name="Google Shape;145;p20"/>
          <p:cNvSpPr/>
          <p:nvPr/>
        </p:nvSpPr>
        <p:spPr>
          <a:xfrm>
            <a:off x="3307358" y="4857187"/>
            <a:ext cx="7857900" cy="372900"/>
          </a:xfrm>
          <a:prstGeom prst="rect">
            <a:avLst/>
          </a:prstGeom>
          <a:solidFill>
            <a:srgbClr val="6AA84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FFFFFF"/>
                </a:solidFill>
              </a:rPr>
              <a:t>Ett digitalt Agder</a:t>
            </a:r>
            <a:endParaRPr sz="1300">
              <a:solidFill>
                <a:srgbClr val="FFFFFF"/>
              </a:solidFill>
            </a:endParaRPr>
          </a:p>
        </p:txBody>
      </p:sp>
      <p:sp>
        <p:nvSpPr>
          <p:cNvPr id="146" name="Google Shape;146;p20"/>
          <p:cNvSpPr/>
          <p:nvPr/>
        </p:nvSpPr>
        <p:spPr>
          <a:xfrm>
            <a:off x="3307350" y="5444625"/>
            <a:ext cx="7857900" cy="257100"/>
          </a:xfrm>
          <a:prstGeom prst="rect">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434343"/>
                </a:solidFill>
              </a:rPr>
              <a:t>Arbeidsgivernettverk</a:t>
            </a:r>
            <a:r>
              <a:rPr lang="no">
                <a:solidFill>
                  <a:srgbClr val="434343"/>
                </a:solidFill>
              </a:rPr>
              <a:t> (Personalforum)</a:t>
            </a:r>
            <a:endParaRPr sz="900">
              <a:solidFill>
                <a:srgbClr val="434343"/>
              </a:solidFill>
            </a:endParaRPr>
          </a:p>
        </p:txBody>
      </p:sp>
      <p:cxnSp>
        <p:nvCxnSpPr>
          <p:cNvPr id="147" name="Google Shape;147;p20"/>
          <p:cNvCxnSpPr/>
          <p:nvPr/>
        </p:nvCxnSpPr>
        <p:spPr>
          <a:xfrm rot="10800000" flipH="1">
            <a:off x="3355250" y="2537900"/>
            <a:ext cx="7817100" cy="4200"/>
          </a:xfrm>
          <a:prstGeom prst="straightConnector1">
            <a:avLst/>
          </a:prstGeom>
          <a:noFill/>
          <a:ln w="9525" cap="flat" cmpd="sng">
            <a:solidFill>
              <a:schemeClr val="dk2"/>
            </a:solidFill>
            <a:prstDash val="solid"/>
            <a:round/>
            <a:headEnd type="none" w="med" len="med"/>
            <a:tailEnd type="none" w="med" len="med"/>
          </a:ln>
        </p:spPr>
      </p:cxnSp>
      <p:sp>
        <p:nvSpPr>
          <p:cNvPr id="148" name="Google Shape;148;p20"/>
          <p:cNvSpPr/>
          <p:nvPr/>
        </p:nvSpPr>
        <p:spPr>
          <a:xfrm>
            <a:off x="9711254" y="2139789"/>
            <a:ext cx="216600" cy="2037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0"/>
          <p:cNvSpPr txBox="1"/>
          <p:nvPr/>
        </p:nvSpPr>
        <p:spPr>
          <a:xfrm>
            <a:off x="9927799" y="2036138"/>
            <a:ext cx="1292100" cy="20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900"/>
              <a:t>Støttenettverk</a:t>
            </a:r>
            <a:r>
              <a:rPr lang="no" sz="900" i="1"/>
              <a:t> </a:t>
            </a:r>
            <a:endParaRPr sz="900" i="1"/>
          </a:p>
          <a:p>
            <a:pPr marL="0" lvl="0" indent="0" algn="l" rtl="0">
              <a:spcBef>
                <a:spcPts val="0"/>
              </a:spcBef>
              <a:spcAft>
                <a:spcPts val="0"/>
              </a:spcAft>
              <a:buNone/>
            </a:pPr>
            <a:r>
              <a:rPr lang="no" sz="600" i="1"/>
              <a:t>(har ikke direkte relasjon til kommunedirektørkollegiet)</a:t>
            </a:r>
            <a:endParaRPr sz="600" i="1"/>
          </a:p>
        </p:txBody>
      </p:sp>
      <p:sp>
        <p:nvSpPr>
          <p:cNvPr id="150" name="Google Shape;150;p20"/>
          <p:cNvSpPr/>
          <p:nvPr/>
        </p:nvSpPr>
        <p:spPr>
          <a:xfrm>
            <a:off x="9711254" y="1203400"/>
            <a:ext cx="216600" cy="203700"/>
          </a:xfrm>
          <a:prstGeom prst="rect">
            <a:avLst/>
          </a:prstGeom>
          <a:solidFill>
            <a:srgbClr val="C3C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0"/>
          <p:cNvSpPr txBox="1"/>
          <p:nvPr/>
        </p:nvSpPr>
        <p:spPr>
          <a:xfrm>
            <a:off x="9927799" y="1102463"/>
            <a:ext cx="1516200" cy="33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900"/>
              <a:t>Forum for samfunnsutvikling</a:t>
            </a:r>
            <a:endParaRPr sz="900"/>
          </a:p>
        </p:txBody>
      </p:sp>
      <p:sp>
        <p:nvSpPr>
          <p:cNvPr id="152" name="Google Shape;152;p20"/>
          <p:cNvSpPr txBox="1"/>
          <p:nvPr/>
        </p:nvSpPr>
        <p:spPr>
          <a:xfrm>
            <a:off x="9927799" y="1788263"/>
            <a:ext cx="1292100" cy="20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900"/>
              <a:t>Digitalisering</a:t>
            </a:r>
            <a:endParaRPr sz="900"/>
          </a:p>
        </p:txBody>
      </p:sp>
      <p:sp>
        <p:nvSpPr>
          <p:cNvPr id="153" name="Google Shape;153;p20"/>
          <p:cNvSpPr/>
          <p:nvPr/>
        </p:nvSpPr>
        <p:spPr>
          <a:xfrm>
            <a:off x="9711254" y="1834988"/>
            <a:ext cx="216600" cy="203700"/>
          </a:xfrm>
          <a:prstGeom prst="rect">
            <a:avLst/>
          </a:prstGeom>
          <a:solidFill>
            <a:srgbClr val="6AA8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0"/>
          <p:cNvSpPr/>
          <p:nvPr/>
        </p:nvSpPr>
        <p:spPr>
          <a:xfrm>
            <a:off x="9711254" y="1530188"/>
            <a:ext cx="216600" cy="203700"/>
          </a:xfrm>
          <a:prstGeom prst="rect">
            <a:avLst/>
          </a:prstGeom>
          <a:solidFill>
            <a:srgbClr val="76A5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0"/>
          <p:cNvSpPr/>
          <p:nvPr/>
        </p:nvSpPr>
        <p:spPr>
          <a:xfrm>
            <a:off x="9465699" y="1203400"/>
            <a:ext cx="216600" cy="203700"/>
          </a:xfrm>
          <a:prstGeom prst="rect">
            <a:avLst/>
          </a:prstGeom>
          <a:solidFill>
            <a:srgbClr val="F689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0"/>
          <p:cNvSpPr/>
          <p:nvPr/>
        </p:nvSpPr>
        <p:spPr>
          <a:xfrm>
            <a:off x="9220145" y="1203400"/>
            <a:ext cx="216600" cy="203700"/>
          </a:xfrm>
          <a:prstGeom prst="rect">
            <a:avLst/>
          </a:prstGeom>
          <a:solidFill>
            <a:srgbClr val="4581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0"/>
          <p:cNvSpPr txBox="1"/>
          <p:nvPr/>
        </p:nvSpPr>
        <p:spPr>
          <a:xfrm>
            <a:off x="9927799" y="1483463"/>
            <a:ext cx="1360500" cy="20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900"/>
              <a:t>Fagledernettverk</a:t>
            </a:r>
            <a:endParaRPr sz="900"/>
          </a:p>
        </p:txBody>
      </p:sp>
      <p:pic>
        <p:nvPicPr>
          <p:cNvPr id="158" name="Google Shape;158;p20"/>
          <p:cNvPicPr preferRelativeResize="0"/>
          <p:nvPr/>
        </p:nvPicPr>
        <p:blipFill>
          <a:blip r:embed="rId3">
            <a:alphaModFix/>
          </a:blip>
          <a:stretch>
            <a:fillRect/>
          </a:stretch>
        </p:blipFill>
        <p:spPr>
          <a:xfrm>
            <a:off x="11219909" y="4092644"/>
            <a:ext cx="291250" cy="507043"/>
          </a:xfrm>
          <a:prstGeom prst="rect">
            <a:avLst/>
          </a:prstGeom>
          <a:noFill/>
          <a:ln>
            <a:noFill/>
          </a:ln>
        </p:spPr>
      </p:pic>
      <p:pic>
        <p:nvPicPr>
          <p:cNvPr id="159" name="Google Shape;159;p20"/>
          <p:cNvPicPr preferRelativeResize="0"/>
          <p:nvPr/>
        </p:nvPicPr>
        <p:blipFill>
          <a:blip r:embed="rId4">
            <a:alphaModFix/>
          </a:blip>
          <a:stretch>
            <a:fillRect/>
          </a:stretch>
        </p:blipFill>
        <p:spPr>
          <a:xfrm>
            <a:off x="11219900" y="2650144"/>
            <a:ext cx="291250" cy="554506"/>
          </a:xfrm>
          <a:prstGeom prst="rect">
            <a:avLst/>
          </a:prstGeom>
          <a:noFill/>
          <a:ln>
            <a:noFill/>
          </a:ln>
        </p:spPr>
      </p:pic>
      <p:pic>
        <p:nvPicPr>
          <p:cNvPr id="160" name="Google Shape;160;p20"/>
          <p:cNvPicPr preferRelativeResize="0"/>
          <p:nvPr/>
        </p:nvPicPr>
        <p:blipFill>
          <a:blip r:embed="rId5">
            <a:alphaModFix/>
          </a:blip>
          <a:stretch>
            <a:fillRect/>
          </a:stretch>
        </p:blipFill>
        <p:spPr>
          <a:xfrm>
            <a:off x="11219900" y="3358343"/>
            <a:ext cx="401075" cy="537207"/>
          </a:xfrm>
          <a:prstGeom prst="rect">
            <a:avLst/>
          </a:prstGeom>
          <a:noFill/>
          <a:ln>
            <a:noFill/>
          </a:ln>
        </p:spPr>
      </p:pic>
      <p:sp>
        <p:nvSpPr>
          <p:cNvPr id="161" name="Google Shape;161;p20"/>
          <p:cNvSpPr txBox="1">
            <a:spLocks noGrp="1"/>
          </p:cNvSpPr>
          <p:nvPr>
            <p:ph type="ctrTitle"/>
          </p:nvPr>
        </p:nvSpPr>
        <p:spPr>
          <a:xfrm>
            <a:off x="407050" y="166200"/>
            <a:ext cx="10805400" cy="752700"/>
          </a:xfrm>
          <a:prstGeom prst="rect">
            <a:avLst/>
          </a:prstGeom>
        </p:spPr>
        <p:txBody>
          <a:bodyPr spcFirstLastPara="1" wrap="square" lIns="121875" tIns="121875" rIns="121875" bIns="121875" anchor="b" anchorCtr="0">
            <a:noAutofit/>
          </a:bodyPr>
          <a:lstStyle/>
          <a:p>
            <a:pPr marL="0" lvl="0" indent="0" algn="l" rtl="0">
              <a:spcBef>
                <a:spcPts val="0"/>
              </a:spcBef>
              <a:spcAft>
                <a:spcPts val="0"/>
              </a:spcAft>
              <a:buNone/>
            </a:pPr>
            <a:r>
              <a:rPr lang="no" sz="3000"/>
              <a:t>Regional samhandlingsstruktur på forum- og fagledernivå</a:t>
            </a:r>
            <a:endParaRPr sz="3000"/>
          </a:p>
        </p:txBody>
      </p:sp>
      <p:sp>
        <p:nvSpPr>
          <p:cNvPr id="162" name="Google Shape;162;p20"/>
          <p:cNvSpPr txBox="1">
            <a:spLocks noGrp="1"/>
          </p:cNvSpPr>
          <p:nvPr>
            <p:ph type="subTitle" idx="1"/>
          </p:nvPr>
        </p:nvSpPr>
        <p:spPr>
          <a:xfrm>
            <a:off x="212800" y="2681025"/>
            <a:ext cx="1831200" cy="2833200"/>
          </a:xfrm>
          <a:prstGeom prst="rect">
            <a:avLst/>
          </a:prstGeom>
          <a:noFill/>
          <a:ln>
            <a:noFill/>
          </a:ln>
        </p:spPr>
        <p:txBody>
          <a:bodyPr spcFirstLastPara="1" wrap="square" lIns="121875" tIns="121875" rIns="121875" bIns="121875" anchor="t" anchorCtr="0">
            <a:noAutofit/>
          </a:bodyPr>
          <a:lstStyle/>
          <a:p>
            <a:pPr marL="0" lvl="0" indent="0" algn="l" rtl="0">
              <a:spcBef>
                <a:spcPts val="0"/>
              </a:spcBef>
              <a:spcAft>
                <a:spcPts val="0"/>
              </a:spcAft>
              <a:buNone/>
            </a:pPr>
            <a:r>
              <a:rPr lang="no" sz="1600">
                <a:solidFill>
                  <a:srgbClr val="434343"/>
                </a:solidFill>
              </a:rPr>
              <a:t>Agder samhandler på en systematisk måte for å nå våre felles mål.</a:t>
            </a:r>
            <a:endParaRPr sz="1600">
              <a:solidFill>
                <a:srgbClr val="434343"/>
              </a:solidFill>
            </a:endParaRPr>
          </a:p>
        </p:txBody>
      </p:sp>
      <p:sp>
        <p:nvSpPr>
          <p:cNvPr id="163" name="Google Shape;163;p20"/>
          <p:cNvSpPr/>
          <p:nvPr/>
        </p:nvSpPr>
        <p:spPr>
          <a:xfrm>
            <a:off x="4045175" y="2609500"/>
            <a:ext cx="1209600" cy="2034900"/>
          </a:xfrm>
          <a:prstGeom prst="rect">
            <a:avLst/>
          </a:prstGeom>
          <a:solidFill>
            <a:srgbClr val="76A5A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r>
              <a:rPr lang="no" sz="1300">
                <a:solidFill>
                  <a:srgbClr val="FFFFFF"/>
                </a:solidFill>
              </a:rPr>
              <a:t>Helse</a:t>
            </a: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r>
              <a:rPr lang="no" sz="1100">
                <a:solidFill>
                  <a:srgbClr val="FFFFFF"/>
                </a:solidFill>
              </a:rPr>
              <a:t>-KOSS / OSS /  Helse- fellesskapet</a:t>
            </a:r>
            <a:endParaRPr sz="1100">
              <a:solidFill>
                <a:srgbClr val="FFFFFF"/>
              </a:solidFill>
            </a:endParaRPr>
          </a:p>
          <a:p>
            <a:pPr marL="0" lvl="0" indent="0" algn="ctr" rtl="0">
              <a:spcBef>
                <a:spcPts val="0"/>
              </a:spcBef>
              <a:spcAft>
                <a:spcPts val="0"/>
              </a:spcAft>
              <a:buNone/>
            </a:pPr>
            <a:endParaRPr sz="1100">
              <a:solidFill>
                <a:srgbClr val="FFFFFF"/>
              </a:solidFill>
            </a:endParaRPr>
          </a:p>
          <a:p>
            <a:pPr marL="0" lvl="0" indent="0" algn="ctr" rtl="0">
              <a:spcBef>
                <a:spcPts val="0"/>
              </a:spcBef>
              <a:spcAft>
                <a:spcPts val="0"/>
              </a:spcAft>
              <a:buNone/>
            </a:pPr>
            <a:r>
              <a:rPr lang="no" sz="1100">
                <a:solidFill>
                  <a:srgbClr val="FFFFFF"/>
                </a:solidFill>
              </a:rPr>
              <a:t>-RKG ehelse</a:t>
            </a:r>
            <a:endParaRPr sz="1100">
              <a:solidFill>
                <a:srgbClr val="FFFFFF"/>
              </a:solidFill>
            </a:endParaRPr>
          </a:p>
          <a:p>
            <a:pPr marL="0" lvl="0" indent="0" algn="ctr" rtl="0">
              <a:spcBef>
                <a:spcPts val="0"/>
              </a:spcBef>
              <a:spcAft>
                <a:spcPts val="0"/>
              </a:spcAft>
              <a:buNone/>
            </a:pPr>
            <a:endParaRPr sz="1300">
              <a:solidFill>
                <a:srgbClr val="FFFFFF"/>
              </a:solidFill>
            </a:endParaRPr>
          </a:p>
          <a:p>
            <a:pPr marL="457200" lvl="0" indent="0" algn="ctr" rtl="0">
              <a:spcBef>
                <a:spcPts val="0"/>
              </a:spcBef>
              <a:spcAft>
                <a:spcPts val="0"/>
              </a:spcAft>
              <a:buNone/>
            </a:pPr>
            <a:endParaRPr sz="1300">
              <a:solidFill>
                <a:srgbClr val="FFFFFF"/>
              </a:solidFill>
            </a:endParaRPr>
          </a:p>
        </p:txBody>
      </p:sp>
      <p:sp>
        <p:nvSpPr>
          <p:cNvPr id="164" name="Google Shape;164;p20"/>
          <p:cNvSpPr/>
          <p:nvPr/>
        </p:nvSpPr>
        <p:spPr>
          <a:xfrm>
            <a:off x="3307350" y="5752164"/>
            <a:ext cx="7857900" cy="257100"/>
          </a:xfrm>
          <a:prstGeom prst="rect">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434343"/>
                </a:solidFill>
              </a:rPr>
              <a:t>OFA Offentlige fellesanskaffelser på Agder</a:t>
            </a:r>
            <a:endParaRPr i="1">
              <a:solidFill>
                <a:srgbClr val="434343"/>
              </a:solidFill>
            </a:endParaRPr>
          </a:p>
        </p:txBody>
      </p:sp>
      <p:sp>
        <p:nvSpPr>
          <p:cNvPr id="165" name="Google Shape;165;p20"/>
          <p:cNvSpPr/>
          <p:nvPr/>
        </p:nvSpPr>
        <p:spPr>
          <a:xfrm rot="-5400000">
            <a:off x="2649700" y="3350719"/>
            <a:ext cx="2038500" cy="556200"/>
          </a:xfrm>
          <a:prstGeom prst="rect">
            <a:avLst/>
          </a:prstGeom>
          <a:solidFill>
            <a:srgbClr val="76A5A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100" b="1" i="1">
              <a:solidFill>
                <a:srgbClr val="FFFFFF"/>
              </a:solidFill>
            </a:endParaRPr>
          </a:p>
          <a:p>
            <a:pPr marL="0" lvl="0" indent="0" algn="ctr" rtl="0">
              <a:spcBef>
                <a:spcPts val="0"/>
              </a:spcBef>
              <a:spcAft>
                <a:spcPts val="0"/>
              </a:spcAft>
              <a:buNone/>
            </a:pPr>
            <a:r>
              <a:rPr lang="no" sz="1100" b="1" i="1">
                <a:solidFill>
                  <a:srgbClr val="FFFFFF"/>
                </a:solidFill>
              </a:rPr>
              <a:t> Andre?</a:t>
            </a:r>
            <a:endParaRPr sz="1100" b="1" i="1">
              <a:solidFill>
                <a:srgbClr val="FFFFFF"/>
              </a:solidFill>
            </a:endParaRPr>
          </a:p>
          <a:p>
            <a:pPr marL="0" lvl="0" indent="0" algn="ctr" rtl="0">
              <a:spcBef>
                <a:spcPts val="0"/>
              </a:spcBef>
              <a:spcAft>
                <a:spcPts val="0"/>
              </a:spcAft>
              <a:buNone/>
            </a:pPr>
            <a:endParaRPr sz="1100" b="1" i="1">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69"/>
        <p:cNvGrpSpPr/>
        <p:nvPr/>
      </p:nvGrpSpPr>
      <p:grpSpPr>
        <a:xfrm>
          <a:off x="0" y="0"/>
          <a:ext cx="0" cy="0"/>
          <a:chOff x="0" y="0"/>
          <a:chExt cx="0" cy="0"/>
        </a:xfrm>
      </p:grpSpPr>
      <p:sp>
        <p:nvSpPr>
          <p:cNvPr id="170" name="Google Shape;170;p21"/>
          <p:cNvSpPr txBox="1">
            <a:spLocks noGrp="1"/>
          </p:cNvSpPr>
          <p:nvPr>
            <p:ph type="title"/>
          </p:nvPr>
        </p:nvSpPr>
        <p:spPr>
          <a:xfrm>
            <a:off x="279321" y="267992"/>
            <a:ext cx="113580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Foraene og fagledernettverk defineres tydelig etter felles mal</a:t>
            </a:r>
            <a:endParaRPr sz="3000"/>
          </a:p>
        </p:txBody>
      </p:sp>
      <p:sp>
        <p:nvSpPr>
          <p:cNvPr id="171" name="Google Shape;171;p21"/>
          <p:cNvSpPr txBox="1">
            <a:spLocks noGrp="1"/>
          </p:cNvSpPr>
          <p:nvPr>
            <p:ph type="body" idx="1"/>
          </p:nvPr>
        </p:nvSpPr>
        <p:spPr>
          <a:xfrm>
            <a:off x="541275" y="2451898"/>
            <a:ext cx="1927500" cy="533400"/>
          </a:xfrm>
          <a:prstGeom prst="rect">
            <a:avLst/>
          </a:prstGeom>
          <a:solidFill>
            <a:srgbClr val="666666"/>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600">
                <a:solidFill>
                  <a:srgbClr val="F3F3F3"/>
                </a:solidFill>
              </a:rPr>
              <a:t>HVA?</a:t>
            </a:r>
            <a:endParaRPr sz="1800">
              <a:solidFill>
                <a:srgbClr val="F3F3F3"/>
              </a:solidFill>
            </a:endParaRPr>
          </a:p>
        </p:txBody>
      </p:sp>
      <p:sp>
        <p:nvSpPr>
          <p:cNvPr id="172" name="Google Shape;172;p21"/>
          <p:cNvSpPr txBox="1">
            <a:spLocks noGrp="1"/>
          </p:cNvSpPr>
          <p:nvPr>
            <p:ph type="body" idx="1"/>
          </p:nvPr>
        </p:nvSpPr>
        <p:spPr>
          <a:xfrm>
            <a:off x="541275" y="3231320"/>
            <a:ext cx="1927500" cy="555300"/>
          </a:xfrm>
          <a:prstGeom prst="rect">
            <a:avLst/>
          </a:prstGeom>
          <a:solidFill>
            <a:srgbClr val="666666"/>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600">
                <a:solidFill>
                  <a:srgbClr val="F3F3F3"/>
                </a:solidFill>
              </a:rPr>
              <a:t>HVEM og HVOR?</a:t>
            </a:r>
            <a:endParaRPr sz="1800">
              <a:solidFill>
                <a:srgbClr val="F3F3F3"/>
              </a:solidFill>
            </a:endParaRPr>
          </a:p>
        </p:txBody>
      </p:sp>
      <p:sp>
        <p:nvSpPr>
          <p:cNvPr id="173" name="Google Shape;173;p21"/>
          <p:cNvSpPr txBox="1">
            <a:spLocks noGrp="1"/>
          </p:cNvSpPr>
          <p:nvPr>
            <p:ph type="body" idx="1"/>
          </p:nvPr>
        </p:nvSpPr>
        <p:spPr>
          <a:xfrm>
            <a:off x="541275" y="4065678"/>
            <a:ext cx="1927500" cy="1836600"/>
          </a:xfrm>
          <a:prstGeom prst="rect">
            <a:avLst/>
          </a:prstGeom>
          <a:solidFill>
            <a:srgbClr val="666666"/>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600">
                <a:solidFill>
                  <a:srgbClr val="F3F3F3"/>
                </a:solidFill>
              </a:rPr>
              <a:t>HVORDAN?</a:t>
            </a:r>
            <a:endParaRPr sz="1800">
              <a:solidFill>
                <a:srgbClr val="F3F3F3"/>
              </a:solidFill>
            </a:endParaRPr>
          </a:p>
        </p:txBody>
      </p:sp>
      <p:sp>
        <p:nvSpPr>
          <p:cNvPr id="174" name="Google Shape;174;p21"/>
          <p:cNvSpPr txBox="1">
            <a:spLocks noGrp="1"/>
          </p:cNvSpPr>
          <p:nvPr>
            <p:ph type="body" idx="1"/>
          </p:nvPr>
        </p:nvSpPr>
        <p:spPr>
          <a:xfrm>
            <a:off x="541275" y="1672475"/>
            <a:ext cx="1927500" cy="533400"/>
          </a:xfrm>
          <a:prstGeom prst="rect">
            <a:avLst/>
          </a:prstGeom>
          <a:solidFill>
            <a:srgbClr val="666666"/>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600">
                <a:solidFill>
                  <a:srgbClr val="F3F3F3"/>
                </a:solidFill>
              </a:rPr>
              <a:t>HVORFOR?</a:t>
            </a:r>
            <a:endParaRPr sz="1800">
              <a:solidFill>
                <a:srgbClr val="F3F3F3"/>
              </a:solidFill>
            </a:endParaRPr>
          </a:p>
        </p:txBody>
      </p:sp>
      <p:pic>
        <p:nvPicPr>
          <p:cNvPr id="175" name="Google Shape;175;p21"/>
          <p:cNvPicPr preferRelativeResize="0"/>
          <p:nvPr/>
        </p:nvPicPr>
        <p:blipFill>
          <a:blip r:embed="rId3">
            <a:alphaModFix/>
          </a:blip>
          <a:stretch>
            <a:fillRect/>
          </a:stretch>
        </p:blipFill>
        <p:spPr>
          <a:xfrm>
            <a:off x="10297998" y="3159725"/>
            <a:ext cx="1292325" cy="1282000"/>
          </a:xfrm>
          <a:prstGeom prst="rect">
            <a:avLst/>
          </a:prstGeom>
          <a:noFill/>
          <a:ln>
            <a:noFill/>
          </a:ln>
        </p:spPr>
      </p:pic>
      <p:sp>
        <p:nvSpPr>
          <p:cNvPr id="176" name="Google Shape;176;p21"/>
          <p:cNvSpPr txBox="1"/>
          <p:nvPr/>
        </p:nvSpPr>
        <p:spPr>
          <a:xfrm>
            <a:off x="2809075" y="1672854"/>
            <a:ext cx="6642000" cy="5553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lnSpc>
                <a:spcPct val="115000"/>
              </a:lnSpc>
              <a:spcBef>
                <a:spcPts val="0"/>
              </a:spcBef>
              <a:spcAft>
                <a:spcPts val="0"/>
              </a:spcAft>
              <a:buNone/>
            </a:pPr>
            <a:r>
              <a:rPr lang="no" sz="1600">
                <a:solidFill>
                  <a:srgbClr val="434343"/>
                </a:solidFill>
              </a:rPr>
              <a:t>1. Formål / hensikt</a:t>
            </a:r>
            <a:endParaRPr sz="1800">
              <a:solidFill>
                <a:srgbClr val="434343"/>
              </a:solidFill>
            </a:endParaRPr>
          </a:p>
        </p:txBody>
      </p:sp>
      <p:sp>
        <p:nvSpPr>
          <p:cNvPr id="177" name="Google Shape;177;p21"/>
          <p:cNvSpPr txBox="1"/>
          <p:nvPr/>
        </p:nvSpPr>
        <p:spPr>
          <a:xfrm>
            <a:off x="2809125" y="2451993"/>
            <a:ext cx="6642000" cy="5334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lnSpc>
                <a:spcPct val="115000"/>
              </a:lnSpc>
              <a:spcBef>
                <a:spcPts val="0"/>
              </a:spcBef>
              <a:spcAft>
                <a:spcPts val="0"/>
              </a:spcAft>
              <a:buNone/>
            </a:pPr>
            <a:r>
              <a:rPr lang="no" sz="1600">
                <a:solidFill>
                  <a:srgbClr val="434343"/>
                </a:solidFill>
              </a:rPr>
              <a:t>2. Relevante mål og ansvarsområder</a:t>
            </a:r>
            <a:endParaRPr sz="1800">
              <a:solidFill>
                <a:srgbClr val="434343"/>
              </a:solidFill>
            </a:endParaRPr>
          </a:p>
        </p:txBody>
      </p:sp>
      <p:sp>
        <p:nvSpPr>
          <p:cNvPr id="178" name="Google Shape;178;p21"/>
          <p:cNvSpPr txBox="1"/>
          <p:nvPr/>
        </p:nvSpPr>
        <p:spPr>
          <a:xfrm>
            <a:off x="2852100" y="3249761"/>
            <a:ext cx="6599100" cy="5553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lnSpc>
                <a:spcPct val="115000"/>
              </a:lnSpc>
              <a:spcBef>
                <a:spcPts val="0"/>
              </a:spcBef>
              <a:spcAft>
                <a:spcPts val="0"/>
              </a:spcAft>
              <a:buNone/>
            </a:pPr>
            <a:r>
              <a:rPr lang="no" sz="1600">
                <a:solidFill>
                  <a:srgbClr val="434343"/>
                </a:solidFill>
              </a:rPr>
              <a:t>3. Deltakelse og organisering</a:t>
            </a:r>
            <a:endParaRPr sz="1800">
              <a:solidFill>
                <a:srgbClr val="434343"/>
              </a:solidFill>
            </a:endParaRPr>
          </a:p>
        </p:txBody>
      </p:sp>
      <p:sp>
        <p:nvSpPr>
          <p:cNvPr id="179" name="Google Shape;179;p21"/>
          <p:cNvSpPr txBox="1"/>
          <p:nvPr/>
        </p:nvSpPr>
        <p:spPr>
          <a:xfrm>
            <a:off x="2852100" y="4065683"/>
            <a:ext cx="6599100" cy="9816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lnSpc>
                <a:spcPct val="115000"/>
              </a:lnSpc>
              <a:spcBef>
                <a:spcPts val="0"/>
              </a:spcBef>
              <a:spcAft>
                <a:spcPts val="0"/>
              </a:spcAft>
              <a:buNone/>
            </a:pPr>
            <a:endParaRPr sz="1600">
              <a:solidFill>
                <a:srgbClr val="434343"/>
              </a:solidFill>
            </a:endParaRPr>
          </a:p>
          <a:p>
            <a:pPr marL="0" lvl="0" indent="0" algn="l" rtl="0">
              <a:lnSpc>
                <a:spcPct val="115000"/>
              </a:lnSpc>
              <a:spcBef>
                <a:spcPts val="0"/>
              </a:spcBef>
              <a:spcAft>
                <a:spcPts val="0"/>
              </a:spcAft>
              <a:buNone/>
            </a:pPr>
            <a:r>
              <a:rPr lang="no" sz="1600">
                <a:solidFill>
                  <a:srgbClr val="434343"/>
                </a:solidFill>
              </a:rPr>
              <a:t>4. Arbeidsform </a:t>
            </a:r>
            <a:endParaRPr sz="1600">
              <a:solidFill>
                <a:srgbClr val="434343"/>
              </a:solidFill>
            </a:endParaRPr>
          </a:p>
          <a:p>
            <a:pPr marL="0" lvl="0" indent="0" algn="l" rtl="0">
              <a:lnSpc>
                <a:spcPct val="115000"/>
              </a:lnSpc>
              <a:spcBef>
                <a:spcPts val="0"/>
              </a:spcBef>
              <a:spcAft>
                <a:spcPts val="0"/>
              </a:spcAft>
              <a:buNone/>
            </a:pPr>
            <a:r>
              <a:rPr lang="no" sz="1200" i="1">
                <a:solidFill>
                  <a:srgbClr val="434343"/>
                </a:solidFill>
              </a:rPr>
              <a:t>Herunder metodikk, ressurser, ledelse, samhandling med andre forum og fagledernettverk, rapportering, dokumentering og mobilisering eksterne (og interne) interessenter.</a:t>
            </a:r>
            <a:endParaRPr i="1">
              <a:solidFill>
                <a:srgbClr val="434343"/>
              </a:solidFill>
            </a:endParaRPr>
          </a:p>
          <a:p>
            <a:pPr marL="0" lvl="0" indent="0" algn="l" rtl="0">
              <a:lnSpc>
                <a:spcPct val="115000"/>
              </a:lnSpc>
              <a:spcBef>
                <a:spcPts val="0"/>
              </a:spcBef>
              <a:spcAft>
                <a:spcPts val="0"/>
              </a:spcAft>
              <a:buNone/>
            </a:pPr>
            <a:endParaRPr sz="1800">
              <a:solidFill>
                <a:srgbClr val="434343"/>
              </a:solidFill>
            </a:endParaRPr>
          </a:p>
        </p:txBody>
      </p:sp>
      <p:sp>
        <p:nvSpPr>
          <p:cNvPr id="180" name="Google Shape;180;p21"/>
          <p:cNvSpPr txBox="1"/>
          <p:nvPr/>
        </p:nvSpPr>
        <p:spPr>
          <a:xfrm>
            <a:off x="2852100" y="5282346"/>
            <a:ext cx="6599100" cy="6201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lnSpc>
                <a:spcPct val="115000"/>
              </a:lnSpc>
              <a:spcBef>
                <a:spcPts val="0"/>
              </a:spcBef>
              <a:spcAft>
                <a:spcPts val="0"/>
              </a:spcAft>
              <a:buNone/>
            </a:pPr>
            <a:endParaRPr sz="1600">
              <a:solidFill>
                <a:srgbClr val="434343"/>
              </a:solidFill>
            </a:endParaRPr>
          </a:p>
          <a:p>
            <a:pPr marL="0" lvl="0" indent="0" algn="l" rtl="0">
              <a:lnSpc>
                <a:spcPct val="115000"/>
              </a:lnSpc>
              <a:spcBef>
                <a:spcPts val="0"/>
              </a:spcBef>
              <a:spcAft>
                <a:spcPts val="0"/>
              </a:spcAft>
              <a:buNone/>
            </a:pPr>
            <a:r>
              <a:rPr lang="no" sz="1600">
                <a:solidFill>
                  <a:srgbClr val="434343"/>
                </a:solidFill>
              </a:rPr>
              <a:t>5. Prioriterte problemstillinger </a:t>
            </a:r>
            <a:endParaRPr sz="1600">
              <a:solidFill>
                <a:srgbClr val="434343"/>
              </a:solidFill>
            </a:endParaRPr>
          </a:p>
          <a:p>
            <a:pPr marL="0" lvl="0" indent="0" algn="l" rtl="0">
              <a:lnSpc>
                <a:spcPct val="115000"/>
              </a:lnSpc>
              <a:spcBef>
                <a:spcPts val="0"/>
              </a:spcBef>
              <a:spcAft>
                <a:spcPts val="0"/>
              </a:spcAft>
              <a:buNone/>
            </a:pPr>
            <a:r>
              <a:rPr lang="no" sz="1200" i="1">
                <a:solidFill>
                  <a:srgbClr val="434343"/>
                </a:solidFill>
              </a:rPr>
              <a:t>Sammenfallende med handlingsprogrammet.</a:t>
            </a:r>
            <a:endParaRPr sz="1300">
              <a:solidFill>
                <a:srgbClr val="434343"/>
              </a:solidFill>
            </a:endParaRPr>
          </a:p>
          <a:p>
            <a:pPr marL="0" lvl="0" indent="0" algn="l" rtl="0">
              <a:lnSpc>
                <a:spcPct val="115000"/>
              </a:lnSpc>
              <a:spcBef>
                <a:spcPts val="0"/>
              </a:spcBef>
              <a:spcAft>
                <a:spcPts val="0"/>
              </a:spcAft>
              <a:buNone/>
            </a:pPr>
            <a:endParaRPr sz="1800">
              <a:solidFill>
                <a:srgbClr val="434343"/>
              </a:solidFill>
            </a:endParaRPr>
          </a:p>
        </p:txBody>
      </p:sp>
      <p:sp>
        <p:nvSpPr>
          <p:cNvPr id="181" name="Google Shape;181;p21"/>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9</a:t>
            </a:fld>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76169d7-ce20-4e5c-9a7f-3251a1e0b33b">
      <UserInfo>
        <DisplayName>Buer, Svein</DisplayName>
        <AccountId>24</AccountId>
        <AccountType/>
      </UserInfo>
      <UserInfo>
        <DisplayName>Berdal, Øyvind</DisplayName>
        <AccountId>25</AccountId>
        <AccountType/>
      </UserInfo>
      <UserInfo>
        <DisplayName>Mykland, Eirik</DisplayName>
        <AccountId>26</AccountId>
        <AccountType/>
      </UserInfo>
      <UserInfo>
        <DisplayName>Thomassen, Camilla</DisplayName>
        <AccountId>22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D8A3C376ECC464BB398A9D02C1A009C" ma:contentTypeVersion="9" ma:contentTypeDescription="Create a new document." ma:contentTypeScope="" ma:versionID="f5480219cf0a1c789fef8170466030b2">
  <xsd:schema xmlns:xsd="http://www.w3.org/2001/XMLSchema" xmlns:xs="http://www.w3.org/2001/XMLSchema" xmlns:p="http://schemas.microsoft.com/office/2006/metadata/properties" xmlns:ns2="6ca02319-cf32-4d09-81fc-59034b7041d6" xmlns:ns3="b76169d7-ce20-4e5c-9a7f-3251a1e0b33b" targetNamespace="http://schemas.microsoft.com/office/2006/metadata/properties" ma:root="true" ma:fieldsID="855996ad27e6a29457481bd2f2398d48" ns2:_="" ns3:_="">
    <xsd:import namespace="6ca02319-cf32-4d09-81fc-59034b7041d6"/>
    <xsd:import namespace="b76169d7-ce20-4e5c-9a7f-3251a1e0b33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a02319-cf32-4d09-81fc-59034b7041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6169d7-ce20-4e5c-9a7f-3251a1e0b33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B645A8-3AD4-44A0-BFAB-525F0AB79FE0}">
  <ds:schemaRefs>
    <ds:schemaRef ds:uri="http://schemas.microsoft.com/sharepoint/v3/contenttype/forms"/>
  </ds:schemaRefs>
</ds:datastoreItem>
</file>

<file path=customXml/itemProps2.xml><?xml version="1.0" encoding="utf-8"?>
<ds:datastoreItem xmlns:ds="http://schemas.openxmlformats.org/officeDocument/2006/customXml" ds:itemID="{FBC33038-7E8F-4ABD-BE4E-08DD59D8B4B4}">
  <ds:schemaRefs>
    <ds:schemaRef ds:uri="http://www.w3.org/XML/1998/namespace"/>
    <ds:schemaRef ds:uri="http://schemas.microsoft.com/office/2006/documentManagement/types"/>
    <ds:schemaRef ds:uri="http://purl.org/dc/dcmitype/"/>
    <ds:schemaRef ds:uri="http://purl.org/dc/terms/"/>
    <ds:schemaRef ds:uri="http://schemas.microsoft.com/office/2006/metadata/properties"/>
    <ds:schemaRef ds:uri="http://schemas.microsoft.com/office/infopath/2007/PartnerControls"/>
    <ds:schemaRef ds:uri="b76169d7-ce20-4e5c-9a7f-3251a1e0b33b"/>
    <ds:schemaRef ds:uri="http://schemas.openxmlformats.org/package/2006/metadata/core-properties"/>
    <ds:schemaRef ds:uri="6ca02319-cf32-4d09-81fc-59034b7041d6"/>
    <ds:schemaRef ds:uri="http://purl.org/dc/elements/1.1/"/>
  </ds:schemaRefs>
</ds:datastoreItem>
</file>

<file path=customXml/itemProps3.xml><?xml version="1.0" encoding="utf-8"?>
<ds:datastoreItem xmlns:ds="http://schemas.openxmlformats.org/officeDocument/2006/customXml" ds:itemID="{7E08CB19-9FE8-4FED-BA3A-04ADEC1F01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a02319-cf32-4d09-81fc-59034b7041d6"/>
    <ds:schemaRef ds:uri="b76169d7-ce20-4e5c-9a7f-3251a1e0b3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3244</Words>
  <Application>Microsoft Office PowerPoint</Application>
  <PresentationFormat>Egendefinert</PresentationFormat>
  <Paragraphs>548</Paragraphs>
  <Slides>26</Slides>
  <Notes>26</Notes>
  <HiddenSlides>1</HiddenSlides>
  <MMClips>0</MMClips>
  <ScaleCrop>false</ScaleCrop>
  <HeadingPairs>
    <vt:vector size="8" baseType="variant">
      <vt:variant>
        <vt:lpstr>Brukte skrifter</vt:lpstr>
      </vt:variant>
      <vt:variant>
        <vt:i4>3</vt:i4>
      </vt:variant>
      <vt:variant>
        <vt:lpstr>Tema</vt:lpstr>
      </vt:variant>
      <vt:variant>
        <vt:i4>1</vt:i4>
      </vt:variant>
      <vt:variant>
        <vt:lpstr>Innebygde OLE-servere</vt:lpstr>
      </vt:variant>
      <vt:variant>
        <vt:i4>1</vt:i4>
      </vt:variant>
      <vt:variant>
        <vt:lpstr>Lysbildetitler</vt:lpstr>
      </vt:variant>
      <vt:variant>
        <vt:i4>26</vt:i4>
      </vt:variant>
    </vt:vector>
  </HeadingPairs>
  <TitlesOfParts>
    <vt:vector size="31" baseType="lpstr">
      <vt:lpstr>Arial</vt:lpstr>
      <vt:lpstr>Calibri</vt:lpstr>
      <vt:lpstr>Georgia</vt:lpstr>
      <vt:lpstr>Simple Light</vt:lpstr>
      <vt:lpstr>think-cell Slide</vt:lpstr>
      <vt:lpstr>Reetablering av regionale samhandlings- strukturer</vt:lpstr>
      <vt:lpstr>Involverte aktører </vt:lpstr>
      <vt:lpstr>Avklaringer foretas stegvis i denne prosessen </vt:lpstr>
      <vt:lpstr>Innstilling fra KDU til Kommunedirektørforum 27.11.2020</vt:lpstr>
      <vt:lpstr>Regionale samhandlingsstrukturer på Agder</vt:lpstr>
      <vt:lpstr>Mål</vt:lpstr>
      <vt:lpstr>Regional samhandlingsstruktur på toppledernivå</vt:lpstr>
      <vt:lpstr>Regional samhandlingsstruktur på forum- og fagledernivå</vt:lpstr>
      <vt:lpstr>Foraene og fagledernettverk defineres tydelig etter felles mal</vt:lpstr>
      <vt:lpstr>Føringer for foraene for samfunnsutvikling </vt:lpstr>
      <vt:lpstr>Organisering av foraene for samfunnsutvikling </vt:lpstr>
      <vt:lpstr>Hvordan de tre foraene for samfunnsutvikling skal arbeide</vt:lpstr>
      <vt:lpstr>Nærmere om regionenes / regionrådenes påkopling på samhandlingsstrukturen</vt:lpstr>
      <vt:lpstr>Det er viktig med velfungerende sekretariater </vt:lpstr>
      <vt:lpstr>Vedlegg 1 </vt:lpstr>
      <vt:lpstr>PowerPoint-presentasjon</vt:lpstr>
      <vt:lpstr>PowerPoint-presentasjon</vt:lpstr>
      <vt:lpstr>PowerPoint-presentasjon</vt:lpstr>
      <vt:lpstr>PowerPoint-presentasjon</vt:lpstr>
      <vt:lpstr>PowerPoint-presentasjon</vt:lpstr>
      <vt:lpstr>PowerPoint-presentasjon</vt:lpstr>
      <vt:lpstr>Vedlegg 2 </vt:lpstr>
      <vt:lpstr>PowerPoint-presentasjon</vt:lpstr>
      <vt:lpstr>PowerPoint-presentasjon</vt:lpstr>
      <vt:lpstr>Vedlegg 3 </vt:lpstr>
      <vt:lpstr>Organisering av prosjektet aug - nov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Reetablering av regionale samhandlings- strukturer</dc:title>
  <dc:creator>Strickert, Sissel</dc:creator>
  <cp:lastModifiedBy>Berdal, Øyvind</cp:lastModifiedBy>
  <cp:revision>15</cp:revision>
  <dcterms:modified xsi:type="dcterms:W3CDTF">2021-04-14T12:35:12Z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0x0101002D8A3C376ECC464BB398A9D02C1A009C</vt:lpwstr>
  </property>
</Properties>
</file>