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drawings/drawing3.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drawings/drawing4.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7.xml" ContentType="application/vnd.openxmlformats-officedocument.themeOverride+xml"/>
  <Override PartName="/ppt/drawings/drawing5.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8.xml" ContentType="application/vnd.openxmlformats-officedocument.themeOverride+xml"/>
  <Override PartName="/ppt/drawings/drawing6.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0.xml" ContentType="application/vnd.openxmlformats-officedocument.themeOverride+xml"/>
  <Override PartName="/ppt/drawings/drawing7.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1.xml" ContentType="application/vnd.openxmlformats-officedocument.themeOverride+xml"/>
  <Override PartName="/ppt/drawings/drawing8.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2.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3.xml" ContentType="application/vnd.openxmlformats-officedocument.themeOverride+xml"/>
  <Override PartName="/ppt/drawings/drawing9.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4.xml" ContentType="application/vnd.openxmlformats-officedocument.themeOverride+xml"/>
  <Override PartName="/ppt/drawings/drawing10.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5.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6.xml" ContentType="application/vnd.openxmlformats-officedocument.themeOverride+xml"/>
  <Override PartName="/ppt/drawings/drawing11.xml" ContentType="application/vnd.openxmlformats-officedocument.drawingml.chartshapes+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7.xml" ContentType="application/vnd.openxmlformats-officedocument.themeOverride+xml"/>
  <Override PartName="/ppt/drawings/drawing12.xml" ContentType="application/vnd.openxmlformats-officedocument.drawingml.chartshape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8.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9.xml" ContentType="application/vnd.openxmlformats-officedocument.themeOverride+xml"/>
  <Override PartName="/ppt/drawings/drawing13.xml" ContentType="application/vnd.openxmlformats-officedocument.drawingml.chartshapes+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0.xml" ContentType="application/vnd.openxmlformats-officedocument.themeOverride+xml"/>
  <Override PartName="/ppt/drawings/drawing14.xml" ContentType="application/vnd.openxmlformats-officedocument.drawingml.chartshapes+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1.xml" ContentType="application/vnd.openxmlformats-officedocument.themeOverride+xml"/>
  <Override PartName="/ppt/drawings/drawing15.xml" ContentType="application/vnd.openxmlformats-officedocument.drawingml.chartshapes+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22.xml" ContentType="application/vnd.openxmlformats-officedocument.themeOverride+xml"/>
  <Override PartName="/ppt/drawings/drawing16.xml" ContentType="application/vnd.openxmlformats-officedocument.drawingml.chartshapes+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23.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24.xml" ContentType="application/vnd.openxmlformats-officedocument.themeOverride+xml"/>
  <Override PartName="/ppt/drawings/drawing17.xml" ContentType="application/vnd.openxmlformats-officedocument.drawingml.chartshapes+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25.xml" ContentType="application/vnd.openxmlformats-officedocument.themeOverride+xml"/>
  <Override PartName="/ppt/drawings/drawing18.xml" ContentType="application/vnd.openxmlformats-officedocument.drawingml.chartshapes+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26.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27.xml" ContentType="application/vnd.openxmlformats-officedocument.themeOverride+xml"/>
  <Override PartName="/ppt/drawings/drawing19.xml" ContentType="application/vnd.openxmlformats-officedocument.drawingml.chartshapes+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28.xml" ContentType="application/vnd.openxmlformats-officedocument.themeOverride+xml"/>
  <Override PartName="/ppt/drawings/drawing20.xml" ContentType="application/vnd.openxmlformats-officedocument.drawingml.chartshapes+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29.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30.xml" ContentType="application/vnd.openxmlformats-officedocument.themeOverride+xml"/>
  <Override PartName="/ppt/drawings/drawing21.xml" ContentType="application/vnd.openxmlformats-officedocument.drawingml.chartshapes+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31.xml" ContentType="application/vnd.openxmlformats-officedocument.themeOverride+xml"/>
  <Override PartName="/ppt/drawings/drawing22.xml" ContentType="application/vnd.openxmlformats-officedocument.drawingml.chartshapes+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32.xml" ContentType="application/vnd.openxmlformats-officedocument.themeOverride+xml"/>
  <Override PartName="/ppt/drawings/drawing23.xml" ContentType="application/vnd.openxmlformats-officedocument.drawingml.chartshapes+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33.xml" ContentType="application/vnd.openxmlformats-officedocument.themeOverride+xml"/>
  <Override PartName="/ppt/drawings/drawing24.xml" ContentType="application/vnd.openxmlformats-officedocument.drawingml.chartshapes+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34.xml" ContentType="application/vnd.openxmlformats-officedocument.themeOverride+xml"/>
  <Override PartName="/ppt/drawings/drawing25.xml" ContentType="application/vnd.openxmlformats-officedocument.drawingml.chartshapes+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35.xml" ContentType="application/vnd.openxmlformats-officedocument.themeOverride+xml"/>
  <Override PartName="/ppt/drawings/drawing26.xml" ContentType="application/vnd.openxmlformats-officedocument.drawingml.chartshapes+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36.xml" ContentType="application/vnd.openxmlformats-officedocument.themeOverr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37.xml" ContentType="application/vnd.openxmlformats-officedocument.themeOverride+xml"/>
  <Override PartName="/ppt/drawings/drawing27.xml" ContentType="application/vnd.openxmlformats-officedocument.drawingml.chartshapes+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theme/themeOverride38.xml" ContentType="application/vnd.openxmlformats-officedocument.themeOverride+xml"/>
  <Override PartName="/ppt/drawings/drawing28.xml" ContentType="application/vnd.openxmlformats-officedocument.drawingml.chartshapes+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theme/themeOverride39.xml" ContentType="application/vnd.openxmlformats-officedocument.themeOverrid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40.xml" ContentType="application/vnd.openxmlformats-officedocument.themeOverride+xml"/>
  <Override PartName="/ppt/drawings/drawing29.xml" ContentType="application/vnd.openxmlformats-officedocument.drawingml.chartshapes+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theme/themeOverride41.xml" ContentType="application/vnd.openxmlformats-officedocument.themeOverride+xml"/>
  <Override PartName="/ppt/drawings/drawing30.xml" ContentType="application/vnd.openxmlformats-officedocument.drawingml.chartshapes+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theme/themeOverride42.xml" ContentType="application/vnd.openxmlformats-officedocument.themeOverrid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43.xml" ContentType="application/vnd.openxmlformats-officedocument.themeOverride+xml"/>
  <Override PartName="/ppt/drawings/drawing31.xml" ContentType="application/vnd.openxmlformats-officedocument.drawingml.chartshapes+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theme/themeOverride44.xml" ContentType="application/vnd.openxmlformats-officedocument.themeOverride+xml"/>
  <Override PartName="/ppt/drawings/drawing32.xml" ContentType="application/vnd.openxmlformats-officedocument.drawingml.chartshapes+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theme/themeOverride45.xml" ContentType="application/vnd.openxmlformats-officedocument.themeOverride+xml"/>
  <Override PartName="/ppt/drawings/drawing33.xml" ContentType="application/vnd.openxmlformats-officedocument.drawingml.chartshapes+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theme/themeOverride46.xml" ContentType="application/vnd.openxmlformats-officedocument.themeOverride+xml"/>
  <Override PartName="/ppt/drawings/drawing34.xml" ContentType="application/vnd.openxmlformats-officedocument.drawingml.chartshapes+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theme/themeOverride47.xml" ContentType="application/vnd.openxmlformats-officedocument.themeOverride+xml"/>
  <Override PartName="/ppt/drawings/drawing35.xml" ContentType="application/vnd.openxmlformats-officedocument.drawingml.chartshapes+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48.xml" ContentType="application/vnd.openxmlformats-officedocument.themeOverride+xml"/>
  <Override PartName="/ppt/drawings/drawing36.xml" ContentType="application/vnd.openxmlformats-officedocument.drawingml.chartshapes+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theme/themeOverride49.xml" ContentType="application/vnd.openxmlformats-officedocument.themeOverride+xml"/>
  <Override PartName="/ppt/drawings/drawing37.xml" ContentType="application/vnd.openxmlformats-officedocument.drawingml.chartshapes+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theme/themeOverride50.xml" ContentType="application/vnd.openxmlformats-officedocument.themeOverride+xml"/>
  <Override PartName="/ppt/drawings/drawing38.xml" ContentType="application/vnd.openxmlformats-officedocument.drawingml.chartshapes+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theme/themeOverride51.xml" ContentType="application/vnd.openxmlformats-officedocument.themeOverride+xml"/>
  <Override PartName="/ppt/drawings/drawing39.xml" ContentType="application/vnd.openxmlformats-officedocument.drawingml.chartshapes+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theme/themeOverride52.xml" ContentType="application/vnd.openxmlformats-officedocument.themeOverride+xml"/>
  <Override PartName="/ppt/drawings/drawing40.xml" ContentType="application/vnd.openxmlformats-officedocument.drawingml.chartshapes+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theme/themeOverride53.xml" ContentType="application/vnd.openxmlformats-officedocument.themeOverride+xml"/>
  <Override PartName="/ppt/drawings/drawing41.xml" ContentType="application/vnd.openxmlformats-officedocument.drawingml.chartshapes+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theme/themeOverride54.xml" ContentType="application/vnd.openxmlformats-officedocument.themeOverride+xml"/>
  <Override PartName="/ppt/drawings/drawing42.xml" ContentType="application/vnd.openxmlformats-officedocument.drawingml.chartshapes+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theme/themeOverride55.xml" ContentType="application/vnd.openxmlformats-officedocument.themeOverride+xml"/>
  <Override PartName="/ppt/drawings/drawing43.xml" ContentType="application/vnd.openxmlformats-officedocument.drawingml.chartshapes+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theme/themeOverride56.xml" ContentType="application/vnd.openxmlformats-officedocument.themeOverride+xml"/>
  <Override PartName="/ppt/drawings/drawing44.xml" ContentType="application/vnd.openxmlformats-officedocument.drawingml.chartshapes+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theme/themeOverride57.xml" ContentType="application/vnd.openxmlformats-officedocument.themeOverride+xml"/>
  <Override PartName="/ppt/drawings/drawing45.xml" ContentType="application/vnd.openxmlformats-officedocument.drawingml.chartshapes+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theme/themeOverride58.xml" ContentType="application/vnd.openxmlformats-officedocument.themeOverride+xml"/>
  <Override PartName="/ppt/drawings/drawing46.xml" ContentType="application/vnd.openxmlformats-officedocument.drawingml.chartshapes+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theme/themeOverride59.xml" ContentType="application/vnd.openxmlformats-officedocument.themeOverrid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theme/themeOverride60.xml" ContentType="application/vnd.openxmlformats-officedocument.themeOverride+xml"/>
  <Override PartName="/ppt/drawings/drawing47.xml" ContentType="application/vnd.openxmlformats-officedocument.drawingml.chartshapes+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theme/themeOverride61.xml" ContentType="application/vnd.openxmlformats-officedocument.themeOverride+xml"/>
  <Override PartName="/ppt/drawings/drawing48.xml" ContentType="application/vnd.openxmlformats-officedocument.drawingml.chartshapes+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theme/themeOverride62.xml" ContentType="application/vnd.openxmlformats-officedocument.themeOverrid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theme/themeOverride63.xml" ContentType="application/vnd.openxmlformats-officedocument.themeOverrid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theme/themeOverride64.xml" ContentType="application/vnd.openxmlformats-officedocument.themeOverride+xml"/>
  <Override PartName="/ppt/drawings/drawing49.xml" ContentType="application/vnd.openxmlformats-officedocument.drawingml.chartshapes+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theme/themeOverride65.xml" ContentType="application/vnd.openxmlformats-officedocument.themeOverride+xml"/>
  <Override PartName="/ppt/drawings/drawing50.xml" ContentType="application/vnd.openxmlformats-officedocument.drawingml.chartshapes+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theme/themeOverride66.xml" ContentType="application/vnd.openxmlformats-officedocument.themeOverrid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theme/themeOverride67.xml" ContentType="application/vnd.openxmlformats-officedocument.themeOverrid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theme/themeOverride68.xml" ContentType="application/vnd.openxmlformats-officedocument.themeOverride+xml"/>
  <Override PartName="/ppt/drawings/drawing51.xml" ContentType="application/vnd.openxmlformats-officedocument.drawingml.chartshapes+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theme/themeOverride69.xml" ContentType="application/vnd.openxmlformats-officedocument.themeOverride+xml"/>
  <Override PartName="/ppt/drawings/drawing52.xml" ContentType="application/vnd.openxmlformats-officedocument.drawingml.chartshapes+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theme/themeOverride70.xml" ContentType="application/vnd.openxmlformats-officedocument.themeOverride+xml"/>
  <Override PartName="/ppt/drawings/drawing53.xml" ContentType="application/vnd.openxmlformats-officedocument.drawingml.chartshapes+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theme/themeOverride71.xml" ContentType="application/vnd.openxmlformats-officedocument.themeOverride+xml"/>
  <Override PartName="/ppt/drawings/drawing54.xml" ContentType="application/vnd.openxmlformats-officedocument.drawingml.chartshapes+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theme/themeOverride72.xml" ContentType="application/vnd.openxmlformats-officedocument.themeOverrid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theme/themeOverride73.xml" ContentType="application/vnd.openxmlformats-officedocument.themeOverride+xml"/>
  <Override PartName="/ppt/drawings/drawing55.xml" ContentType="application/vnd.openxmlformats-officedocument.drawingml.chartshapes+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theme/themeOverride74.xml" ContentType="application/vnd.openxmlformats-officedocument.themeOverride+xml"/>
  <Override PartName="/ppt/drawings/drawing56.xml" ContentType="application/vnd.openxmlformats-officedocument.drawingml.chartshapes+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theme/themeOverride75.xml" ContentType="application/vnd.openxmlformats-officedocument.themeOverrid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theme/themeOverride76.xml" ContentType="application/vnd.openxmlformats-officedocument.themeOverride+xml"/>
  <Override PartName="/ppt/drawings/drawing57.xml" ContentType="application/vnd.openxmlformats-officedocument.drawingml.chartshapes+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theme/themeOverride77.xml" ContentType="application/vnd.openxmlformats-officedocument.themeOverride+xml"/>
  <Override PartName="/ppt/drawings/drawing58.xml" ContentType="application/vnd.openxmlformats-officedocument.drawingml.chartshapes+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theme/themeOverride78.xml" ContentType="application/vnd.openxmlformats-officedocument.themeOverrid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theme/themeOverride79.xml" ContentType="application/vnd.openxmlformats-officedocument.themeOverride+xml"/>
  <Override PartName="/ppt/drawings/drawing59.xml" ContentType="application/vnd.openxmlformats-officedocument.drawingml.chartshapes+xml"/>
  <Override PartName="/ppt/charts/chart155.xml" ContentType="application/vnd.openxmlformats-officedocument.drawingml.chart+xml"/>
  <Override PartName="/ppt/charts/style155.xml" ContentType="application/vnd.ms-office.chartstyle+xml"/>
  <Override PartName="/ppt/charts/colors155.xml" ContentType="application/vnd.ms-office.chartcolorstyle+xml"/>
  <Override PartName="/ppt/theme/themeOverride80.xml" ContentType="application/vnd.openxmlformats-officedocument.themeOverride+xml"/>
  <Override PartName="/ppt/drawings/drawing60.xml" ContentType="application/vnd.openxmlformats-officedocument.drawingml.chartshapes+xml"/>
  <Override PartName="/ppt/charts/chart156.xml" ContentType="application/vnd.openxmlformats-officedocument.drawingml.chart+xml"/>
  <Override PartName="/ppt/charts/style156.xml" ContentType="application/vnd.ms-office.chartstyle+xml"/>
  <Override PartName="/ppt/charts/colors156.xml" ContentType="application/vnd.ms-office.chartcolorstyle+xml"/>
  <Override PartName="/ppt/drawings/drawing61.xml" ContentType="application/vnd.openxmlformats-officedocument.drawingml.chartshapes+xml"/>
  <Override PartName="/ppt/charts/chart157.xml" ContentType="application/vnd.openxmlformats-officedocument.drawingml.chart+xml"/>
  <Override PartName="/ppt/charts/style157.xml" ContentType="application/vnd.ms-office.chartstyle+xml"/>
  <Override PartName="/ppt/charts/colors157.xml" ContentType="application/vnd.ms-office.chartcolorstyle+xml"/>
  <Override PartName="/ppt/drawings/drawing62.xml" ContentType="application/vnd.openxmlformats-officedocument.drawingml.chartshapes+xml"/>
  <Override PartName="/ppt/charts/chart158.xml" ContentType="application/vnd.openxmlformats-officedocument.drawingml.chart+xml"/>
  <Override PartName="/ppt/charts/style158.xml" ContentType="application/vnd.ms-office.chartstyle+xml"/>
  <Override PartName="/ppt/charts/colors15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Lst>
  <p:notesMasterIdLst>
    <p:notesMasterId r:id="rId65"/>
  </p:notesMasterIdLst>
  <p:handoutMasterIdLst>
    <p:handoutMasterId r:id="rId66"/>
  </p:handoutMasterIdLst>
  <p:sldIdLst>
    <p:sldId id="445" r:id="rId3"/>
    <p:sldId id="446" r:id="rId4"/>
    <p:sldId id="424" r:id="rId5"/>
    <p:sldId id="377" r:id="rId6"/>
    <p:sldId id="376" r:id="rId7"/>
    <p:sldId id="256" r:id="rId8"/>
    <p:sldId id="375" r:id="rId9"/>
    <p:sldId id="380" r:id="rId10"/>
    <p:sldId id="384" r:id="rId11"/>
    <p:sldId id="385" r:id="rId12"/>
    <p:sldId id="386" r:id="rId13"/>
    <p:sldId id="387" r:id="rId14"/>
    <p:sldId id="388" r:id="rId15"/>
    <p:sldId id="389" r:id="rId16"/>
    <p:sldId id="390" r:id="rId17"/>
    <p:sldId id="425" r:id="rId18"/>
    <p:sldId id="426" r:id="rId19"/>
    <p:sldId id="391" r:id="rId20"/>
    <p:sldId id="392" r:id="rId21"/>
    <p:sldId id="395" r:id="rId22"/>
    <p:sldId id="396" r:id="rId23"/>
    <p:sldId id="421" r:id="rId24"/>
    <p:sldId id="422" r:id="rId25"/>
    <p:sldId id="397" r:id="rId26"/>
    <p:sldId id="398" r:id="rId27"/>
    <p:sldId id="393" r:id="rId28"/>
    <p:sldId id="394" r:id="rId29"/>
    <p:sldId id="401" r:id="rId30"/>
    <p:sldId id="402" r:id="rId31"/>
    <p:sldId id="399" r:id="rId32"/>
    <p:sldId id="400" r:id="rId33"/>
    <p:sldId id="440" r:id="rId34"/>
    <p:sldId id="441" r:id="rId35"/>
    <p:sldId id="427" r:id="rId36"/>
    <p:sldId id="428" r:id="rId37"/>
    <p:sldId id="403" r:id="rId38"/>
    <p:sldId id="404" r:id="rId39"/>
    <p:sldId id="405" r:id="rId40"/>
    <p:sldId id="406" r:id="rId41"/>
    <p:sldId id="430" r:id="rId42"/>
    <p:sldId id="431" r:id="rId43"/>
    <p:sldId id="407" r:id="rId44"/>
    <p:sldId id="435" r:id="rId45"/>
    <p:sldId id="409" r:id="rId46"/>
    <p:sldId id="410" r:id="rId47"/>
    <p:sldId id="411" r:id="rId48"/>
    <p:sldId id="436" r:id="rId49"/>
    <p:sldId id="413" r:id="rId50"/>
    <p:sldId id="414" r:id="rId51"/>
    <p:sldId id="415" r:id="rId52"/>
    <p:sldId id="416" r:id="rId53"/>
    <p:sldId id="417" r:id="rId54"/>
    <p:sldId id="418" r:id="rId55"/>
    <p:sldId id="442" r:id="rId56"/>
    <p:sldId id="443" r:id="rId57"/>
    <p:sldId id="419" r:id="rId58"/>
    <p:sldId id="437" r:id="rId59"/>
    <p:sldId id="438" r:id="rId60"/>
    <p:sldId id="432" r:id="rId61"/>
    <p:sldId id="434" r:id="rId62"/>
    <p:sldId id="444" r:id="rId63"/>
    <p:sldId id="429" r:id="rId64"/>
  </p:sldIdLst>
  <p:sldSz cx="6858000" cy="9906000" type="A4"/>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48" clrIdx="0">
    <p:extLst/>
  </p:cmAuthor>
  <p:cmAuthor id="2" name="Vegard Svagård" initials="VS" lastIdx="10" clrIdx="1">
    <p:extLst>
      <p:ext uri="{19B8F6BF-5375-455C-9EA6-DF929625EA0E}">
        <p15:presenceInfo xmlns:p15="http://schemas.microsoft.com/office/powerpoint/2012/main" userId="S-1-5-21-1863720338-3756794802-1280956878-1133918" providerId="AD"/>
      </p:ext>
    </p:extLst>
  </p:cmAuthor>
  <p:cmAuthor id="3" name="Silje Hartberg" initials="SH" lastIdx="16" clrIdx="2">
    <p:extLst>
      <p:ext uri="{19B8F6BF-5375-455C-9EA6-DF929625EA0E}">
        <p15:presenceInfo xmlns:p15="http://schemas.microsoft.com/office/powerpoint/2012/main" userId="S-1-5-21-1863720338-3756794802-1280956878-1175374" providerId="AD"/>
      </p:ext>
    </p:extLst>
  </p:cmAuthor>
  <p:cmAuthor id="4" name="Silje Hartberg" initials="SH [2]" lastIdx="1" clrIdx="3">
    <p:extLst>
      <p:ext uri="{19B8F6BF-5375-455C-9EA6-DF929625EA0E}">
        <p15:presenceInfo xmlns:p15="http://schemas.microsoft.com/office/powerpoint/2012/main" userId="Silje Hartberg" providerId="None"/>
      </p:ext>
    </p:extLst>
  </p:cmAuthor>
  <p:cmAuthor id="5" name="Hanne Cecilie Hougen" initials="HCH" lastIdx="21" clrIdx="4">
    <p:extLst>
      <p:ext uri="{19B8F6BF-5375-455C-9EA6-DF929625EA0E}">
        <p15:presenceInfo xmlns:p15="http://schemas.microsoft.com/office/powerpoint/2012/main" userId="S-1-5-21-1863720338-3756794802-1280956878-1151189" providerId="AD"/>
      </p:ext>
    </p:extLst>
  </p:cmAuthor>
  <p:cmAuthor id="6" name="Aud Christina H. Bjerén" initials="ACHB" lastIdx="11" clrIdx="5">
    <p:extLst>
      <p:ext uri="{19B8F6BF-5375-455C-9EA6-DF929625EA0E}">
        <p15:presenceInfo xmlns:p15="http://schemas.microsoft.com/office/powerpoint/2012/main" userId="S-1-5-21-1863720338-3756794802-1280956878-12229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DF5"/>
    <a:srgbClr val="E89900"/>
    <a:srgbClr val="AEA79F"/>
    <a:srgbClr val="EABE00"/>
    <a:srgbClr val="006FBA"/>
    <a:srgbClr val="8CC2DE"/>
    <a:srgbClr val="0866B1"/>
    <a:srgbClr val="AFD0ED"/>
    <a:srgbClr val="FFF7CF"/>
    <a:srgbClr val="458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4" autoAdjust="0"/>
    <p:restoredTop sz="94660"/>
  </p:normalViewPr>
  <p:slideViewPr>
    <p:cSldViewPr>
      <p:cViewPr>
        <p:scale>
          <a:sx n="120" d="100"/>
          <a:sy n="120" d="100"/>
        </p:scale>
        <p:origin x="2310" y="-384"/>
      </p:cViewPr>
      <p:guideLst>
        <p:guide orient="horz" pos="3120"/>
        <p:guide pos="2160"/>
      </p:guideLst>
    </p:cSldViewPr>
  </p:slideViewPr>
  <p:notesTextViewPr>
    <p:cViewPr>
      <p:scale>
        <a:sx n="3" d="2"/>
        <a:sy n="3" d="2"/>
      </p:scale>
      <p:origin x="0" y="0"/>
    </p:cViewPr>
  </p:notesTextViewPr>
  <p:sorterViewPr>
    <p:cViewPr>
      <p:scale>
        <a:sx n="200" d="100"/>
        <a:sy n="200" d="100"/>
      </p:scale>
      <p:origin x="0" y="-1788"/>
    </p:cViewPr>
  </p:sorterViewPr>
  <p:notesViewPr>
    <p:cSldViewPr>
      <p:cViewPr varScale="1">
        <p:scale>
          <a:sx n="81" d="100"/>
          <a:sy n="81" d="100"/>
        </p:scale>
        <p:origin x="313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00.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100.xml"/><Relationship Id="rId1" Type="http://schemas.microsoft.com/office/2011/relationships/chartStyle" Target="style100.xml"/><Relationship Id="rId5" Type="http://schemas.openxmlformats.org/officeDocument/2006/relationships/chartUserShapes" Target="../drawings/drawing42.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01.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102.xml"/><Relationship Id="rId1" Type="http://schemas.microsoft.com/office/2011/relationships/chartStyle" Target="style102.xml"/><Relationship Id="rId5" Type="http://schemas.openxmlformats.org/officeDocument/2006/relationships/chartUserShapes" Target="../drawings/drawing43.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03.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103.xml"/><Relationship Id="rId1" Type="http://schemas.microsoft.com/office/2011/relationships/chartStyle" Target="style103.xml"/><Relationship Id="rId5" Type="http://schemas.openxmlformats.org/officeDocument/2006/relationships/chartUserShapes" Target="../drawings/drawing44.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04.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106.xml"/><Relationship Id="rId1" Type="http://schemas.microsoft.com/office/2011/relationships/chartStyle" Target="style106.xml"/><Relationship Id="rId5" Type="http://schemas.openxmlformats.org/officeDocument/2006/relationships/chartUserShapes" Target="../drawings/drawing45.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07.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107.xml"/><Relationship Id="rId1" Type="http://schemas.microsoft.com/office/2011/relationships/chartStyle" Target="style107.xml"/><Relationship Id="rId5" Type="http://schemas.openxmlformats.org/officeDocument/2006/relationships/chartUserShapes" Target="../drawings/drawing46.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08.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109.xml"/><Relationship Id="rId1" Type="http://schemas.microsoft.com/office/2011/relationships/chartStyle" Target="style109.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3.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10.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112.xml"/><Relationship Id="rId1" Type="http://schemas.microsoft.com/office/2011/relationships/chartStyle" Target="style112.xml"/><Relationship Id="rId5" Type="http://schemas.openxmlformats.org/officeDocument/2006/relationships/chartUserShapes" Target="../drawings/drawing47.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13.xml.rels><?xml version="1.0" encoding="UTF-8" standalone="yes"?>
<Relationships xmlns="http://schemas.openxmlformats.org/package/2006/relationships"><Relationship Id="rId3" Type="http://schemas.openxmlformats.org/officeDocument/2006/relationships/themeOverride" Target="../theme/themeOverride61.xml"/><Relationship Id="rId2" Type="http://schemas.microsoft.com/office/2011/relationships/chartColorStyle" Target="colors113.xml"/><Relationship Id="rId1" Type="http://schemas.microsoft.com/office/2011/relationships/chartStyle" Target="style113.xml"/><Relationship Id="rId5" Type="http://schemas.openxmlformats.org/officeDocument/2006/relationships/chartUserShapes" Target="../drawings/drawing48.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14.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115.xml"/><Relationship Id="rId1" Type="http://schemas.microsoft.com/office/2011/relationships/chartStyle" Target="style115.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16.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119.xml"/><Relationship Id="rId1" Type="http://schemas.microsoft.com/office/2011/relationships/chartStyle" Target="style119.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4.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20.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themeOverride" Target="../theme/themeOverride64.xml"/><Relationship Id="rId2" Type="http://schemas.microsoft.com/office/2011/relationships/chartColorStyle" Target="colors124.xml"/><Relationship Id="rId1" Type="http://schemas.microsoft.com/office/2011/relationships/chartStyle" Target="style124.xml"/><Relationship Id="rId5" Type="http://schemas.openxmlformats.org/officeDocument/2006/relationships/chartUserShapes" Target="../drawings/drawing49.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25.xml.rels><?xml version="1.0" encoding="UTF-8" standalone="yes"?>
<Relationships xmlns="http://schemas.openxmlformats.org/package/2006/relationships"><Relationship Id="rId3" Type="http://schemas.openxmlformats.org/officeDocument/2006/relationships/themeOverride" Target="../theme/themeOverride65.xml"/><Relationship Id="rId2" Type="http://schemas.microsoft.com/office/2011/relationships/chartColorStyle" Target="colors125.xml"/><Relationship Id="rId1" Type="http://schemas.microsoft.com/office/2011/relationships/chartStyle" Target="style125.xml"/><Relationship Id="rId5" Type="http://schemas.openxmlformats.org/officeDocument/2006/relationships/chartUserShapes" Target="../drawings/drawing50.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26.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themeOverride" Target="../theme/themeOverride66.xml"/><Relationship Id="rId2" Type="http://schemas.microsoft.com/office/2011/relationships/chartColorStyle" Target="colors127.xml"/><Relationship Id="rId1" Type="http://schemas.microsoft.com/office/2011/relationships/chartStyle" Target="style127.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28.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130.xml"/><Relationship Id="rId1" Type="http://schemas.microsoft.com/office/2011/relationships/chartStyle" Target="style130.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31.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themeOverride" Target="../theme/themeOverride68.xml"/><Relationship Id="rId2" Type="http://schemas.microsoft.com/office/2011/relationships/chartColorStyle" Target="colors132.xml"/><Relationship Id="rId1" Type="http://schemas.microsoft.com/office/2011/relationships/chartStyle" Target="style132.xml"/><Relationship Id="rId5" Type="http://schemas.openxmlformats.org/officeDocument/2006/relationships/chartUserShapes" Target="../drawings/drawing51.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33.xml.rels><?xml version="1.0" encoding="UTF-8" standalone="yes"?>
<Relationships xmlns="http://schemas.openxmlformats.org/package/2006/relationships"><Relationship Id="rId3" Type="http://schemas.openxmlformats.org/officeDocument/2006/relationships/themeOverride" Target="../theme/themeOverride69.xml"/><Relationship Id="rId2" Type="http://schemas.microsoft.com/office/2011/relationships/chartColorStyle" Target="colors133.xml"/><Relationship Id="rId1" Type="http://schemas.microsoft.com/office/2011/relationships/chartStyle" Target="style133.xml"/><Relationship Id="rId5" Type="http://schemas.openxmlformats.org/officeDocument/2006/relationships/chartUserShapes" Target="../drawings/drawing52.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34.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themeOverride" Target="../theme/themeOverride70.xml"/><Relationship Id="rId2" Type="http://schemas.microsoft.com/office/2011/relationships/chartColorStyle" Target="colors136.xml"/><Relationship Id="rId1" Type="http://schemas.microsoft.com/office/2011/relationships/chartStyle" Target="style136.xml"/><Relationship Id="rId5" Type="http://schemas.openxmlformats.org/officeDocument/2006/relationships/chartUserShapes" Target="../drawings/drawing53.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37.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137.xml"/><Relationship Id="rId1" Type="http://schemas.microsoft.com/office/2011/relationships/chartStyle" Target="style137.xml"/><Relationship Id="rId5" Type="http://schemas.openxmlformats.org/officeDocument/2006/relationships/chartUserShapes" Target="../drawings/drawing54.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38.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themeOverride" Target="../theme/themeOverride72.xml"/><Relationship Id="rId2" Type="http://schemas.microsoft.com/office/2011/relationships/chartColorStyle" Target="colors139.xml"/><Relationship Id="rId1" Type="http://schemas.microsoft.com/office/2011/relationships/chartStyle" Target="style139.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40.xml"/><Relationship Id="rId1" Type="http://schemas.microsoft.com/office/2011/relationships/chartStyle" Target="style140.xml"/></Relationships>
</file>

<file path=ppt/charts/_rels/chart141.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142.xml"/><Relationship Id="rId1" Type="http://schemas.microsoft.com/office/2011/relationships/chartStyle" Target="style142.xml"/><Relationship Id="rId5" Type="http://schemas.openxmlformats.org/officeDocument/2006/relationships/chartUserShapes" Target="../drawings/drawing55.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43.xml.rels><?xml version="1.0" encoding="UTF-8" standalone="yes"?>
<Relationships xmlns="http://schemas.openxmlformats.org/package/2006/relationships"><Relationship Id="rId3" Type="http://schemas.openxmlformats.org/officeDocument/2006/relationships/themeOverride" Target="../theme/themeOverride74.xml"/><Relationship Id="rId2" Type="http://schemas.microsoft.com/office/2011/relationships/chartColorStyle" Target="colors143.xml"/><Relationship Id="rId1" Type="http://schemas.microsoft.com/office/2011/relationships/chartStyle" Target="style143.xml"/><Relationship Id="rId5" Type="http://schemas.openxmlformats.org/officeDocument/2006/relationships/chartUserShapes" Target="../drawings/drawing56.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44.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themeOverride" Target="../theme/themeOverride75.xml"/><Relationship Id="rId2" Type="http://schemas.microsoft.com/office/2011/relationships/chartColorStyle" Target="colors145.xml"/><Relationship Id="rId1" Type="http://schemas.microsoft.com/office/2011/relationships/chartStyle" Target="style145.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46.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themeOverride" Target="../theme/themeOverride76.xml"/><Relationship Id="rId2" Type="http://schemas.microsoft.com/office/2011/relationships/chartColorStyle" Target="colors148.xml"/><Relationship Id="rId1" Type="http://schemas.microsoft.com/office/2011/relationships/chartStyle" Target="style148.xml"/><Relationship Id="rId5" Type="http://schemas.openxmlformats.org/officeDocument/2006/relationships/chartUserShapes" Target="../drawings/drawing57.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49.xml.rels><?xml version="1.0" encoding="UTF-8" standalone="yes"?>
<Relationships xmlns="http://schemas.openxmlformats.org/package/2006/relationships"><Relationship Id="rId3" Type="http://schemas.openxmlformats.org/officeDocument/2006/relationships/themeOverride" Target="../theme/themeOverride77.xml"/><Relationship Id="rId2" Type="http://schemas.microsoft.com/office/2011/relationships/chartColorStyle" Target="colors149.xml"/><Relationship Id="rId1" Type="http://schemas.microsoft.com/office/2011/relationships/chartStyle" Target="style149.xml"/><Relationship Id="rId5" Type="http://schemas.openxmlformats.org/officeDocument/2006/relationships/chartUserShapes" Target="../drawings/drawing58.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themeOverride" Target="../theme/themeOverride78.xml"/><Relationship Id="rId2" Type="http://schemas.microsoft.com/office/2011/relationships/chartColorStyle" Target="colors151.xml"/><Relationship Id="rId1" Type="http://schemas.microsoft.com/office/2011/relationships/chartStyle" Target="style151.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52.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themeOverride" Target="../theme/themeOverride79.xml"/><Relationship Id="rId2" Type="http://schemas.microsoft.com/office/2011/relationships/chartColorStyle" Target="colors154.xml"/><Relationship Id="rId1" Type="http://schemas.microsoft.com/office/2011/relationships/chartStyle" Target="style154.xml"/><Relationship Id="rId5" Type="http://schemas.openxmlformats.org/officeDocument/2006/relationships/chartUserShapes" Target="../drawings/drawing59.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55.xml.rels><?xml version="1.0" encoding="UTF-8" standalone="yes"?>
<Relationships xmlns="http://schemas.openxmlformats.org/package/2006/relationships"><Relationship Id="rId3" Type="http://schemas.openxmlformats.org/officeDocument/2006/relationships/themeOverride" Target="../theme/themeOverride80.xml"/><Relationship Id="rId2" Type="http://schemas.microsoft.com/office/2011/relationships/chartColorStyle" Target="colors155.xml"/><Relationship Id="rId1" Type="http://schemas.microsoft.com/office/2011/relationships/chartStyle" Target="style155.xml"/><Relationship Id="rId5" Type="http://schemas.openxmlformats.org/officeDocument/2006/relationships/chartUserShapes" Target="../drawings/drawing60.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56.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56.xml"/><Relationship Id="rId1" Type="http://schemas.microsoft.com/office/2011/relationships/chartStyle" Target="style156.xml"/><Relationship Id="rId4" Type="http://schemas.openxmlformats.org/officeDocument/2006/relationships/chartUserShapes" Target="../drawings/drawing61.xml"/></Relationships>
</file>

<file path=ppt/charts/_rels/chart157.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57.xml"/><Relationship Id="rId1" Type="http://schemas.microsoft.com/office/2011/relationships/chartStyle" Target="style157.xml"/><Relationship Id="rId4" Type="http://schemas.openxmlformats.org/officeDocument/2006/relationships/chartUserShapes" Target="../drawings/drawing62.xml"/></Relationships>
</file>

<file path=ppt/charts/_rels/chart158.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58.xml"/><Relationship Id="rId1" Type="http://schemas.microsoft.com/office/2011/relationships/chartStyle" Target="style158.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5.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6.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2.xml"/><Relationship Id="rId1" Type="http://schemas.microsoft.com/office/2011/relationships/chartStyle" Target="style22.xml"/><Relationship Id="rId5" Type="http://schemas.openxmlformats.org/officeDocument/2006/relationships/chartUserShapes" Target="../drawings/drawing7.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8.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8.xml"/><Relationship Id="rId1" Type="http://schemas.microsoft.com/office/2011/relationships/chartStyle" Target="style28.xml"/><Relationship Id="rId5" Type="http://schemas.openxmlformats.org/officeDocument/2006/relationships/chartUserShapes" Target="../drawings/drawing9.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9.xml"/><Relationship Id="rId1" Type="http://schemas.microsoft.com/office/2011/relationships/chartStyle" Target="style29.xml"/><Relationship Id="rId5" Type="http://schemas.openxmlformats.org/officeDocument/2006/relationships/chartUserShapes" Target="../drawings/drawing10.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32.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4.xml"/><Relationship Id="rId1" Type="http://schemas.microsoft.com/office/2011/relationships/chartStyle" Target="style34.xml"/><Relationship Id="rId5" Type="http://schemas.openxmlformats.org/officeDocument/2006/relationships/chartUserShapes" Target="../drawings/drawing11.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5.xml"/><Relationship Id="rId1" Type="http://schemas.microsoft.com/office/2011/relationships/chartStyle" Target="style35.xml"/><Relationship Id="rId5" Type="http://schemas.openxmlformats.org/officeDocument/2006/relationships/chartUserShapes" Target="../drawings/drawing12.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7.xml"/><Relationship Id="rId1" Type="http://schemas.microsoft.com/office/2011/relationships/chartStyle" Target="style37.xml"/><Relationship Id="rId5" Type="http://schemas.openxmlformats.org/officeDocument/2006/relationships/chartUserShapes" Target="../drawings/drawing13.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8.xml"/><Relationship Id="rId1" Type="http://schemas.microsoft.com/office/2011/relationships/chartStyle" Target="style38.xml"/><Relationship Id="rId5" Type="http://schemas.openxmlformats.org/officeDocument/2006/relationships/chartUserShapes" Target="../drawings/drawing14.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39.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40.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41.xml"/><Relationship Id="rId1" Type="http://schemas.microsoft.com/office/2011/relationships/chartStyle" Target="style41.xml"/><Relationship Id="rId5" Type="http://schemas.openxmlformats.org/officeDocument/2006/relationships/chartUserShapes" Target="../drawings/drawing15.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42.xml"/><Relationship Id="rId1" Type="http://schemas.microsoft.com/office/2011/relationships/chartStyle" Target="style42.xml"/><Relationship Id="rId5" Type="http://schemas.openxmlformats.org/officeDocument/2006/relationships/chartUserShapes" Target="../drawings/drawing16.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43.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45.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47.xml"/><Relationship Id="rId1" Type="http://schemas.microsoft.com/office/2011/relationships/chartStyle" Target="style47.xml"/><Relationship Id="rId5" Type="http://schemas.openxmlformats.org/officeDocument/2006/relationships/chartUserShapes" Target="../drawings/drawing17.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48.xml"/><Relationship Id="rId1" Type="http://schemas.microsoft.com/office/2011/relationships/chartStyle" Target="style48.xml"/><Relationship Id="rId5" Type="http://schemas.openxmlformats.org/officeDocument/2006/relationships/chartUserShapes" Target="../drawings/drawing18.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49.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51.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53.xml"/><Relationship Id="rId1" Type="http://schemas.microsoft.com/office/2011/relationships/chartStyle" Target="style53.xml"/><Relationship Id="rId5" Type="http://schemas.openxmlformats.org/officeDocument/2006/relationships/chartUserShapes" Target="../drawings/drawing19.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54.xml"/><Relationship Id="rId1" Type="http://schemas.microsoft.com/office/2011/relationships/chartStyle" Target="style54.xml"/><Relationship Id="rId5" Type="http://schemas.openxmlformats.org/officeDocument/2006/relationships/chartUserShapes" Target="../drawings/drawing20.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55.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57.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59.xml"/><Relationship Id="rId1" Type="http://schemas.microsoft.com/office/2011/relationships/chartStyle" Target="style59.xml"/><Relationship Id="rId5" Type="http://schemas.openxmlformats.org/officeDocument/2006/relationships/chartUserShapes" Target="../drawings/drawing21.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60.xml"/><Relationship Id="rId1" Type="http://schemas.microsoft.com/office/2011/relationships/chartStyle" Target="style60.xml"/><Relationship Id="rId5" Type="http://schemas.openxmlformats.org/officeDocument/2006/relationships/chartUserShapes" Target="../drawings/drawing22.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61.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62.xml"/><Relationship Id="rId1" Type="http://schemas.microsoft.com/office/2011/relationships/chartStyle" Target="style62.xml"/><Relationship Id="rId5" Type="http://schemas.openxmlformats.org/officeDocument/2006/relationships/chartUserShapes" Target="../drawings/drawing23.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63.xml"/><Relationship Id="rId1" Type="http://schemas.microsoft.com/office/2011/relationships/chartStyle" Target="style63.xml"/><Relationship Id="rId5" Type="http://schemas.openxmlformats.org/officeDocument/2006/relationships/chartUserShapes" Target="../drawings/drawing24.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64.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66.xml"/><Relationship Id="rId1" Type="http://schemas.microsoft.com/office/2011/relationships/chartStyle" Target="style66.xml"/><Relationship Id="rId5" Type="http://schemas.openxmlformats.org/officeDocument/2006/relationships/chartUserShapes" Target="../drawings/drawing25.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67.xml"/><Relationship Id="rId1" Type="http://schemas.microsoft.com/office/2011/relationships/chartStyle" Target="style67.xml"/><Relationship Id="rId5" Type="http://schemas.openxmlformats.org/officeDocument/2006/relationships/chartUserShapes" Target="../drawings/drawing26.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68.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70.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72.xml"/><Relationship Id="rId1" Type="http://schemas.microsoft.com/office/2011/relationships/chartStyle" Target="style72.xml"/><Relationship Id="rId5" Type="http://schemas.openxmlformats.org/officeDocument/2006/relationships/chartUserShapes" Target="../drawings/drawing27.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73.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73.xml"/><Relationship Id="rId1" Type="http://schemas.microsoft.com/office/2011/relationships/chartStyle" Target="style73.xml"/><Relationship Id="rId5" Type="http://schemas.openxmlformats.org/officeDocument/2006/relationships/chartUserShapes" Target="../drawings/drawing28.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74.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76.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78.xml"/><Relationship Id="rId1" Type="http://schemas.microsoft.com/office/2011/relationships/chartStyle" Target="style78.xml"/><Relationship Id="rId5" Type="http://schemas.openxmlformats.org/officeDocument/2006/relationships/chartUserShapes" Target="../drawings/drawing29.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79.xml"/><Relationship Id="rId1" Type="http://schemas.microsoft.com/office/2011/relationships/chartStyle" Target="style79.xml"/><Relationship Id="rId5" Type="http://schemas.openxmlformats.org/officeDocument/2006/relationships/chartUserShapes" Target="../drawings/drawing30.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85.xml"/><Relationship Id="rId1" Type="http://schemas.microsoft.com/office/2011/relationships/chartStyle" Target="style85.xml"/><Relationship Id="rId5" Type="http://schemas.openxmlformats.org/officeDocument/2006/relationships/chartUserShapes" Target="../drawings/drawing31.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86.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86.xml"/><Relationship Id="rId1" Type="http://schemas.microsoft.com/office/2011/relationships/chartStyle" Target="style86.xml"/><Relationship Id="rId5" Type="http://schemas.openxmlformats.org/officeDocument/2006/relationships/chartUserShapes" Target="../drawings/drawing32.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87.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87.xml"/><Relationship Id="rId1" Type="http://schemas.microsoft.com/office/2011/relationships/chartStyle" Target="style87.xml"/><Relationship Id="rId5" Type="http://schemas.openxmlformats.org/officeDocument/2006/relationships/chartUserShapes" Target="../drawings/drawing33.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88.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88.xml"/><Relationship Id="rId1" Type="http://schemas.microsoft.com/office/2011/relationships/chartStyle" Target="style88.xml"/><Relationship Id="rId5" Type="http://schemas.openxmlformats.org/officeDocument/2006/relationships/chartUserShapes" Target="../drawings/drawing34.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89.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89.xml"/><Relationship Id="rId1" Type="http://schemas.microsoft.com/office/2011/relationships/chartStyle" Target="style89.xml"/><Relationship Id="rId5" Type="http://schemas.openxmlformats.org/officeDocument/2006/relationships/chartUserShapes" Target="../drawings/drawing35.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90.xml"/><Relationship Id="rId1" Type="http://schemas.microsoft.com/office/2011/relationships/chartStyle" Target="style90.xml"/><Relationship Id="rId5" Type="http://schemas.openxmlformats.org/officeDocument/2006/relationships/chartUserShapes" Target="../drawings/drawing36.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91.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91.xml"/><Relationship Id="rId1" Type="http://schemas.microsoft.com/office/2011/relationships/chartStyle" Target="style91.xml"/><Relationship Id="rId5" Type="http://schemas.openxmlformats.org/officeDocument/2006/relationships/chartUserShapes" Target="../drawings/drawing37.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92.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92.xml"/><Relationship Id="rId1" Type="http://schemas.microsoft.com/office/2011/relationships/chartStyle" Target="style92.xml"/><Relationship Id="rId5" Type="http://schemas.openxmlformats.org/officeDocument/2006/relationships/chartUserShapes" Target="../drawings/drawing38.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93.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93.xml"/><Relationship Id="rId1" Type="http://schemas.microsoft.com/office/2011/relationships/chartStyle" Target="style93.xml"/><Relationship Id="rId5" Type="http://schemas.openxmlformats.org/officeDocument/2006/relationships/chartUserShapes" Target="../drawings/drawing39.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94.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94.xml"/><Relationship Id="rId1" Type="http://schemas.microsoft.com/office/2011/relationships/chartStyle" Target="style94.xml"/><Relationship Id="rId5" Type="http://schemas.openxmlformats.org/officeDocument/2006/relationships/chartUserShapes" Target="../drawings/drawing40.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_rels/chart95.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file:///K:\sva\sva-no-f-uf\Ungdata\Rapportering\Rapportmaler_ungdata\N&#248;kkeltalsrapporter\Videreg&#229;ende\Bokm&#229;l\Data_powerpoint_VGS_bokm&#229;l.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99.xml"/><Relationship Id="rId1" Type="http://schemas.microsoft.com/office/2011/relationships/chartStyle" Target="style99.xml"/><Relationship Id="rId5" Type="http://schemas.openxmlformats.org/officeDocument/2006/relationships/chartUserShapes" Target="../drawings/drawing41.xml"/><Relationship Id="rId4" Type="http://schemas.openxmlformats.org/officeDocument/2006/relationships/oleObject" Target="file:///K:\sva\sva-no-f-uf\Ungdata\Rapportering\Rapportmaler_ungdata\N&#248;kkeltalsrapporter\Videreg&#229;ende\Bokm&#229;l\Data_powerpoint_VGS_bokm&#229;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'Antall respondenter'!$B$10:$B$11</c:f>
              <c:strCache>
                <c:ptCount val="2"/>
                <c:pt idx="1">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'Antall respondenter'!$A$12:$A$13</c:f>
              <c:strCache>
                <c:ptCount val="2"/>
                <c:pt idx="0">
                  <c:v>Gutter</c:v>
                </c:pt>
                <c:pt idx="1">
                  <c:v>Jenter</c:v>
                </c:pt>
              </c:strCache>
            </c:strRef>
          </c:cat>
          <c:val>
            <c:numRef>
              <c:f>'Antall respondenter'!$B$12:$B$13</c:f>
              <c:numCache>
                <c:formatCode>###0</c:formatCode>
                <c:ptCount val="2"/>
                <c:pt idx="0">
                  <c:v>1626.9999999999998</c:v>
                </c:pt>
                <c:pt idx="1">
                  <c:v>1579</c:v>
                </c:pt>
              </c:numCache>
            </c:numRef>
          </c:val>
          <c:extLst>
            <c:ext xmlns:c16="http://schemas.microsoft.com/office/drawing/2014/chart" uri="{C3380CC4-5D6E-409C-BE32-E72D297353CC}">
              <c16:uniqueId val="{00000000-2DFF-4149-9B85-5E9A2CE5FBA7}"/>
            </c:ext>
          </c:extLst>
        </c:ser>
        <c:ser>
          <c:idx val="1"/>
          <c:order val="1"/>
          <c:tx>
            <c:strRef>
              <c:f>'Antall respondenter'!$C$10:$C$11</c:f>
              <c:strCache>
                <c:ptCount val="2"/>
                <c:pt idx="1">
                  <c:v>Vg2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'Antall respondenter'!$A$12:$A$13</c:f>
              <c:strCache>
                <c:ptCount val="2"/>
                <c:pt idx="0">
                  <c:v>Gutter</c:v>
                </c:pt>
                <c:pt idx="1">
                  <c:v>Jenter</c:v>
                </c:pt>
              </c:strCache>
            </c:strRef>
          </c:cat>
          <c:val>
            <c:numRef>
              <c:f>'Antall respondenter'!$C$12:$C$13</c:f>
              <c:numCache>
                <c:formatCode>###0</c:formatCode>
                <c:ptCount val="2"/>
                <c:pt idx="0">
                  <c:v>1537</c:v>
                </c:pt>
                <c:pt idx="1">
                  <c:v>1439</c:v>
                </c:pt>
              </c:numCache>
            </c:numRef>
          </c:val>
          <c:extLst>
            <c:ext xmlns:c16="http://schemas.microsoft.com/office/drawing/2014/chart" uri="{C3380CC4-5D6E-409C-BE32-E72D297353CC}">
              <c16:uniqueId val="{00000001-2DFF-4149-9B85-5E9A2CE5FBA7}"/>
            </c:ext>
          </c:extLst>
        </c:ser>
        <c:ser>
          <c:idx val="2"/>
          <c:order val="2"/>
          <c:tx>
            <c:strRef>
              <c:f>'Antall respondenter'!$D$10:$D$11</c:f>
              <c:strCache>
                <c:ptCount val="2"/>
                <c:pt idx="1">
                  <c:v>Vg3</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'Antall respondenter'!$A$12:$A$13</c:f>
              <c:strCache>
                <c:ptCount val="2"/>
                <c:pt idx="0">
                  <c:v>Gutter</c:v>
                </c:pt>
                <c:pt idx="1">
                  <c:v>Jenter</c:v>
                </c:pt>
              </c:strCache>
            </c:strRef>
          </c:cat>
          <c:val>
            <c:numRef>
              <c:f>'Antall respondenter'!$D$12:$D$13</c:f>
              <c:numCache>
                <c:formatCode>###0</c:formatCode>
                <c:ptCount val="2"/>
                <c:pt idx="0">
                  <c:v>1032</c:v>
                </c:pt>
                <c:pt idx="1">
                  <c:v>1230</c:v>
                </c:pt>
              </c:numCache>
            </c:numRef>
          </c:val>
          <c:extLst>
            <c:ext xmlns:c16="http://schemas.microsoft.com/office/drawing/2014/chart" uri="{C3380CC4-5D6E-409C-BE32-E72D297353CC}">
              <c16:uniqueId val="{00000002-2DFF-4149-9B85-5E9A2CE5FBA7}"/>
            </c:ext>
          </c:extLst>
        </c:ser>
        <c:dLbls>
          <c:showLegendKey val="0"/>
          <c:showVal val="0"/>
          <c:showCatName val="0"/>
          <c:showSerName val="0"/>
          <c:showPercent val="0"/>
          <c:showBubbleSize val="0"/>
        </c:dLbls>
        <c:gapWidth val="10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legend>
      <c:legendPos val="b"/>
      <c:layout>
        <c:manualLayout>
          <c:xMode val="edge"/>
          <c:yMode val="edge"/>
          <c:x val="0"/>
          <c:y val="0.87821933858857582"/>
          <c:w val="0.95441440173804326"/>
          <c:h val="9.154588959864332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ea typeface="Akkurat" charset="0"/>
          <a:cs typeface="Akkurat" charset="0"/>
        </a:defRPr>
      </a:pPr>
      <a:endParaRPr lang="nb-NO"/>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007256863089043E-2"/>
          <c:y val="0.1778085910717519"/>
          <c:w val="0.95415336241767013"/>
          <c:h val="0.63448617705518795"/>
        </c:manualLayout>
      </c:layout>
      <c:barChart>
        <c:barDir val="col"/>
        <c:grouping val="clustered"/>
        <c:varyColors val="0"/>
        <c:ser>
          <c:idx val="0"/>
          <c:order val="0"/>
          <c:tx>
            <c:strRef>
              <c:f>FIG_Venner!$A$17</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FIG_Venner!$B$16:$K$16</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FIG_Venner!$B$17:$K$17</c:f>
              <c:numCache>
                <c:formatCode>0</c:formatCode>
                <c:ptCount val="10"/>
                <c:pt idx="0">
                  <c:v>0</c:v>
                </c:pt>
                <c:pt idx="1">
                  <c:v>0</c:v>
                </c:pt>
                <c:pt idx="2">
                  <c:v>0</c:v>
                </c:pt>
                <c:pt idx="3">
                  <c:v>0</c:v>
                </c:pt>
                <c:pt idx="4">
                  <c:v>0</c:v>
                </c:pt>
                <c:pt idx="5">
                  <c:v>0</c:v>
                </c:pt>
                <c:pt idx="6">
                  <c:v>89.68</c:v>
                </c:pt>
                <c:pt idx="7">
                  <c:v>0</c:v>
                </c:pt>
                <c:pt idx="8">
                  <c:v>0</c:v>
                </c:pt>
                <c:pt idx="9">
                  <c:v>88.27</c:v>
                </c:pt>
              </c:numCache>
            </c:numRef>
          </c:val>
          <c:extLst>
            <c:ext xmlns:c16="http://schemas.microsoft.com/office/drawing/2014/chart" uri="{C3380CC4-5D6E-409C-BE32-E72D297353CC}">
              <c16:uniqueId val="{00000000-50DD-4B80-8FEE-2D2837201CE2}"/>
            </c:ext>
          </c:extLst>
        </c:ser>
        <c:ser>
          <c:idx val="1"/>
          <c:order val="1"/>
          <c:tx>
            <c:strRef>
              <c:f>FIG_Venner!$A$18</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FIG_Venner!$B$16:$K$16</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FIG_Venner!$B$18:$K$18</c:f>
              <c:numCache>
                <c:formatCode>0</c:formatCode>
                <c:ptCount val="10"/>
                <c:pt idx="0">
                  <c:v>0</c:v>
                </c:pt>
                <c:pt idx="1">
                  <c:v>0</c:v>
                </c:pt>
                <c:pt idx="2">
                  <c:v>0</c:v>
                </c:pt>
                <c:pt idx="3">
                  <c:v>0</c:v>
                </c:pt>
                <c:pt idx="4">
                  <c:v>0</c:v>
                </c:pt>
                <c:pt idx="5">
                  <c:v>0</c:v>
                </c:pt>
                <c:pt idx="6">
                  <c:v>0</c:v>
                </c:pt>
                <c:pt idx="7">
                  <c:v>0</c:v>
                </c:pt>
                <c:pt idx="8">
                  <c:v>0</c:v>
                </c:pt>
                <c:pt idx="9">
                  <c:v>90.12</c:v>
                </c:pt>
              </c:numCache>
            </c:numRef>
          </c:val>
          <c:extLst>
            <c:ext xmlns:c16="http://schemas.microsoft.com/office/drawing/2014/chart" uri="{C3380CC4-5D6E-409C-BE32-E72D297353CC}">
              <c16:uniqueId val="{00000000-B4E1-4BED-8E52-AE7CBFF82900}"/>
            </c:ext>
          </c:extLst>
        </c:ser>
        <c:ser>
          <c:idx val="2"/>
          <c:order val="2"/>
          <c:tx>
            <c:strRef>
              <c:f>FIG_Venner!$A$19</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FIG_Venner!$B$16:$K$16</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FIG_Venner!$B$19:$K$19</c:f>
              <c:numCache>
                <c:formatCode>0</c:formatCode>
                <c:ptCount val="10"/>
                <c:pt idx="0">
                  <c:v>0</c:v>
                </c:pt>
                <c:pt idx="1">
                  <c:v>0</c:v>
                </c:pt>
                <c:pt idx="2">
                  <c:v>0</c:v>
                </c:pt>
                <c:pt idx="3">
                  <c:v>0</c:v>
                </c:pt>
                <c:pt idx="4">
                  <c:v>0</c:v>
                </c:pt>
                <c:pt idx="5">
                  <c:v>0</c:v>
                </c:pt>
                <c:pt idx="6">
                  <c:v>0</c:v>
                </c:pt>
                <c:pt idx="7">
                  <c:v>0</c:v>
                </c:pt>
                <c:pt idx="8">
                  <c:v>0</c:v>
                </c:pt>
                <c:pt idx="9">
                  <c:v>90.8</c:v>
                </c:pt>
              </c:numCache>
            </c:numRef>
          </c:val>
          <c:extLst>
            <c:ext xmlns:c16="http://schemas.microsoft.com/office/drawing/2014/chart" uri="{C3380CC4-5D6E-409C-BE32-E72D297353CC}">
              <c16:uniqueId val="{00000001-B4E1-4BED-8E52-AE7CBFF82900}"/>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100"/>
          <c:min val="30"/>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layout>
        <c:manualLayout>
          <c:xMode val="edge"/>
          <c:yMode val="edge"/>
          <c:x val="2.6104195919058538E-2"/>
          <c:y val="5.5115403844017329E-2"/>
          <c:w val="0.23091691141999704"/>
          <c:h val="0.101001364431729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FIG_Fysplager!$B$9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FIG_Fysplager!$C$7:$E$7</c:f>
              <c:strCache>
                <c:ptCount val="3"/>
                <c:pt idx="0">
                  <c:v>Vg1</c:v>
                </c:pt>
                <c:pt idx="1">
                  <c:v>Vg2</c:v>
                </c:pt>
                <c:pt idx="2">
                  <c:v>Vg3</c:v>
                </c:pt>
              </c:strCache>
            </c:strRef>
          </c:cat>
          <c:val>
            <c:numRef>
              <c:f>FIG_Fysplager!$C$9:$E$9</c:f>
              <c:numCache>
                <c:formatCode>0</c:formatCode>
                <c:ptCount val="3"/>
                <c:pt idx="0">
                  <c:v>28.580686973428389</c:v>
                </c:pt>
                <c:pt idx="1">
                  <c:v>24.839400428265524</c:v>
                </c:pt>
                <c:pt idx="2">
                  <c:v>26.984126984126984</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6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50366774240097"/>
          <c:y val="1.7247807971504499E-2"/>
          <c:w val="0.5870597769578344"/>
          <c:h val="0.81861270349328197"/>
        </c:manualLayout>
      </c:layout>
      <c:barChart>
        <c:barDir val="bar"/>
        <c:grouping val="stacked"/>
        <c:varyColors val="0"/>
        <c:ser>
          <c:idx val="0"/>
          <c:order val="0"/>
          <c:tx>
            <c:strRef>
              <c:f>FIG_Fysplager!$B$11</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FIG_Fysplager!$A$12:$A$17</c:f>
              <c:strCache>
                <c:ptCount val="6"/>
                <c:pt idx="0">
                  <c:v>Hjertebank</c:v>
                </c:pt>
                <c:pt idx="1">
                  <c:v>Ledd- og muskelsmerter</c:v>
                </c:pt>
                <c:pt idx="2">
                  <c:v>Kvalme</c:v>
                </c:pt>
                <c:pt idx="3">
                  <c:v>Nakke- og skuldersmerter</c:v>
                </c:pt>
                <c:pt idx="4">
                  <c:v>Magesmerter</c:v>
                </c:pt>
                <c:pt idx="5">
                  <c:v>Hodepine</c:v>
                </c:pt>
              </c:strCache>
            </c:strRef>
          </c:cat>
          <c:val>
            <c:numRef>
              <c:f>FIG_Fysplager!$B$12:$B$17</c:f>
              <c:numCache>
                <c:formatCode>0</c:formatCode>
                <c:ptCount val="6"/>
                <c:pt idx="0">
                  <c:v>62.488922648436507</c:v>
                </c:pt>
                <c:pt idx="1">
                  <c:v>49.259962049335861</c:v>
                </c:pt>
                <c:pt idx="2">
                  <c:v>38.865836791147998</c:v>
                </c:pt>
                <c:pt idx="3">
                  <c:v>33.765579755759788</c:v>
                </c:pt>
                <c:pt idx="4">
                  <c:v>35.524493136884523</c:v>
                </c:pt>
                <c:pt idx="5">
                  <c:v>19.289276807980048</c:v>
                </c:pt>
              </c:numCache>
            </c:numRef>
          </c:val>
          <c:extLst>
            <c:ext xmlns:c16="http://schemas.microsoft.com/office/drawing/2014/chart" uri="{C3380CC4-5D6E-409C-BE32-E72D297353CC}">
              <c16:uniqueId val="{00000000-F78D-4C42-86DA-A84BC8387870}"/>
            </c:ext>
          </c:extLst>
        </c:ser>
        <c:ser>
          <c:idx val="1"/>
          <c:order val="1"/>
          <c:tx>
            <c:strRef>
              <c:f>FIG_Fysplager!$C$11</c:f>
              <c:strCache>
                <c:ptCount val="1"/>
                <c:pt idx="0">
                  <c:v>Noen ganger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FIG_Fysplager!$A$12:$A$17</c:f>
              <c:strCache>
                <c:ptCount val="6"/>
                <c:pt idx="0">
                  <c:v>Hjertebank</c:v>
                </c:pt>
                <c:pt idx="1">
                  <c:v>Ledd- og muskelsmerter</c:v>
                </c:pt>
                <c:pt idx="2">
                  <c:v>Kvalme</c:v>
                </c:pt>
                <c:pt idx="3">
                  <c:v>Nakke- og skuldersmerter</c:v>
                </c:pt>
                <c:pt idx="4">
                  <c:v>Magesmerter</c:v>
                </c:pt>
                <c:pt idx="5">
                  <c:v>Hodepine</c:v>
                </c:pt>
              </c:strCache>
            </c:strRef>
          </c:cat>
          <c:val>
            <c:numRef>
              <c:f>FIG_Fysplager!$C$12:$C$17</c:f>
              <c:numCache>
                <c:formatCode>0</c:formatCode>
                <c:ptCount val="6"/>
                <c:pt idx="0">
                  <c:v>24.585390555766555</c:v>
                </c:pt>
                <c:pt idx="1">
                  <c:v>32.776723592662869</c:v>
                </c:pt>
                <c:pt idx="2">
                  <c:v>43.430152143845092</c:v>
                </c:pt>
                <c:pt idx="3">
                  <c:v>38.814050107012463</c:v>
                </c:pt>
                <c:pt idx="4">
                  <c:v>41.506107543130589</c:v>
                </c:pt>
                <c:pt idx="5">
                  <c:v>46.384039900249377</c:v>
                </c:pt>
              </c:numCache>
            </c:numRef>
          </c:val>
          <c:extLst>
            <c:ext xmlns:c16="http://schemas.microsoft.com/office/drawing/2014/chart" uri="{C3380CC4-5D6E-409C-BE32-E72D297353CC}">
              <c16:uniqueId val="{00000001-F78D-4C42-86DA-A84BC8387870}"/>
            </c:ext>
          </c:extLst>
        </c:ser>
        <c:ser>
          <c:idx val="2"/>
          <c:order val="2"/>
          <c:tx>
            <c:strRef>
              <c:f>FIG_Fysplager!$D$11</c:f>
              <c:strCache>
                <c:ptCount val="1"/>
                <c:pt idx="0">
                  <c:v>Mange ganger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FIG_Fysplager!$A$12:$A$17</c:f>
              <c:strCache>
                <c:ptCount val="6"/>
                <c:pt idx="0">
                  <c:v>Hjertebank</c:v>
                </c:pt>
                <c:pt idx="1">
                  <c:v>Ledd- og muskelsmerter</c:v>
                </c:pt>
                <c:pt idx="2">
                  <c:v>Kvalme</c:v>
                </c:pt>
                <c:pt idx="3">
                  <c:v>Nakke- og skuldersmerter</c:v>
                </c:pt>
                <c:pt idx="4">
                  <c:v>Magesmerter</c:v>
                </c:pt>
                <c:pt idx="5">
                  <c:v>Hodepine</c:v>
                </c:pt>
              </c:strCache>
            </c:strRef>
          </c:cat>
          <c:val>
            <c:numRef>
              <c:f>FIG_Fysplager!$D$12:$D$17</c:f>
              <c:numCache>
                <c:formatCode>0</c:formatCode>
                <c:ptCount val="6"/>
                <c:pt idx="0">
                  <c:v>9.9126471705279151</c:v>
                </c:pt>
                <c:pt idx="1">
                  <c:v>12.941176470588237</c:v>
                </c:pt>
                <c:pt idx="2">
                  <c:v>14.434804476298252</c:v>
                </c:pt>
                <c:pt idx="3">
                  <c:v>19.237064081581266</c:v>
                </c:pt>
                <c:pt idx="4">
                  <c:v>18.335222264198464</c:v>
                </c:pt>
                <c:pt idx="5">
                  <c:v>25.710723192019952</c:v>
                </c:pt>
              </c:numCache>
            </c:numRef>
          </c:val>
          <c:extLst>
            <c:ext xmlns:c16="http://schemas.microsoft.com/office/drawing/2014/chart" uri="{C3380CC4-5D6E-409C-BE32-E72D297353CC}">
              <c16:uniqueId val="{00000002-F78D-4C42-86DA-A84BC8387870}"/>
            </c:ext>
          </c:extLst>
        </c:ser>
        <c:ser>
          <c:idx val="3"/>
          <c:order val="3"/>
          <c:tx>
            <c:strRef>
              <c:f>FIG_Fysplager!$E$11</c:f>
              <c:strCache>
                <c:ptCount val="1"/>
                <c:pt idx="0">
                  <c:v>Daglig</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FIG_Fysplager!$A$12:$A$17</c:f>
              <c:strCache>
                <c:ptCount val="6"/>
                <c:pt idx="0">
                  <c:v>Hjertebank</c:v>
                </c:pt>
                <c:pt idx="1">
                  <c:v>Ledd- og muskelsmerter</c:v>
                </c:pt>
                <c:pt idx="2">
                  <c:v>Kvalme</c:v>
                </c:pt>
                <c:pt idx="3">
                  <c:v>Nakke- og skuldersmerter</c:v>
                </c:pt>
                <c:pt idx="4">
                  <c:v>Magesmerter</c:v>
                </c:pt>
                <c:pt idx="5">
                  <c:v>Hodepine</c:v>
                </c:pt>
              </c:strCache>
            </c:strRef>
          </c:cat>
          <c:val>
            <c:numRef>
              <c:f>FIG_Fysplager!$E$12:$E$17</c:f>
              <c:numCache>
                <c:formatCode>0</c:formatCode>
                <c:ptCount val="6"/>
                <c:pt idx="0">
                  <c:v>3.0130396252690215</c:v>
                </c:pt>
                <c:pt idx="1">
                  <c:v>5.02213788741303</c:v>
                </c:pt>
                <c:pt idx="2">
                  <c:v>3.2692065887086632</c:v>
                </c:pt>
                <c:pt idx="3">
                  <c:v>8.1833060556464812</c:v>
                </c:pt>
                <c:pt idx="4">
                  <c:v>4.6341770557864255</c:v>
                </c:pt>
                <c:pt idx="5">
                  <c:v>8.6159600997506232</c:v>
                </c:pt>
              </c:numCache>
            </c:numRef>
          </c:val>
          <c:extLst>
            <c:ext xmlns:c16="http://schemas.microsoft.com/office/drawing/2014/chart" uri="{C3380CC4-5D6E-409C-BE32-E72D297353CC}">
              <c16:uniqueId val="{00000003-F78D-4C42-86DA-A84BC8387870}"/>
            </c:ext>
          </c:extLst>
        </c:ser>
        <c:dLbls>
          <c:showLegendKey val="0"/>
          <c:showVal val="0"/>
          <c:showCatName val="0"/>
          <c:showSerName val="0"/>
          <c:showPercent val="0"/>
          <c:showBubbleSize val="0"/>
        </c:dLbls>
        <c:gapWidth val="80"/>
        <c:overlap val="100"/>
        <c:axId val="1883975936"/>
        <c:axId val="1884223424"/>
      </c:barChart>
      <c:catAx>
        <c:axId val="188397593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4223424"/>
        <c:crosses val="autoZero"/>
        <c:auto val="1"/>
        <c:lblAlgn val="ctr"/>
        <c:lblOffset val="100"/>
        <c:noMultiLvlLbl val="0"/>
      </c:catAx>
      <c:valAx>
        <c:axId val="1884223424"/>
        <c:scaling>
          <c:orientation val="minMax"/>
          <c:max val="100"/>
        </c:scaling>
        <c:delete val="1"/>
        <c:axPos val="b"/>
        <c:numFmt formatCode="0" sourceLinked="1"/>
        <c:majorTickMark val="none"/>
        <c:minorTickMark val="none"/>
        <c:tickLblPos val="nextTo"/>
        <c:crossAx val="1883975936"/>
        <c:crosses val="autoZero"/>
        <c:crossBetween val="between"/>
      </c:valAx>
      <c:spPr>
        <a:noFill/>
        <a:ln>
          <a:noFill/>
        </a:ln>
        <a:effectLst/>
      </c:spPr>
    </c:plotArea>
    <c:legend>
      <c:legendPos val="b"/>
      <c:layout>
        <c:manualLayout>
          <c:xMode val="edge"/>
          <c:yMode val="edge"/>
          <c:x val="0.37530237955970402"/>
          <c:y val="0.861121902175363"/>
          <c:w val="0.62469762044029598"/>
          <c:h val="0.138878064508109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1028310351884391"/>
          <c:w val="0.82618515091947697"/>
          <c:h val="0.65792475518005922"/>
        </c:manualLayout>
      </c:layout>
      <c:barChart>
        <c:barDir val="col"/>
        <c:grouping val="clustered"/>
        <c:varyColors val="0"/>
        <c:ser>
          <c:idx val="0"/>
          <c:order val="0"/>
          <c:tx>
            <c:strRef>
              <c:f>FIG_Fysplager!$B$24</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FIG_Fysplager!$C$23:$E$23</c:f>
              <c:strCache>
                <c:ptCount val="3"/>
                <c:pt idx="0">
                  <c:v>Vg1</c:v>
                </c:pt>
                <c:pt idx="1">
                  <c:v>Vg2</c:v>
                </c:pt>
                <c:pt idx="2">
                  <c:v>Vg3</c:v>
                </c:pt>
              </c:strCache>
            </c:strRef>
          </c:cat>
          <c:val>
            <c:numRef>
              <c:f>FIG_Fysplager!$C$24:$E$24</c:f>
              <c:numCache>
                <c:formatCode>0</c:formatCode>
                <c:ptCount val="3"/>
                <c:pt idx="0">
                  <c:v>11.476510067114095</c:v>
                </c:pt>
                <c:pt idx="1">
                  <c:v>9.8302687411598288</c:v>
                </c:pt>
                <c:pt idx="2">
                  <c:v>8.3247687564234329</c:v>
                </c:pt>
              </c:numCache>
            </c:numRef>
          </c:val>
          <c:extLst>
            <c:ext xmlns:c16="http://schemas.microsoft.com/office/drawing/2014/chart" uri="{C3380CC4-5D6E-409C-BE32-E72D297353CC}">
              <c16:uniqueId val="{00000000-C104-4AF2-9DBF-C06AAF68180D}"/>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6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0174235310106042"/>
          <c:w val="0.82618515091947697"/>
          <c:h val="0.66646567144443536"/>
        </c:manualLayout>
      </c:layout>
      <c:barChart>
        <c:barDir val="col"/>
        <c:grouping val="clustered"/>
        <c:varyColors val="0"/>
        <c:ser>
          <c:idx val="0"/>
          <c:order val="0"/>
          <c:tx>
            <c:strRef>
              <c:f>FIG_Fysplager!$B$25</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FIG_Fysplager!$C$23:$E$23</c:f>
              <c:strCache>
                <c:ptCount val="3"/>
                <c:pt idx="0">
                  <c:v>Vg1</c:v>
                </c:pt>
                <c:pt idx="1">
                  <c:v>Vg2</c:v>
                </c:pt>
                <c:pt idx="2">
                  <c:v>Vg3</c:v>
                </c:pt>
              </c:strCache>
            </c:strRef>
          </c:cat>
          <c:val>
            <c:numRef>
              <c:f>FIG_Fysplager!$C$25:$E$25</c:f>
              <c:numCache>
                <c:formatCode>0</c:formatCode>
                <c:ptCount val="3"/>
                <c:pt idx="0">
                  <c:v>28.065573770491802</c:v>
                </c:pt>
                <c:pt idx="1">
                  <c:v>24.857549857549856</c:v>
                </c:pt>
                <c:pt idx="2">
                  <c:v>26.293823038397328</c:v>
                </c:pt>
              </c:numCache>
            </c:numRef>
          </c:val>
          <c:extLst>
            <c:ext xmlns:c16="http://schemas.microsoft.com/office/drawing/2014/chart" uri="{C3380CC4-5D6E-409C-BE32-E72D297353CC}">
              <c16:uniqueId val="{00000000-5DDD-4351-A5F7-5CF6CE07E9EB}"/>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6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39814814814814797"/>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FIG_Psyk!$B$5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106-421F-854B-5A30AADE0081}"/>
              </c:ext>
            </c:extLst>
          </c:dPt>
          <c:dPt>
            <c:idx val="1"/>
            <c:bubble3D val="0"/>
            <c:spPr>
              <a:solidFill>
                <a:schemeClr val="accent2"/>
              </a:solidFill>
              <a:ln w="19050">
                <a:noFill/>
              </a:ln>
              <a:effectLst/>
            </c:spPr>
            <c:extLst>
              <c:ext xmlns:c16="http://schemas.microsoft.com/office/drawing/2014/chart" uri="{C3380CC4-5D6E-409C-BE32-E72D297353CC}">
                <c16:uniqueId val="{00000003-3106-421F-854B-5A30AADE0081}"/>
              </c:ext>
            </c:extLst>
          </c:dPt>
          <c:dPt>
            <c:idx val="2"/>
            <c:bubble3D val="0"/>
            <c:spPr>
              <a:solidFill>
                <a:schemeClr val="accent3"/>
              </a:solidFill>
              <a:ln w="19050">
                <a:noFill/>
              </a:ln>
              <a:effectLst/>
            </c:spPr>
            <c:extLst>
              <c:ext xmlns:c16="http://schemas.microsoft.com/office/drawing/2014/chart" uri="{C3380CC4-5D6E-409C-BE32-E72D297353CC}">
                <c16:uniqueId val="{00000005-3106-421F-854B-5A30AADE0081}"/>
              </c:ext>
            </c:extLst>
          </c:dPt>
          <c:dPt>
            <c:idx val="3"/>
            <c:bubble3D val="0"/>
            <c:spPr>
              <a:solidFill>
                <a:schemeClr val="accent4"/>
              </a:solidFill>
              <a:ln w="19050">
                <a:noFill/>
              </a:ln>
              <a:effectLst/>
            </c:spPr>
            <c:extLst>
              <c:ext xmlns:c16="http://schemas.microsoft.com/office/drawing/2014/chart" uri="{C3380CC4-5D6E-409C-BE32-E72D297353CC}">
                <c16:uniqueId val="{00000007-3106-421F-854B-5A30AADE0081}"/>
              </c:ext>
            </c:extLst>
          </c:dPt>
          <c:dPt>
            <c:idx val="4"/>
            <c:bubble3D val="0"/>
            <c:spPr>
              <a:solidFill>
                <a:schemeClr val="tx2">
                  <a:lumMod val="40000"/>
                  <a:lumOff val="60000"/>
                </a:schemeClr>
              </a:solidFill>
              <a:ln w="19050">
                <a:noFill/>
              </a:ln>
              <a:effectLst/>
            </c:spPr>
            <c:extLst>
              <c:ext xmlns:c16="http://schemas.microsoft.com/office/drawing/2014/chart" uri="{C3380CC4-5D6E-409C-BE32-E72D297353CC}">
                <c16:uniqueId val="{00000009-3106-421F-854B-5A30AADE0081}"/>
              </c:ext>
            </c:extLst>
          </c:dPt>
          <c:dPt>
            <c:idx val="5"/>
            <c:bubble3D val="0"/>
            <c:spPr>
              <a:solidFill>
                <a:schemeClr val="accent6"/>
              </a:solidFill>
              <a:ln w="19050">
                <a:noFill/>
              </a:ln>
              <a:effectLst/>
            </c:spPr>
            <c:extLst>
              <c:ext xmlns:c16="http://schemas.microsoft.com/office/drawing/2014/chart" uri="{C3380CC4-5D6E-409C-BE32-E72D297353CC}">
                <c16:uniqueId val="{0000000B-3106-421F-854B-5A30AADE0081}"/>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06-421F-854B-5A30AADE0081}"/>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FIG_Psyk!$C$3:$F$3</c:f>
              <c:strCache>
                <c:ptCount val="4"/>
                <c:pt idx="0">
                  <c:v>Ikke plaget i det hele tatt</c:v>
                </c:pt>
                <c:pt idx="1">
                  <c:v>Lite plaget</c:v>
                </c:pt>
                <c:pt idx="2">
                  <c:v>Ganske mye plaget</c:v>
                </c:pt>
                <c:pt idx="3">
                  <c:v>Veldig mye plaget</c:v>
                </c:pt>
              </c:strCache>
            </c:strRef>
          </c:cat>
          <c:val>
            <c:numRef>
              <c:f>FIG_Psyk!$C$5:$F$5</c:f>
              <c:numCache>
                <c:formatCode>0</c:formatCode>
                <c:ptCount val="4"/>
                <c:pt idx="0">
                  <c:v>45.159758716319018</c:v>
                </c:pt>
                <c:pt idx="1">
                  <c:v>29.145039980144816</c:v>
                </c:pt>
                <c:pt idx="2">
                  <c:v>14.510472531860023</c:v>
                </c:pt>
                <c:pt idx="3">
                  <c:v>11.184728771676145</c:v>
                </c:pt>
              </c:numCache>
            </c:numRef>
          </c:val>
          <c:extLst>
            <c:ext xmlns:c16="http://schemas.microsoft.com/office/drawing/2014/chart" uri="{C3380CC4-5D6E-409C-BE32-E72D297353CC}">
              <c16:uniqueId val="{0000000C-3106-421F-854B-5A30AADE008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7374239210810724"/>
          <c:y val="0.4211383739162805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FIG_Psyk!$B$4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C79-48ED-8080-CB840A930C56}"/>
              </c:ext>
            </c:extLst>
          </c:dPt>
          <c:dPt>
            <c:idx val="1"/>
            <c:bubble3D val="0"/>
            <c:spPr>
              <a:solidFill>
                <a:schemeClr val="accent2"/>
              </a:solidFill>
              <a:ln w="19050">
                <a:noFill/>
              </a:ln>
              <a:effectLst/>
            </c:spPr>
            <c:extLst>
              <c:ext xmlns:c16="http://schemas.microsoft.com/office/drawing/2014/chart" uri="{C3380CC4-5D6E-409C-BE32-E72D297353CC}">
                <c16:uniqueId val="{00000003-4C79-48ED-8080-CB840A930C56}"/>
              </c:ext>
            </c:extLst>
          </c:dPt>
          <c:dPt>
            <c:idx val="2"/>
            <c:bubble3D val="0"/>
            <c:spPr>
              <a:solidFill>
                <a:schemeClr val="accent3"/>
              </a:solidFill>
              <a:ln w="19050">
                <a:noFill/>
              </a:ln>
              <a:effectLst/>
            </c:spPr>
            <c:extLst>
              <c:ext xmlns:c16="http://schemas.microsoft.com/office/drawing/2014/chart" uri="{C3380CC4-5D6E-409C-BE32-E72D297353CC}">
                <c16:uniqueId val="{00000005-4C79-48ED-8080-CB840A930C56}"/>
              </c:ext>
            </c:extLst>
          </c:dPt>
          <c:dPt>
            <c:idx val="3"/>
            <c:bubble3D val="0"/>
            <c:spPr>
              <a:solidFill>
                <a:schemeClr val="accent4"/>
              </a:solidFill>
              <a:ln w="19050">
                <a:noFill/>
              </a:ln>
              <a:effectLst/>
            </c:spPr>
            <c:extLst>
              <c:ext xmlns:c16="http://schemas.microsoft.com/office/drawing/2014/chart" uri="{C3380CC4-5D6E-409C-BE32-E72D297353CC}">
                <c16:uniqueId val="{00000007-4C79-48ED-8080-CB840A930C56}"/>
              </c:ext>
            </c:extLst>
          </c:dPt>
          <c:dPt>
            <c:idx val="4"/>
            <c:bubble3D val="0"/>
            <c:spPr>
              <a:solidFill>
                <a:schemeClr val="tx2">
                  <a:lumMod val="40000"/>
                  <a:lumOff val="60000"/>
                </a:schemeClr>
              </a:solidFill>
              <a:ln w="19050">
                <a:noFill/>
              </a:ln>
              <a:effectLst/>
            </c:spPr>
            <c:extLst>
              <c:ext xmlns:c16="http://schemas.microsoft.com/office/drawing/2014/chart" uri="{C3380CC4-5D6E-409C-BE32-E72D297353CC}">
                <c16:uniqueId val="{00000009-4C79-48ED-8080-CB840A930C56}"/>
              </c:ext>
            </c:extLst>
          </c:dPt>
          <c:dPt>
            <c:idx val="5"/>
            <c:bubble3D val="0"/>
            <c:spPr>
              <a:solidFill>
                <a:schemeClr val="accent6"/>
              </a:solidFill>
              <a:ln w="19050">
                <a:noFill/>
              </a:ln>
              <a:effectLst/>
            </c:spPr>
            <c:extLst>
              <c:ext xmlns:c16="http://schemas.microsoft.com/office/drawing/2014/chart" uri="{C3380CC4-5D6E-409C-BE32-E72D297353CC}">
                <c16:uniqueId val="{0000000B-4C79-48ED-8080-CB840A930C56}"/>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4C79-48ED-8080-CB840A930C5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FIG_Psyk!$C$3:$F$3</c:f>
              <c:strCache>
                <c:ptCount val="4"/>
                <c:pt idx="0">
                  <c:v>Ikke plaget i det hele tatt</c:v>
                </c:pt>
                <c:pt idx="1">
                  <c:v>Lite plaget</c:v>
                </c:pt>
                <c:pt idx="2">
                  <c:v>Ganske mye plaget</c:v>
                </c:pt>
                <c:pt idx="3">
                  <c:v>Veldig mye plaget</c:v>
                </c:pt>
              </c:strCache>
            </c:strRef>
          </c:cat>
          <c:val>
            <c:numRef>
              <c:f>FIG_Psyk!$C$4:$F$4</c:f>
              <c:numCache>
                <c:formatCode>0</c:formatCode>
                <c:ptCount val="4"/>
                <c:pt idx="0">
                  <c:v>43.947600453457611</c:v>
                </c:pt>
                <c:pt idx="1">
                  <c:v>29.348784481672759</c:v>
                </c:pt>
                <c:pt idx="2">
                  <c:v>13.956417684846958</c:v>
                </c:pt>
                <c:pt idx="3">
                  <c:v>12.747197380022673</c:v>
                </c:pt>
              </c:numCache>
            </c:numRef>
          </c:val>
          <c:extLst>
            <c:ext xmlns:c16="http://schemas.microsoft.com/office/drawing/2014/chart" uri="{C3380CC4-5D6E-409C-BE32-E72D297353CC}">
              <c16:uniqueId val="{0000000C-4C79-48ED-8080-CB840A930C5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
          <c:y val="0.84873801594573295"/>
          <c:w val="0.99821457302357297"/>
          <c:h val="0.123484484809440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FIG_Psyk!$B$8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FIG_Psyk!$C$7:$E$7</c:f>
              <c:strCache>
                <c:ptCount val="3"/>
                <c:pt idx="0">
                  <c:v>Vg1</c:v>
                </c:pt>
                <c:pt idx="1">
                  <c:v>Vg2</c:v>
                </c:pt>
                <c:pt idx="2">
                  <c:v>Vg3</c:v>
                </c:pt>
              </c:strCache>
            </c:strRef>
          </c:cat>
          <c:val>
            <c:numRef>
              <c:f>FIG_Psyk!$C$8:$E$8</c:f>
              <c:numCache>
                <c:formatCode>0</c:formatCode>
                <c:ptCount val="3"/>
                <c:pt idx="0">
                  <c:v>13.022941970310391</c:v>
                </c:pt>
                <c:pt idx="1">
                  <c:v>14.398280802292263</c:v>
                </c:pt>
                <c:pt idx="2">
                  <c:v>15.670103092783505</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5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FIG_Psyk!$B$9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FIG_Psyk!$C$7:$E$7</c:f>
              <c:strCache>
                <c:ptCount val="3"/>
                <c:pt idx="0">
                  <c:v>Vg1</c:v>
                </c:pt>
                <c:pt idx="1">
                  <c:v>Vg2</c:v>
                </c:pt>
                <c:pt idx="2">
                  <c:v>Vg3</c:v>
                </c:pt>
              </c:strCache>
            </c:strRef>
          </c:cat>
          <c:val>
            <c:numRef>
              <c:f>FIG_Psyk!$C$9:$E$9</c:f>
              <c:numCache>
                <c:formatCode>0</c:formatCode>
                <c:ptCount val="3"/>
                <c:pt idx="0">
                  <c:v>31.131458469587965</c:v>
                </c:pt>
                <c:pt idx="1">
                  <c:v>31.827956989247312</c:v>
                </c:pt>
                <c:pt idx="2">
                  <c:v>34.654300168634066</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5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40026493444259"/>
          <c:y val="1.7247807971504499E-2"/>
          <c:w val="0.68729124180519174"/>
          <c:h val="0.81861270349328197"/>
        </c:manualLayout>
      </c:layout>
      <c:barChart>
        <c:barDir val="bar"/>
        <c:grouping val="stacked"/>
        <c:varyColors val="0"/>
        <c:ser>
          <c:idx val="0"/>
          <c:order val="0"/>
          <c:tx>
            <c:strRef>
              <c:f>FIG_Psyk!$B$11</c:f>
              <c:strCache>
                <c:ptCount val="1"/>
                <c:pt idx="0">
                  <c:v>Ikke plaget i det hele tatt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FIG_Psyk!$A$12:$A$17</c:f>
              <c:strCache>
                <c:ptCount val="6"/>
                <c:pt idx="0">
                  <c:v>Følt deg stiv eller anspent</c:v>
                </c:pt>
                <c:pt idx="1">
                  <c:v>Følt håpløshet med tanke på framtida</c:v>
                </c:pt>
                <c:pt idx="2">
                  <c:v>Følt deg ulykkelig, trist eller deprimert</c:v>
                </c:pt>
                <c:pt idx="3">
                  <c:v>Hatt søvnproblemer</c:v>
                </c:pt>
                <c:pt idx="4">
                  <c:v>Bekymret deg for mye om ting</c:v>
                </c:pt>
                <c:pt idx="5">
                  <c:v>Følt at alt er et slit</c:v>
                </c:pt>
              </c:strCache>
            </c:strRef>
          </c:cat>
          <c:val>
            <c:numRef>
              <c:f>FIG_Psyk!$B$12:$B$17</c:f>
              <c:numCache>
                <c:formatCode>0</c:formatCode>
                <c:ptCount val="6"/>
                <c:pt idx="0">
                  <c:v>35.297105129507365</c:v>
                </c:pt>
                <c:pt idx="1">
                  <c:v>37.351828499369482</c:v>
                </c:pt>
                <c:pt idx="2">
                  <c:v>34.299030104547171</c:v>
                </c:pt>
                <c:pt idx="3">
                  <c:v>29.20953575909661</c:v>
                </c:pt>
                <c:pt idx="4">
                  <c:v>20.87953629032258</c:v>
                </c:pt>
                <c:pt idx="5">
                  <c:v>20.74046089913109</c:v>
                </c:pt>
              </c:numCache>
            </c:numRef>
          </c:val>
          <c:extLst>
            <c:ext xmlns:c16="http://schemas.microsoft.com/office/drawing/2014/chart" uri="{C3380CC4-5D6E-409C-BE32-E72D297353CC}">
              <c16:uniqueId val="{00000000-531A-4986-8E25-FED1A15580DB}"/>
            </c:ext>
          </c:extLst>
        </c:ser>
        <c:ser>
          <c:idx val="1"/>
          <c:order val="1"/>
          <c:tx>
            <c:strRef>
              <c:f>FIG_Psyk!$C$11</c:f>
              <c:strCache>
                <c:ptCount val="1"/>
                <c:pt idx="0">
                  <c:v>Lite plaget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FIG_Psyk!$A$12:$A$17</c:f>
              <c:strCache>
                <c:ptCount val="6"/>
                <c:pt idx="0">
                  <c:v>Følt deg stiv eller anspent</c:v>
                </c:pt>
                <c:pt idx="1">
                  <c:v>Følt håpløshet med tanke på framtida</c:v>
                </c:pt>
                <c:pt idx="2">
                  <c:v>Følt deg ulykkelig, trist eller deprimert</c:v>
                </c:pt>
                <c:pt idx="3">
                  <c:v>Hatt søvnproblemer</c:v>
                </c:pt>
                <c:pt idx="4">
                  <c:v>Bekymret deg for mye om ting</c:v>
                </c:pt>
                <c:pt idx="5">
                  <c:v>Følt at alt er et slit</c:v>
                </c:pt>
              </c:strCache>
            </c:strRef>
          </c:cat>
          <c:val>
            <c:numRef>
              <c:f>FIG_Psyk!$C$12:$C$17</c:f>
              <c:numCache>
                <c:formatCode>0</c:formatCode>
                <c:ptCount val="6"/>
                <c:pt idx="0">
                  <c:v>32.008633824276281</c:v>
                </c:pt>
                <c:pt idx="1">
                  <c:v>28.726355611601512</c:v>
                </c:pt>
                <c:pt idx="2">
                  <c:v>33.933744804131507</c:v>
                </c:pt>
                <c:pt idx="3">
                  <c:v>34.818067754077795</c:v>
                </c:pt>
                <c:pt idx="4">
                  <c:v>26.549899193548388</c:v>
                </c:pt>
                <c:pt idx="5">
                  <c:v>32.502203752675982</c:v>
                </c:pt>
              </c:numCache>
            </c:numRef>
          </c:val>
          <c:extLst>
            <c:ext xmlns:c16="http://schemas.microsoft.com/office/drawing/2014/chart" uri="{C3380CC4-5D6E-409C-BE32-E72D297353CC}">
              <c16:uniqueId val="{00000001-531A-4986-8E25-FED1A15580DB}"/>
            </c:ext>
          </c:extLst>
        </c:ser>
        <c:ser>
          <c:idx val="2"/>
          <c:order val="2"/>
          <c:tx>
            <c:strRef>
              <c:f>FIG_Psyk!$D$11</c:f>
              <c:strCache>
                <c:ptCount val="1"/>
                <c:pt idx="0">
                  <c:v>Ganske mye plaget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FIG_Psyk!$A$12:$A$17</c:f>
              <c:strCache>
                <c:ptCount val="6"/>
                <c:pt idx="0">
                  <c:v>Følt deg stiv eller anspent</c:v>
                </c:pt>
                <c:pt idx="1">
                  <c:v>Følt håpløshet med tanke på framtida</c:v>
                </c:pt>
                <c:pt idx="2">
                  <c:v>Følt deg ulykkelig, trist eller deprimert</c:v>
                </c:pt>
                <c:pt idx="3">
                  <c:v>Hatt søvnproblemer</c:v>
                </c:pt>
                <c:pt idx="4">
                  <c:v>Bekymret deg for mye om ting</c:v>
                </c:pt>
                <c:pt idx="5">
                  <c:v>Følt at alt er et slit</c:v>
                </c:pt>
              </c:strCache>
            </c:strRef>
          </c:cat>
          <c:val>
            <c:numRef>
              <c:f>FIG_Psyk!$D$12:$D$17</c:f>
              <c:numCache>
                <c:formatCode>0</c:formatCode>
                <c:ptCount val="6"/>
                <c:pt idx="0">
                  <c:v>21.01320467242255</c:v>
                </c:pt>
                <c:pt idx="1">
                  <c:v>19.382093316519548</c:v>
                </c:pt>
                <c:pt idx="2">
                  <c:v>18.906663307721374</c:v>
                </c:pt>
                <c:pt idx="3">
                  <c:v>20.84065244667503</c:v>
                </c:pt>
                <c:pt idx="4">
                  <c:v>27.84778225806452</c:v>
                </c:pt>
                <c:pt idx="5">
                  <c:v>27.553204886034504</c:v>
                </c:pt>
              </c:numCache>
            </c:numRef>
          </c:val>
          <c:extLst>
            <c:ext xmlns:c16="http://schemas.microsoft.com/office/drawing/2014/chart" uri="{C3380CC4-5D6E-409C-BE32-E72D297353CC}">
              <c16:uniqueId val="{00000002-531A-4986-8E25-FED1A15580DB}"/>
            </c:ext>
          </c:extLst>
        </c:ser>
        <c:ser>
          <c:idx val="3"/>
          <c:order val="3"/>
          <c:tx>
            <c:strRef>
              <c:f>FIG_Psyk!$E$11</c:f>
              <c:strCache>
                <c:ptCount val="1"/>
                <c:pt idx="0">
                  <c:v>Veldig mye plaget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FIG_Psyk!$A$12:$A$17</c:f>
              <c:strCache>
                <c:ptCount val="6"/>
                <c:pt idx="0">
                  <c:v>Følt deg stiv eller anspent</c:v>
                </c:pt>
                <c:pt idx="1">
                  <c:v>Følt håpløshet med tanke på framtida</c:v>
                </c:pt>
                <c:pt idx="2">
                  <c:v>Følt deg ulykkelig, trist eller deprimert</c:v>
                </c:pt>
                <c:pt idx="3">
                  <c:v>Hatt søvnproblemer</c:v>
                </c:pt>
                <c:pt idx="4">
                  <c:v>Bekymret deg for mye om ting</c:v>
                </c:pt>
                <c:pt idx="5">
                  <c:v>Følt at alt er et slit</c:v>
                </c:pt>
              </c:strCache>
            </c:strRef>
          </c:cat>
          <c:val>
            <c:numRef>
              <c:f>FIG_Psyk!$E$12:$E$17</c:f>
              <c:numCache>
                <c:formatCode>0</c:formatCode>
                <c:ptCount val="6"/>
                <c:pt idx="0">
                  <c:v>11.681056373793803</c:v>
                </c:pt>
                <c:pt idx="1">
                  <c:v>14.539722572509458</c:v>
                </c:pt>
                <c:pt idx="2">
                  <c:v>12.86056178359995</c:v>
                </c:pt>
                <c:pt idx="3">
                  <c:v>15.131744040150567</c:v>
                </c:pt>
                <c:pt idx="4">
                  <c:v>24.722782258064516</c:v>
                </c:pt>
                <c:pt idx="5">
                  <c:v>19.204130462158421</c:v>
                </c:pt>
              </c:numCache>
            </c:numRef>
          </c:val>
          <c:extLst>
            <c:ext xmlns:c16="http://schemas.microsoft.com/office/drawing/2014/chart" uri="{C3380CC4-5D6E-409C-BE32-E72D297353CC}">
              <c16:uniqueId val="{00000003-531A-4986-8E25-FED1A15580DB}"/>
            </c:ext>
          </c:extLst>
        </c:ser>
        <c:dLbls>
          <c:showLegendKey val="0"/>
          <c:showVal val="0"/>
          <c:showCatName val="0"/>
          <c:showSerName val="0"/>
          <c:showPercent val="0"/>
          <c:showBubbleSize val="0"/>
        </c:dLbls>
        <c:gapWidth val="80"/>
        <c:overlap val="100"/>
        <c:axId val="1887010048"/>
        <c:axId val="1887012800"/>
      </c:barChart>
      <c:catAx>
        <c:axId val="188701004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crossAx val="1887012800"/>
        <c:crosses val="autoZero"/>
        <c:auto val="1"/>
        <c:lblAlgn val="ctr"/>
        <c:lblOffset val="100"/>
        <c:noMultiLvlLbl val="0"/>
      </c:catAx>
      <c:valAx>
        <c:axId val="1887012800"/>
        <c:scaling>
          <c:orientation val="minMax"/>
          <c:max val="100"/>
        </c:scaling>
        <c:delete val="1"/>
        <c:axPos val="b"/>
        <c:numFmt formatCode="0" sourceLinked="1"/>
        <c:majorTickMark val="none"/>
        <c:minorTickMark val="none"/>
        <c:tickLblPos val="nextTo"/>
        <c:crossAx val="1887010048"/>
        <c:crosses val="autoZero"/>
        <c:crossBetween val="between"/>
      </c:valAx>
      <c:spPr>
        <a:noFill/>
        <a:ln>
          <a:noFill/>
        </a:ln>
        <a:effectLst/>
      </c:spPr>
    </c:plotArea>
    <c:legend>
      <c:legendPos val="b"/>
      <c:layout>
        <c:manualLayout>
          <c:xMode val="edge"/>
          <c:yMode val="edge"/>
          <c:x val="8.2926224690877973E-2"/>
          <c:y val="0.861121902175363"/>
          <c:w val="0.91707377530912204"/>
          <c:h val="0.138878064508109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FIG_Psyk!$A$20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FIG_Psyk!$B$19:$K$19</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FIG_Psyk!$B$20:$K$20</c:f>
              <c:numCache>
                <c:formatCode>0</c:formatCode>
                <c:ptCount val="10"/>
                <c:pt idx="0">
                  <c:v>0</c:v>
                </c:pt>
                <c:pt idx="1">
                  <c:v>0</c:v>
                </c:pt>
                <c:pt idx="2">
                  <c:v>0</c:v>
                </c:pt>
                <c:pt idx="3">
                  <c:v>0</c:v>
                </c:pt>
                <c:pt idx="4">
                  <c:v>0</c:v>
                </c:pt>
                <c:pt idx="5">
                  <c:v>0</c:v>
                </c:pt>
                <c:pt idx="6">
                  <c:v>19.03</c:v>
                </c:pt>
                <c:pt idx="7">
                  <c:v>0</c:v>
                </c:pt>
                <c:pt idx="8">
                  <c:v>0</c:v>
                </c:pt>
                <c:pt idx="9">
                  <c:v>22.23</c:v>
                </c:pt>
              </c:numCache>
            </c:numRef>
          </c:val>
          <c:extLst>
            <c:ext xmlns:c16="http://schemas.microsoft.com/office/drawing/2014/chart" uri="{C3380CC4-5D6E-409C-BE32-E72D297353CC}">
              <c16:uniqueId val="{00000000-2E3C-4107-9D7C-D0873C9C2787}"/>
            </c:ext>
          </c:extLst>
        </c:ser>
        <c:ser>
          <c:idx val="1"/>
          <c:order val="1"/>
          <c:tx>
            <c:strRef>
              <c:f>FIG_Psyk!$A$21</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FIG_Psyk!$B$19:$K$19</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FIG_Psyk!$B$21:$K$21</c:f>
              <c:numCache>
                <c:formatCode>0</c:formatCode>
                <c:ptCount val="10"/>
                <c:pt idx="0">
                  <c:v>0</c:v>
                </c:pt>
                <c:pt idx="1">
                  <c:v>0</c:v>
                </c:pt>
                <c:pt idx="2">
                  <c:v>0</c:v>
                </c:pt>
                <c:pt idx="3">
                  <c:v>0</c:v>
                </c:pt>
                <c:pt idx="4">
                  <c:v>0</c:v>
                </c:pt>
                <c:pt idx="5">
                  <c:v>0</c:v>
                </c:pt>
                <c:pt idx="6">
                  <c:v>0</c:v>
                </c:pt>
                <c:pt idx="7">
                  <c:v>0</c:v>
                </c:pt>
                <c:pt idx="8">
                  <c:v>0</c:v>
                </c:pt>
                <c:pt idx="9">
                  <c:v>23.12</c:v>
                </c:pt>
              </c:numCache>
            </c:numRef>
          </c:val>
          <c:extLst>
            <c:ext xmlns:c16="http://schemas.microsoft.com/office/drawing/2014/chart" uri="{C3380CC4-5D6E-409C-BE32-E72D297353CC}">
              <c16:uniqueId val="{00000001-2E3C-4107-9D7C-D0873C9C2787}"/>
            </c:ext>
          </c:extLst>
        </c:ser>
        <c:ser>
          <c:idx val="2"/>
          <c:order val="2"/>
          <c:tx>
            <c:strRef>
              <c:f>FIG_Psyk!$A$22</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FIG_Psyk!$B$19:$K$19</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FIG_Psyk!$B$22:$K$22</c:f>
              <c:numCache>
                <c:formatCode>0</c:formatCode>
                <c:ptCount val="10"/>
                <c:pt idx="0">
                  <c:v>0</c:v>
                </c:pt>
                <c:pt idx="1">
                  <c:v>0</c:v>
                </c:pt>
                <c:pt idx="2">
                  <c:v>0</c:v>
                </c:pt>
                <c:pt idx="3">
                  <c:v>0</c:v>
                </c:pt>
                <c:pt idx="4">
                  <c:v>0</c:v>
                </c:pt>
                <c:pt idx="5">
                  <c:v>0</c:v>
                </c:pt>
                <c:pt idx="6">
                  <c:v>0</c:v>
                </c:pt>
                <c:pt idx="7">
                  <c:v>0</c:v>
                </c:pt>
                <c:pt idx="8">
                  <c:v>0</c:v>
                </c:pt>
                <c:pt idx="9">
                  <c:v>26.15</c:v>
                </c:pt>
              </c:numCache>
            </c:numRef>
          </c:val>
          <c:extLst>
            <c:ext xmlns:c16="http://schemas.microsoft.com/office/drawing/2014/chart" uri="{C3380CC4-5D6E-409C-BE32-E72D297353CC}">
              <c16:uniqueId val="{00000000-D49F-478C-AEB4-474EB898B99A}"/>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40"/>
          <c:min val="1.0000000000000006E-10"/>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FIG_Venner!$B$8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FIG_Venner!$C$7:$E$7</c:f>
              <c:strCache>
                <c:ptCount val="3"/>
                <c:pt idx="0">
                  <c:v>Vg1</c:v>
                </c:pt>
                <c:pt idx="1">
                  <c:v>Vg2</c:v>
                </c:pt>
                <c:pt idx="2">
                  <c:v>Vg3</c:v>
                </c:pt>
              </c:strCache>
            </c:strRef>
          </c:cat>
          <c:val>
            <c:numRef>
              <c:f>FIG_Venner!$C$8:$E$8</c:f>
              <c:numCache>
                <c:formatCode>0</c:formatCode>
                <c:ptCount val="3"/>
                <c:pt idx="0">
                  <c:v>88.355726167626358</c:v>
                </c:pt>
                <c:pt idx="1">
                  <c:v>89.673913043478265</c:v>
                </c:pt>
                <c:pt idx="2">
                  <c:v>87.86359077231694</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in val="0"/>
        </c:scaling>
        <c:delete val="1"/>
        <c:axPos val="l"/>
        <c:numFmt formatCode="0" sourceLinked="1"/>
        <c:majorTickMark val="none"/>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4166666666666670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FIG_Selvbilde!$B$5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BE5C-4C94-8E9A-64FBC201AB2D}"/>
              </c:ext>
            </c:extLst>
          </c:dPt>
          <c:dPt>
            <c:idx val="1"/>
            <c:bubble3D val="0"/>
            <c:spPr>
              <a:solidFill>
                <a:schemeClr val="accent2"/>
              </a:solidFill>
              <a:ln w="19050">
                <a:noFill/>
              </a:ln>
              <a:effectLst/>
            </c:spPr>
            <c:extLst>
              <c:ext xmlns:c16="http://schemas.microsoft.com/office/drawing/2014/chart" uri="{C3380CC4-5D6E-409C-BE32-E72D297353CC}">
                <c16:uniqueId val="{00000003-BE5C-4C94-8E9A-64FBC201AB2D}"/>
              </c:ext>
            </c:extLst>
          </c:dPt>
          <c:dPt>
            <c:idx val="2"/>
            <c:bubble3D val="0"/>
            <c:spPr>
              <a:solidFill>
                <a:schemeClr val="accent3"/>
              </a:solidFill>
              <a:ln w="19050">
                <a:noFill/>
              </a:ln>
              <a:effectLst/>
            </c:spPr>
            <c:extLst>
              <c:ext xmlns:c16="http://schemas.microsoft.com/office/drawing/2014/chart" uri="{C3380CC4-5D6E-409C-BE32-E72D297353CC}">
                <c16:uniqueId val="{00000005-BE5C-4C94-8E9A-64FBC201AB2D}"/>
              </c:ext>
            </c:extLst>
          </c:dPt>
          <c:dPt>
            <c:idx val="3"/>
            <c:bubble3D val="0"/>
            <c:spPr>
              <a:solidFill>
                <a:schemeClr val="accent4"/>
              </a:solidFill>
              <a:ln w="19050">
                <a:noFill/>
              </a:ln>
              <a:effectLst/>
            </c:spPr>
            <c:extLst>
              <c:ext xmlns:c16="http://schemas.microsoft.com/office/drawing/2014/chart" uri="{C3380CC4-5D6E-409C-BE32-E72D297353CC}">
                <c16:uniqueId val="{00000007-BE5C-4C94-8E9A-64FBC201AB2D}"/>
              </c:ext>
            </c:extLst>
          </c:dPt>
          <c:dPt>
            <c:idx val="4"/>
            <c:bubble3D val="0"/>
            <c:spPr>
              <a:solidFill>
                <a:srgbClr val="EABE00"/>
              </a:solidFill>
              <a:ln w="19050">
                <a:noFill/>
              </a:ln>
              <a:effectLst/>
            </c:spPr>
            <c:extLst>
              <c:ext xmlns:c16="http://schemas.microsoft.com/office/drawing/2014/chart" uri="{C3380CC4-5D6E-409C-BE32-E72D297353CC}">
                <c16:uniqueId val="{00000009-BE5C-4C94-8E9A-64FBC201AB2D}"/>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5C-4C94-8E9A-64FBC201AB2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FIG_Selvbilde!$C$3:$G$3</c:f>
              <c:strCache>
                <c:ptCount val="5"/>
                <c:pt idx="0">
                  <c:v>Svært fornøyd</c:v>
                </c:pt>
                <c:pt idx="1">
                  <c:v>Litt fornøyd</c:v>
                </c:pt>
                <c:pt idx="2">
                  <c:v>Verken fornøyd eller misfornøyd</c:v>
                </c:pt>
                <c:pt idx="3">
                  <c:v>Litt misfornøyd</c:v>
                </c:pt>
                <c:pt idx="4">
                  <c:v>Svært misfornøyd</c:v>
                </c:pt>
              </c:strCache>
            </c:strRef>
          </c:cat>
          <c:val>
            <c:numRef>
              <c:f>FIG_Selvbilde!$C$5:$G$5</c:f>
              <c:numCache>
                <c:formatCode>0</c:formatCode>
                <c:ptCount val="5"/>
                <c:pt idx="0">
                  <c:v>21.832943564400122</c:v>
                </c:pt>
                <c:pt idx="1">
                  <c:v>33.244716057009221</c:v>
                </c:pt>
                <c:pt idx="2">
                  <c:v>21.385076997749636</c:v>
                </c:pt>
                <c:pt idx="3">
                  <c:v>14.095662533645148</c:v>
                </c:pt>
                <c:pt idx="4">
                  <c:v>9.4416008471958701</c:v>
                </c:pt>
              </c:numCache>
            </c:numRef>
          </c:val>
          <c:extLst>
            <c:ext xmlns:c16="http://schemas.microsoft.com/office/drawing/2014/chart" uri="{C3380CC4-5D6E-409C-BE32-E72D297353CC}">
              <c16:uniqueId val="{0000000A-BE5C-4C94-8E9A-64FBC201AB2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3865467280986163"/>
          <c:y val="0.42511791344282185"/>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FIG_Selvbilde!$B$4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54B6-41CD-929A-9902E8CCC679}"/>
              </c:ext>
            </c:extLst>
          </c:dPt>
          <c:dPt>
            <c:idx val="1"/>
            <c:bubble3D val="0"/>
            <c:spPr>
              <a:solidFill>
                <a:schemeClr val="accent2"/>
              </a:solidFill>
              <a:ln w="19050">
                <a:noFill/>
              </a:ln>
              <a:effectLst/>
            </c:spPr>
            <c:extLst>
              <c:ext xmlns:c16="http://schemas.microsoft.com/office/drawing/2014/chart" uri="{C3380CC4-5D6E-409C-BE32-E72D297353CC}">
                <c16:uniqueId val="{00000003-54B6-41CD-929A-9902E8CCC679}"/>
              </c:ext>
            </c:extLst>
          </c:dPt>
          <c:dPt>
            <c:idx val="2"/>
            <c:bubble3D val="0"/>
            <c:spPr>
              <a:solidFill>
                <a:schemeClr val="accent3"/>
              </a:solidFill>
              <a:ln w="19050">
                <a:noFill/>
              </a:ln>
              <a:effectLst/>
            </c:spPr>
            <c:extLst>
              <c:ext xmlns:c16="http://schemas.microsoft.com/office/drawing/2014/chart" uri="{C3380CC4-5D6E-409C-BE32-E72D297353CC}">
                <c16:uniqueId val="{00000005-54B6-41CD-929A-9902E8CCC679}"/>
              </c:ext>
            </c:extLst>
          </c:dPt>
          <c:dPt>
            <c:idx val="3"/>
            <c:bubble3D val="0"/>
            <c:spPr>
              <a:solidFill>
                <a:schemeClr val="accent4"/>
              </a:solidFill>
              <a:ln w="19050">
                <a:noFill/>
              </a:ln>
              <a:effectLst/>
            </c:spPr>
            <c:extLst>
              <c:ext xmlns:c16="http://schemas.microsoft.com/office/drawing/2014/chart" uri="{C3380CC4-5D6E-409C-BE32-E72D297353CC}">
                <c16:uniqueId val="{00000007-54B6-41CD-929A-9902E8CCC679}"/>
              </c:ext>
            </c:extLst>
          </c:dPt>
          <c:dPt>
            <c:idx val="4"/>
            <c:bubble3D val="0"/>
            <c:spPr>
              <a:solidFill>
                <a:srgbClr val="EABE00"/>
              </a:solidFill>
              <a:ln w="19050">
                <a:noFill/>
              </a:ln>
              <a:effectLst/>
            </c:spPr>
            <c:extLst>
              <c:ext xmlns:c16="http://schemas.microsoft.com/office/drawing/2014/chart" uri="{C3380CC4-5D6E-409C-BE32-E72D297353CC}">
                <c16:uniqueId val="{00000009-54B6-41CD-929A-9902E8CCC679}"/>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54B6-41CD-929A-9902E8CCC679}"/>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FIG_Selvbilde!$C$3:$G$3</c:f>
              <c:strCache>
                <c:ptCount val="5"/>
                <c:pt idx="0">
                  <c:v>Svært fornøyd</c:v>
                </c:pt>
                <c:pt idx="1">
                  <c:v>Litt fornøyd</c:v>
                </c:pt>
                <c:pt idx="2">
                  <c:v>Verken fornøyd eller misfornøyd</c:v>
                </c:pt>
                <c:pt idx="3">
                  <c:v>Litt misfornøyd</c:v>
                </c:pt>
                <c:pt idx="4">
                  <c:v>Svært misfornøyd</c:v>
                </c:pt>
              </c:strCache>
            </c:strRef>
          </c:cat>
          <c:val>
            <c:numRef>
              <c:f>FIG_Selvbilde!$C$4:$G$4</c:f>
              <c:numCache>
                <c:formatCode>0</c:formatCode>
                <c:ptCount val="5"/>
                <c:pt idx="0">
                  <c:v>23.141025641025642</c:v>
                </c:pt>
                <c:pt idx="1">
                  <c:v>32.807692307692307</c:v>
                </c:pt>
                <c:pt idx="2">
                  <c:v>20.307692307692307</c:v>
                </c:pt>
                <c:pt idx="3">
                  <c:v>13.512820512820511</c:v>
                </c:pt>
                <c:pt idx="4">
                  <c:v>10.23076923076923</c:v>
                </c:pt>
              </c:numCache>
            </c:numRef>
          </c:val>
          <c:extLst>
            <c:ext xmlns:c16="http://schemas.microsoft.com/office/drawing/2014/chart" uri="{C3380CC4-5D6E-409C-BE32-E72D297353CC}">
              <c16:uniqueId val="{0000000A-54B6-41CD-929A-9902E8CCC679}"/>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
          <c:y val="0.84873801594573295"/>
          <c:w val="0.99821457302357297"/>
          <c:h val="0.123484484809440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FIG_Selvbilde!$B$8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FIG_Selvbilde!$C$7:$E$7</c:f>
              <c:strCache>
                <c:ptCount val="3"/>
                <c:pt idx="0">
                  <c:v>Vg1</c:v>
                </c:pt>
                <c:pt idx="1">
                  <c:v>Vg2</c:v>
                </c:pt>
                <c:pt idx="2">
                  <c:v>Vg3</c:v>
                </c:pt>
              </c:strCache>
            </c:strRef>
          </c:cat>
          <c:val>
            <c:numRef>
              <c:f>FIG_Selvbilde!$C$8:$E$8</c:f>
              <c:numCache>
                <c:formatCode>0</c:formatCode>
                <c:ptCount val="3"/>
                <c:pt idx="0">
                  <c:v>66.595593461265096</c:v>
                </c:pt>
                <c:pt idx="1">
                  <c:v>66.937269372693734</c:v>
                </c:pt>
                <c:pt idx="2">
                  <c:v>67.225130890052355</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FIG_Selvbilde!$B$9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FIG_Selvbilde!$C$7:$E$7</c:f>
              <c:strCache>
                <c:ptCount val="3"/>
                <c:pt idx="0">
                  <c:v>Vg1</c:v>
                </c:pt>
                <c:pt idx="1">
                  <c:v>Vg2</c:v>
                </c:pt>
                <c:pt idx="2">
                  <c:v>Vg3</c:v>
                </c:pt>
              </c:strCache>
            </c:strRef>
          </c:cat>
          <c:val>
            <c:numRef>
              <c:f>FIG_Selvbilde!$C$9:$E$9</c:f>
              <c:numCache>
                <c:formatCode>0</c:formatCode>
                <c:ptCount val="3"/>
                <c:pt idx="0">
                  <c:v>45.594125500667559</c:v>
                </c:pt>
                <c:pt idx="1">
                  <c:v>45.72680788897005</c:v>
                </c:pt>
                <c:pt idx="2">
                  <c:v>46.84838160136286</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17985318951189"/>
          <c:y val="1.7247807971504537E-2"/>
          <c:w val="0.62148235381715866"/>
          <c:h val="0.82789770704278487"/>
        </c:manualLayout>
      </c:layout>
      <c:barChart>
        <c:barDir val="bar"/>
        <c:grouping val="stacked"/>
        <c:varyColors val="0"/>
        <c:ser>
          <c:idx val="0"/>
          <c:order val="0"/>
          <c:tx>
            <c:strRef>
              <c:f>FIG_Selvbilde!$B$11</c:f>
              <c:strCache>
                <c:ptCount val="1"/>
                <c:pt idx="0">
                  <c:v>Passer svært godt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FIG_Selvbilde!$A$12:$A$16</c:f>
              <c:strCache>
                <c:ptCount val="5"/>
                <c:pt idx="0">
                  <c:v>Jeg er svært fornøyd med hvordan jeg er</c:v>
                </c:pt>
                <c:pt idx="1">
                  <c:v>Jeg liker meg selv slik jeg er</c:v>
                </c:pt>
                <c:pt idx="2">
                  <c:v>Jeg er fornøyd med hvordan jeg har det</c:v>
                </c:pt>
                <c:pt idx="3">
                  <c:v>Jeg opplever at det jeg driver med i livet er meningsfullt</c:v>
                </c:pt>
                <c:pt idx="4">
                  <c:v>Jeg er ofte skuffet over meg selv</c:v>
                </c:pt>
              </c:strCache>
            </c:strRef>
          </c:cat>
          <c:val>
            <c:numRef>
              <c:f>FIG_Selvbilde!$B$12:$B$16</c:f>
              <c:numCache>
                <c:formatCode>0</c:formatCode>
                <c:ptCount val="5"/>
                <c:pt idx="0">
                  <c:v>31.818766894066158</c:v>
                </c:pt>
                <c:pt idx="1">
                  <c:v>31.3251454427925</c:v>
                </c:pt>
                <c:pt idx="2">
                  <c:v>32.754824504597849</c:v>
                </c:pt>
                <c:pt idx="3">
                  <c:v>24.263747719572581</c:v>
                </c:pt>
                <c:pt idx="4">
                  <c:v>10.99171413775246</c:v>
                </c:pt>
              </c:numCache>
            </c:numRef>
          </c:val>
          <c:extLst>
            <c:ext xmlns:c16="http://schemas.microsoft.com/office/drawing/2014/chart" uri="{C3380CC4-5D6E-409C-BE32-E72D297353CC}">
              <c16:uniqueId val="{00000000-0AA2-41CE-9F40-A78FD23201E5}"/>
            </c:ext>
          </c:extLst>
        </c:ser>
        <c:ser>
          <c:idx val="1"/>
          <c:order val="1"/>
          <c:tx>
            <c:strRef>
              <c:f>FIG_Selvbilde!$C$11</c:f>
              <c:strCache>
                <c:ptCount val="1"/>
                <c:pt idx="0">
                  <c:v>Passer nokså godt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FIG_Selvbilde!$A$12:$A$16</c:f>
              <c:strCache>
                <c:ptCount val="5"/>
                <c:pt idx="0">
                  <c:v>Jeg er svært fornøyd med hvordan jeg er</c:v>
                </c:pt>
                <c:pt idx="1">
                  <c:v>Jeg liker meg selv slik jeg er</c:v>
                </c:pt>
                <c:pt idx="2">
                  <c:v>Jeg er fornøyd med hvordan jeg har det</c:v>
                </c:pt>
                <c:pt idx="3">
                  <c:v>Jeg opplever at det jeg driver med i livet er meningsfullt</c:v>
                </c:pt>
                <c:pt idx="4">
                  <c:v>Jeg er ofte skuffet over meg selv</c:v>
                </c:pt>
              </c:strCache>
            </c:strRef>
          </c:cat>
          <c:val>
            <c:numRef>
              <c:f>FIG_Selvbilde!$C$12:$C$16</c:f>
              <c:numCache>
                <c:formatCode>0</c:formatCode>
                <c:ptCount val="5"/>
                <c:pt idx="0">
                  <c:v>46.646930106834859</c:v>
                </c:pt>
                <c:pt idx="1">
                  <c:v>43.813833225597932</c:v>
                </c:pt>
                <c:pt idx="2">
                  <c:v>40.681258904287013</c:v>
                </c:pt>
                <c:pt idx="3">
                  <c:v>39.431847797758671</c:v>
                </c:pt>
                <c:pt idx="4">
                  <c:v>26.916105644743656</c:v>
                </c:pt>
              </c:numCache>
            </c:numRef>
          </c:val>
          <c:extLst>
            <c:ext xmlns:c16="http://schemas.microsoft.com/office/drawing/2014/chart" uri="{C3380CC4-5D6E-409C-BE32-E72D297353CC}">
              <c16:uniqueId val="{00000001-0AA2-41CE-9F40-A78FD23201E5}"/>
            </c:ext>
          </c:extLst>
        </c:ser>
        <c:ser>
          <c:idx val="2"/>
          <c:order val="2"/>
          <c:tx>
            <c:strRef>
              <c:f>FIG_Selvbilde!$D$11</c:f>
              <c:strCache>
                <c:ptCount val="1"/>
                <c:pt idx="0">
                  <c:v>Passer nokså dårlig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FIG_Selvbilde!$A$12:$A$16</c:f>
              <c:strCache>
                <c:ptCount val="5"/>
                <c:pt idx="0">
                  <c:v>Jeg er svært fornøyd med hvordan jeg er</c:v>
                </c:pt>
                <c:pt idx="1">
                  <c:v>Jeg liker meg selv slik jeg er</c:v>
                </c:pt>
                <c:pt idx="2">
                  <c:v>Jeg er fornøyd med hvordan jeg har det</c:v>
                </c:pt>
                <c:pt idx="3">
                  <c:v>Jeg opplever at det jeg driver med i livet er meningsfullt</c:v>
                </c:pt>
                <c:pt idx="4">
                  <c:v>Jeg er ofte skuffet over meg selv</c:v>
                </c:pt>
              </c:strCache>
            </c:strRef>
          </c:cat>
          <c:val>
            <c:numRef>
              <c:f>FIG_Selvbilde!$D$12:$D$16</c:f>
              <c:numCache>
                <c:formatCode>0</c:formatCode>
                <c:ptCount val="5"/>
                <c:pt idx="0">
                  <c:v>15.922255116488609</c:v>
                </c:pt>
                <c:pt idx="1">
                  <c:v>19.185520361990953</c:v>
                </c:pt>
                <c:pt idx="2">
                  <c:v>19.712472477658334</c:v>
                </c:pt>
                <c:pt idx="3">
                  <c:v>25.710190252801667</c:v>
                </c:pt>
                <c:pt idx="4">
                  <c:v>40.613671672708442</c:v>
                </c:pt>
              </c:numCache>
            </c:numRef>
          </c:val>
          <c:extLst>
            <c:ext xmlns:c16="http://schemas.microsoft.com/office/drawing/2014/chart" uri="{C3380CC4-5D6E-409C-BE32-E72D297353CC}">
              <c16:uniqueId val="{00000002-0AA2-41CE-9F40-A78FD23201E5}"/>
            </c:ext>
          </c:extLst>
        </c:ser>
        <c:ser>
          <c:idx val="3"/>
          <c:order val="3"/>
          <c:tx>
            <c:strRef>
              <c:f>FIG_Selvbilde!$E$11</c:f>
              <c:strCache>
                <c:ptCount val="1"/>
                <c:pt idx="0">
                  <c:v>Passer svært dårlig</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FIG_Selvbilde!$A$12:$A$16</c:f>
              <c:strCache>
                <c:ptCount val="5"/>
                <c:pt idx="0">
                  <c:v>Jeg er svært fornøyd med hvordan jeg er</c:v>
                </c:pt>
                <c:pt idx="1">
                  <c:v>Jeg liker meg selv slik jeg er</c:v>
                </c:pt>
                <c:pt idx="2">
                  <c:v>Jeg er fornøyd med hvordan jeg har det</c:v>
                </c:pt>
                <c:pt idx="3">
                  <c:v>Jeg opplever at det jeg driver med i livet er meningsfullt</c:v>
                </c:pt>
                <c:pt idx="4">
                  <c:v>Jeg er ofte skuffet over meg selv</c:v>
                </c:pt>
              </c:strCache>
            </c:strRef>
          </c:cat>
          <c:val>
            <c:numRef>
              <c:f>FIG_Selvbilde!$E$12:$E$16</c:f>
              <c:numCache>
                <c:formatCode>0</c:formatCode>
                <c:ptCount val="5"/>
                <c:pt idx="0">
                  <c:v>5.6120478826103746</c:v>
                </c:pt>
                <c:pt idx="1">
                  <c:v>5.6755009696186169</c:v>
                </c:pt>
                <c:pt idx="2">
                  <c:v>6.8514441134568056</c:v>
                </c:pt>
                <c:pt idx="3">
                  <c:v>10.594214229867084</c:v>
                </c:pt>
                <c:pt idx="4">
                  <c:v>21.478508544795442</c:v>
                </c:pt>
              </c:numCache>
            </c:numRef>
          </c:val>
          <c:extLst>
            <c:ext xmlns:c16="http://schemas.microsoft.com/office/drawing/2014/chart" uri="{C3380CC4-5D6E-409C-BE32-E72D297353CC}">
              <c16:uniqueId val="{00000003-0AA2-41CE-9F40-A78FD23201E5}"/>
            </c:ext>
          </c:extLst>
        </c:ser>
        <c:dLbls>
          <c:showLegendKey val="0"/>
          <c:showVal val="0"/>
          <c:showCatName val="0"/>
          <c:showSerName val="0"/>
          <c:showPercent val="0"/>
          <c:showBubbleSize val="0"/>
        </c:dLbls>
        <c:gapWidth val="80"/>
        <c:overlap val="100"/>
        <c:axId val="1885813728"/>
        <c:axId val="1850598608"/>
      </c:barChart>
      <c:catAx>
        <c:axId val="188581372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50598608"/>
        <c:crosses val="autoZero"/>
        <c:auto val="1"/>
        <c:lblAlgn val="ctr"/>
        <c:lblOffset val="100"/>
        <c:noMultiLvlLbl val="0"/>
      </c:catAx>
      <c:valAx>
        <c:axId val="1850598608"/>
        <c:scaling>
          <c:orientation val="minMax"/>
          <c:max val="100"/>
        </c:scaling>
        <c:delete val="1"/>
        <c:axPos val="b"/>
        <c:numFmt formatCode="0" sourceLinked="1"/>
        <c:majorTickMark val="none"/>
        <c:minorTickMark val="none"/>
        <c:tickLblPos val="nextTo"/>
        <c:crossAx val="1885813728"/>
        <c:crosses val="autoZero"/>
        <c:crossBetween val="between"/>
      </c:valAx>
      <c:spPr>
        <a:noFill/>
        <a:ln>
          <a:noFill/>
        </a:ln>
        <a:effectLst/>
      </c:spPr>
    </c:plotArea>
    <c:legend>
      <c:legendPos val="b"/>
      <c:layout>
        <c:manualLayout>
          <c:xMode val="edge"/>
          <c:yMode val="edge"/>
          <c:x val="0"/>
          <c:y val="0.84255192839288273"/>
          <c:w val="1"/>
          <c:h val="0.1365074641924203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FIG_Selvbilde!$A$20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FIG_Selvbilde!$B$19:$K$19</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FIG_Selvbilde!$B$20:$K$20</c:f>
              <c:numCache>
                <c:formatCode>0</c:formatCode>
                <c:ptCount val="10"/>
                <c:pt idx="0">
                  <c:v>0</c:v>
                </c:pt>
                <c:pt idx="1">
                  <c:v>0</c:v>
                </c:pt>
                <c:pt idx="2">
                  <c:v>0</c:v>
                </c:pt>
                <c:pt idx="3">
                  <c:v>0</c:v>
                </c:pt>
                <c:pt idx="4">
                  <c:v>0</c:v>
                </c:pt>
                <c:pt idx="5">
                  <c:v>0</c:v>
                </c:pt>
                <c:pt idx="6">
                  <c:v>55.09</c:v>
                </c:pt>
                <c:pt idx="7">
                  <c:v>0</c:v>
                </c:pt>
                <c:pt idx="8">
                  <c:v>0</c:v>
                </c:pt>
                <c:pt idx="9">
                  <c:v>55.78</c:v>
                </c:pt>
              </c:numCache>
            </c:numRef>
          </c:val>
          <c:extLst>
            <c:ext xmlns:c16="http://schemas.microsoft.com/office/drawing/2014/chart" uri="{C3380CC4-5D6E-409C-BE32-E72D297353CC}">
              <c16:uniqueId val="{00000000-50DD-4B80-8FEE-2D2837201CE2}"/>
            </c:ext>
          </c:extLst>
        </c:ser>
        <c:ser>
          <c:idx val="1"/>
          <c:order val="1"/>
          <c:tx>
            <c:strRef>
              <c:f>FIG_Selvbilde!$A$21</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FIG_Selvbilde!$B$19:$K$19</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FIG_Selvbilde!$B$21:$K$21</c:f>
              <c:numCache>
                <c:formatCode>0</c:formatCode>
                <c:ptCount val="10"/>
                <c:pt idx="0">
                  <c:v>0</c:v>
                </c:pt>
                <c:pt idx="1">
                  <c:v>0</c:v>
                </c:pt>
                <c:pt idx="2">
                  <c:v>0</c:v>
                </c:pt>
                <c:pt idx="3">
                  <c:v>0</c:v>
                </c:pt>
                <c:pt idx="4">
                  <c:v>0</c:v>
                </c:pt>
                <c:pt idx="5">
                  <c:v>0</c:v>
                </c:pt>
                <c:pt idx="6">
                  <c:v>0</c:v>
                </c:pt>
                <c:pt idx="7">
                  <c:v>0</c:v>
                </c:pt>
                <c:pt idx="8">
                  <c:v>0</c:v>
                </c:pt>
                <c:pt idx="9">
                  <c:v>56.23</c:v>
                </c:pt>
              </c:numCache>
            </c:numRef>
          </c:val>
          <c:extLst>
            <c:ext xmlns:c16="http://schemas.microsoft.com/office/drawing/2014/chart" uri="{C3380CC4-5D6E-409C-BE32-E72D297353CC}">
              <c16:uniqueId val="{00000000-A65B-46A5-AE93-DB7376ADE1DE}"/>
            </c:ext>
          </c:extLst>
        </c:ser>
        <c:ser>
          <c:idx val="2"/>
          <c:order val="2"/>
          <c:tx>
            <c:strRef>
              <c:f>FIG_Selvbilde!$A$22</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FIG_Selvbilde!$B$19:$K$19</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FIG_Selvbilde!$B$22:$K$22</c:f>
              <c:numCache>
                <c:formatCode>0</c:formatCode>
                <c:ptCount val="10"/>
                <c:pt idx="0">
                  <c:v>0</c:v>
                </c:pt>
                <c:pt idx="1">
                  <c:v>0</c:v>
                </c:pt>
                <c:pt idx="2">
                  <c:v>0</c:v>
                </c:pt>
                <c:pt idx="3">
                  <c:v>0</c:v>
                </c:pt>
                <c:pt idx="4">
                  <c:v>0</c:v>
                </c:pt>
                <c:pt idx="5">
                  <c:v>0</c:v>
                </c:pt>
                <c:pt idx="6">
                  <c:v>0</c:v>
                </c:pt>
                <c:pt idx="7">
                  <c:v>0</c:v>
                </c:pt>
                <c:pt idx="8">
                  <c:v>0</c:v>
                </c:pt>
                <c:pt idx="9">
                  <c:v>55.88</c:v>
                </c:pt>
              </c:numCache>
            </c:numRef>
          </c:val>
          <c:extLst>
            <c:ext xmlns:c16="http://schemas.microsoft.com/office/drawing/2014/chart" uri="{C3380CC4-5D6E-409C-BE32-E72D297353CC}">
              <c16:uniqueId val="{00000001-A65B-46A5-AE93-DB7376ADE1DE}"/>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100"/>
          <c:min val="1"/>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42129629629629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FIG_Tobakk!$B$5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CF8C-4F42-B396-4425DF42485D}"/>
              </c:ext>
            </c:extLst>
          </c:dPt>
          <c:dPt>
            <c:idx val="1"/>
            <c:bubble3D val="0"/>
            <c:spPr>
              <a:solidFill>
                <a:schemeClr val="accent2"/>
              </a:solidFill>
              <a:ln w="19050">
                <a:noFill/>
              </a:ln>
              <a:effectLst/>
            </c:spPr>
            <c:extLst>
              <c:ext xmlns:c16="http://schemas.microsoft.com/office/drawing/2014/chart" uri="{C3380CC4-5D6E-409C-BE32-E72D297353CC}">
                <c16:uniqueId val="{00000003-CF8C-4F42-B396-4425DF42485D}"/>
              </c:ext>
            </c:extLst>
          </c:dPt>
          <c:dPt>
            <c:idx val="2"/>
            <c:bubble3D val="0"/>
            <c:spPr>
              <a:solidFill>
                <a:schemeClr val="accent3"/>
              </a:solidFill>
              <a:ln w="19050">
                <a:noFill/>
              </a:ln>
              <a:effectLst/>
            </c:spPr>
            <c:extLst>
              <c:ext xmlns:c16="http://schemas.microsoft.com/office/drawing/2014/chart" uri="{C3380CC4-5D6E-409C-BE32-E72D297353CC}">
                <c16:uniqueId val="{00000005-CF8C-4F42-B396-4425DF42485D}"/>
              </c:ext>
            </c:extLst>
          </c:dPt>
          <c:dPt>
            <c:idx val="3"/>
            <c:bubble3D val="0"/>
            <c:spPr>
              <a:solidFill>
                <a:schemeClr val="accent4"/>
              </a:solidFill>
              <a:ln w="19050">
                <a:noFill/>
              </a:ln>
              <a:effectLst/>
            </c:spPr>
            <c:extLst>
              <c:ext xmlns:c16="http://schemas.microsoft.com/office/drawing/2014/chart" uri="{C3380CC4-5D6E-409C-BE32-E72D297353CC}">
                <c16:uniqueId val="{00000007-CF8C-4F42-B396-4425DF42485D}"/>
              </c:ext>
            </c:extLst>
          </c:dPt>
          <c:dPt>
            <c:idx val="4"/>
            <c:bubble3D val="0"/>
            <c:spPr>
              <a:solidFill>
                <a:srgbClr val="EABE00"/>
              </a:solidFill>
              <a:ln w="19050">
                <a:noFill/>
              </a:ln>
              <a:effectLst/>
            </c:spPr>
            <c:extLst>
              <c:ext xmlns:c16="http://schemas.microsoft.com/office/drawing/2014/chart" uri="{C3380CC4-5D6E-409C-BE32-E72D297353CC}">
                <c16:uniqueId val="{00000009-CF8C-4F42-B396-4425DF42485D}"/>
              </c:ext>
            </c:extLst>
          </c:dPt>
          <c:dPt>
            <c:idx val="5"/>
            <c:bubble3D val="0"/>
            <c:spPr>
              <a:solidFill>
                <a:schemeClr val="accent6"/>
              </a:solidFill>
              <a:ln w="19050">
                <a:noFill/>
              </a:ln>
              <a:effectLst/>
            </c:spPr>
            <c:extLst>
              <c:ext xmlns:c16="http://schemas.microsoft.com/office/drawing/2014/chart" uri="{C3380CC4-5D6E-409C-BE32-E72D297353CC}">
                <c16:uniqueId val="{0000000B-CF8C-4F42-B396-4425DF42485D}"/>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8C-4F42-B396-4425DF4248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FIG_Tobakk!$C$3:$G$3</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FIG_Tobakk!$C$5:$G$5</c:f>
              <c:numCache>
                <c:formatCode>0</c:formatCode>
                <c:ptCount val="5"/>
                <c:pt idx="0">
                  <c:v>68.108900523560209</c:v>
                </c:pt>
                <c:pt idx="1">
                  <c:v>12.031413612565444</c:v>
                </c:pt>
                <c:pt idx="2">
                  <c:v>14.040837696335078</c:v>
                </c:pt>
                <c:pt idx="3">
                  <c:v>3.6586387434554974</c:v>
                </c:pt>
                <c:pt idx="4">
                  <c:v>2.1602094240837695</c:v>
                </c:pt>
              </c:numCache>
            </c:numRef>
          </c:val>
          <c:extLst>
            <c:ext xmlns:c16="http://schemas.microsoft.com/office/drawing/2014/chart" uri="{C3380CC4-5D6E-409C-BE32-E72D297353CC}">
              <c16:uniqueId val="{0000000C-CF8C-4F42-B396-4425DF42485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5103857373865417"/>
          <c:y val="0.4211383739162805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FIG_Tobakk!$B$4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C009-4E62-A2C0-BA789EDC22C3}"/>
              </c:ext>
            </c:extLst>
          </c:dPt>
          <c:dPt>
            <c:idx val="1"/>
            <c:bubble3D val="0"/>
            <c:spPr>
              <a:solidFill>
                <a:schemeClr val="accent2"/>
              </a:solidFill>
              <a:ln w="19050">
                <a:noFill/>
              </a:ln>
              <a:effectLst/>
            </c:spPr>
            <c:extLst>
              <c:ext xmlns:c16="http://schemas.microsoft.com/office/drawing/2014/chart" uri="{C3380CC4-5D6E-409C-BE32-E72D297353CC}">
                <c16:uniqueId val="{00000003-C009-4E62-A2C0-BA789EDC22C3}"/>
              </c:ext>
            </c:extLst>
          </c:dPt>
          <c:dPt>
            <c:idx val="2"/>
            <c:bubble3D val="0"/>
            <c:spPr>
              <a:solidFill>
                <a:schemeClr val="accent3"/>
              </a:solidFill>
              <a:ln w="19050">
                <a:noFill/>
              </a:ln>
              <a:effectLst/>
            </c:spPr>
            <c:extLst>
              <c:ext xmlns:c16="http://schemas.microsoft.com/office/drawing/2014/chart" uri="{C3380CC4-5D6E-409C-BE32-E72D297353CC}">
                <c16:uniqueId val="{00000005-C009-4E62-A2C0-BA789EDC22C3}"/>
              </c:ext>
            </c:extLst>
          </c:dPt>
          <c:dPt>
            <c:idx val="3"/>
            <c:bubble3D val="0"/>
            <c:spPr>
              <a:solidFill>
                <a:schemeClr val="accent4"/>
              </a:solidFill>
              <a:ln w="19050">
                <a:noFill/>
              </a:ln>
              <a:effectLst/>
            </c:spPr>
            <c:extLst>
              <c:ext xmlns:c16="http://schemas.microsoft.com/office/drawing/2014/chart" uri="{C3380CC4-5D6E-409C-BE32-E72D297353CC}">
                <c16:uniqueId val="{00000007-C009-4E62-A2C0-BA789EDC22C3}"/>
              </c:ext>
            </c:extLst>
          </c:dPt>
          <c:dPt>
            <c:idx val="4"/>
            <c:bubble3D val="0"/>
            <c:spPr>
              <a:solidFill>
                <a:srgbClr val="EABE00"/>
              </a:solidFill>
              <a:ln w="19050">
                <a:noFill/>
              </a:ln>
              <a:effectLst/>
            </c:spPr>
            <c:extLst>
              <c:ext xmlns:c16="http://schemas.microsoft.com/office/drawing/2014/chart" uri="{C3380CC4-5D6E-409C-BE32-E72D297353CC}">
                <c16:uniqueId val="{00000009-C009-4E62-A2C0-BA789EDC22C3}"/>
              </c:ext>
            </c:extLst>
          </c:dPt>
          <c:dPt>
            <c:idx val="5"/>
            <c:bubble3D val="0"/>
            <c:spPr>
              <a:solidFill>
                <a:schemeClr val="accent6"/>
              </a:solidFill>
              <a:ln w="19050">
                <a:noFill/>
              </a:ln>
              <a:effectLst/>
            </c:spPr>
            <c:extLst>
              <c:ext xmlns:c16="http://schemas.microsoft.com/office/drawing/2014/chart" uri="{C3380CC4-5D6E-409C-BE32-E72D297353CC}">
                <c16:uniqueId val="{0000000B-C009-4E62-A2C0-BA789EDC22C3}"/>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C009-4E62-A2C0-BA789EDC22C3}"/>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FIG_Tobakk!$C$3:$G$3</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FIG_Tobakk!$C$4:$G$4</c:f>
              <c:numCache>
                <c:formatCode>0</c:formatCode>
                <c:ptCount val="5"/>
                <c:pt idx="0">
                  <c:v>67.122785583384243</c:v>
                </c:pt>
                <c:pt idx="1">
                  <c:v>12.107513744654856</c:v>
                </c:pt>
                <c:pt idx="2">
                  <c:v>13.805742211362249</c:v>
                </c:pt>
                <c:pt idx="3">
                  <c:v>3.8729383017715335</c:v>
                </c:pt>
                <c:pt idx="4">
                  <c:v>3.0910201588271229</c:v>
                </c:pt>
              </c:numCache>
            </c:numRef>
          </c:val>
          <c:extLst>
            <c:ext xmlns:c16="http://schemas.microsoft.com/office/drawing/2014/chart" uri="{C3380CC4-5D6E-409C-BE32-E72D297353CC}">
              <c16:uniqueId val="{0000000C-C009-4E62-A2C0-BA789EDC22C3}"/>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
          <c:y val="0.84077893689265015"/>
          <c:w val="0.99821457302357297"/>
          <c:h val="0.1592210631073497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18907001363834E-2"/>
          <c:y val="0.1567510089187486"/>
          <c:w val="0.95415336241767013"/>
          <c:h val="0.62343952153037074"/>
        </c:manualLayout>
      </c:layout>
      <c:barChart>
        <c:barDir val="col"/>
        <c:grouping val="clustered"/>
        <c:varyColors val="0"/>
        <c:ser>
          <c:idx val="0"/>
          <c:order val="0"/>
          <c:tx>
            <c:strRef>
              <c:f>FIG_Tobakk!$A$30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FIG_Tobakk!$B$29:$K$29</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FIG_Tobakk!$B$30:$K$30</c:f>
              <c:numCache>
                <c:formatCode>0</c:formatCode>
                <c:ptCount val="10"/>
                <c:pt idx="0">
                  <c:v>0</c:v>
                </c:pt>
                <c:pt idx="1">
                  <c:v>0</c:v>
                </c:pt>
                <c:pt idx="2">
                  <c:v>0</c:v>
                </c:pt>
                <c:pt idx="3">
                  <c:v>0</c:v>
                </c:pt>
                <c:pt idx="4">
                  <c:v>0</c:v>
                </c:pt>
                <c:pt idx="5">
                  <c:v>0</c:v>
                </c:pt>
                <c:pt idx="6">
                  <c:v>12.5</c:v>
                </c:pt>
                <c:pt idx="7">
                  <c:v>0</c:v>
                </c:pt>
                <c:pt idx="8">
                  <c:v>0</c:v>
                </c:pt>
                <c:pt idx="9">
                  <c:v>11.65</c:v>
                </c:pt>
              </c:numCache>
            </c:numRef>
          </c:val>
          <c:extLst>
            <c:ext xmlns:c16="http://schemas.microsoft.com/office/drawing/2014/chart" uri="{C3380CC4-5D6E-409C-BE32-E72D297353CC}">
              <c16:uniqueId val="{00000000-A3BE-442C-8C60-63ADF0AB25B8}"/>
            </c:ext>
          </c:extLst>
        </c:ser>
        <c:ser>
          <c:idx val="1"/>
          <c:order val="1"/>
          <c:tx>
            <c:strRef>
              <c:f>FIG_Tobakk!$A$31</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FIG_Tobakk!$B$29:$K$29</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FIG_Tobakk!$B$31:$K$31</c:f>
              <c:numCache>
                <c:formatCode>0</c:formatCode>
                <c:ptCount val="10"/>
                <c:pt idx="0">
                  <c:v>0</c:v>
                </c:pt>
                <c:pt idx="1">
                  <c:v>0</c:v>
                </c:pt>
                <c:pt idx="2">
                  <c:v>0</c:v>
                </c:pt>
                <c:pt idx="3">
                  <c:v>0</c:v>
                </c:pt>
                <c:pt idx="4">
                  <c:v>0</c:v>
                </c:pt>
                <c:pt idx="5">
                  <c:v>0</c:v>
                </c:pt>
                <c:pt idx="6">
                  <c:v>0</c:v>
                </c:pt>
                <c:pt idx="7">
                  <c:v>0</c:v>
                </c:pt>
                <c:pt idx="8">
                  <c:v>0</c:v>
                </c:pt>
                <c:pt idx="9">
                  <c:v>15.95</c:v>
                </c:pt>
              </c:numCache>
            </c:numRef>
          </c:val>
          <c:extLst>
            <c:ext xmlns:c16="http://schemas.microsoft.com/office/drawing/2014/chart" uri="{C3380CC4-5D6E-409C-BE32-E72D297353CC}">
              <c16:uniqueId val="{00000001-A3BE-442C-8C60-63ADF0AB25B8}"/>
            </c:ext>
          </c:extLst>
        </c:ser>
        <c:ser>
          <c:idx val="2"/>
          <c:order val="2"/>
          <c:tx>
            <c:strRef>
              <c:f>FIG_Tobakk!$A$32</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FIG_Tobakk!$B$29:$K$29</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FIG_Tobakk!$B$32:$K$32</c:f>
              <c:numCache>
                <c:formatCode>0</c:formatCode>
                <c:ptCount val="10"/>
                <c:pt idx="0">
                  <c:v>0</c:v>
                </c:pt>
                <c:pt idx="1">
                  <c:v>0</c:v>
                </c:pt>
                <c:pt idx="2">
                  <c:v>0</c:v>
                </c:pt>
                <c:pt idx="3">
                  <c:v>0</c:v>
                </c:pt>
                <c:pt idx="4">
                  <c:v>0</c:v>
                </c:pt>
                <c:pt idx="5">
                  <c:v>0</c:v>
                </c:pt>
                <c:pt idx="6">
                  <c:v>0</c:v>
                </c:pt>
                <c:pt idx="7">
                  <c:v>0</c:v>
                </c:pt>
                <c:pt idx="8">
                  <c:v>0</c:v>
                </c:pt>
                <c:pt idx="9">
                  <c:v>19.309999999999999</c:v>
                </c:pt>
              </c:numCache>
            </c:numRef>
          </c:val>
          <c:extLst>
            <c:ext xmlns:c16="http://schemas.microsoft.com/office/drawing/2014/chart" uri="{C3380CC4-5D6E-409C-BE32-E72D297353CC}">
              <c16:uniqueId val="{00000000-624B-4A4D-ABDF-ACD492427B45}"/>
            </c:ext>
          </c:extLst>
        </c:ser>
        <c:ser>
          <c:idx val="3"/>
          <c:order val="3"/>
          <c:tx>
            <c:strRef>
              <c:f>FIG_Tobakk!$A$33</c:f>
              <c:strCache>
                <c:ptCount val="1"/>
              </c:strCache>
            </c:strRef>
          </c:tx>
          <c:spPr>
            <a:solidFill>
              <a:schemeClr val="accent1">
                <a:lumMod val="60000"/>
              </a:schemeClr>
            </a:solidFill>
            <a:ln>
              <a:noFill/>
            </a:ln>
            <a:effectLst/>
          </c:spPr>
          <c:invertIfNegative val="0"/>
          <c:cat>
            <c:numRef>
              <c:f>FIG_Tobakk!$B$29:$K$29</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FIG_Tobakk!$B$33:$K$33</c:f>
              <c:numCache>
                <c:formatCode>General</c:formatCode>
                <c:ptCount val="10"/>
              </c:numCache>
            </c:numRef>
          </c:val>
          <c:extLst>
            <c:ext xmlns:c16="http://schemas.microsoft.com/office/drawing/2014/chart" uri="{C3380CC4-5D6E-409C-BE32-E72D297353CC}">
              <c16:uniqueId val="{00000003-3777-4279-87CC-792F209DA1BA}"/>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70"/>
          <c:min val="1.0000000000000005E-9"/>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legendEntry>
        <c:idx val="3"/>
        <c:delete val="1"/>
      </c:legendEntry>
      <c:layout>
        <c:manualLayout>
          <c:xMode val="edge"/>
          <c:yMode val="edge"/>
          <c:x val="0.36343609836138763"/>
          <c:y val="6.4290367724605623E-4"/>
          <c:w val="0.28872589003194232"/>
          <c:h val="0.1032012689251251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60785301814664"/>
          <c:y val="2.6600474441383533E-2"/>
          <c:w val="0.28005866948205771"/>
          <c:h val="0.94628060912151835"/>
        </c:manualLayout>
      </c:layout>
      <c:barChart>
        <c:barDir val="bar"/>
        <c:grouping val="clustered"/>
        <c:varyColors val="0"/>
        <c:ser>
          <c:idx val="1"/>
          <c:order val="0"/>
          <c:tx>
            <c:strRef>
              <c:f>FIG_Tobakk!$B$13</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FIG_Tobakk!$C$11:$G$11</c:f>
              <c:strCache>
                <c:ptCount val="5"/>
                <c:pt idx="0">
                  <c:v>Har aldri røykt</c:v>
                </c:pt>
                <c:pt idx="1">
                  <c:v>Har røykt før</c:v>
                </c:pt>
                <c:pt idx="2">
                  <c:v>Sjeldnere</c:v>
                </c:pt>
                <c:pt idx="3">
                  <c:v>Røyker ukentlig</c:v>
                </c:pt>
                <c:pt idx="4">
                  <c:v>Røyker daglig</c:v>
                </c:pt>
              </c:strCache>
            </c:strRef>
          </c:cat>
          <c:val>
            <c:numRef>
              <c:f>FIG_Tobakk!$C$13:$G$13</c:f>
              <c:numCache>
                <c:formatCode>0</c:formatCode>
                <c:ptCount val="5"/>
                <c:pt idx="0">
                  <c:v>72.41626794258373</c:v>
                </c:pt>
                <c:pt idx="1">
                  <c:v>10.669856459330143</c:v>
                </c:pt>
                <c:pt idx="2">
                  <c:v>12.272727272727273</c:v>
                </c:pt>
                <c:pt idx="3">
                  <c:v>2.7272727272727271</c:v>
                </c:pt>
                <c:pt idx="4">
                  <c:v>1.9138755980861244</c:v>
                </c:pt>
              </c:numCache>
            </c:numRef>
          </c:val>
          <c:extLst>
            <c:ext xmlns:c16="http://schemas.microsoft.com/office/drawing/2014/chart" uri="{C3380CC4-5D6E-409C-BE32-E72D297353CC}">
              <c16:uniqueId val="{00000002-5ED2-4F09-B592-AE271E56D631}"/>
            </c:ext>
          </c:extLst>
        </c:ser>
        <c:ser>
          <c:idx val="0"/>
          <c:order val="1"/>
          <c:tx>
            <c:strRef>
              <c:f>FIG_Tobakk!$B$12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FIG_Tobakk!$C$11:$G$11</c:f>
              <c:strCache>
                <c:ptCount val="5"/>
                <c:pt idx="0">
                  <c:v>Har aldri røykt</c:v>
                </c:pt>
                <c:pt idx="1">
                  <c:v>Har røykt før</c:v>
                </c:pt>
                <c:pt idx="2">
                  <c:v>Sjeldnere</c:v>
                </c:pt>
                <c:pt idx="3">
                  <c:v>Røyker ukentlig</c:v>
                </c:pt>
                <c:pt idx="4">
                  <c:v>Røyker daglig</c:v>
                </c:pt>
              </c:strCache>
            </c:strRef>
          </c:cat>
          <c:val>
            <c:numRef>
              <c:f>FIG_Tobakk!$C$12:$G$12</c:f>
              <c:numCache>
                <c:formatCode>0</c:formatCode>
                <c:ptCount val="5"/>
                <c:pt idx="0">
                  <c:v>61.534603811434309</c:v>
                </c:pt>
                <c:pt idx="1">
                  <c:v>13.640922768304915</c:v>
                </c:pt>
                <c:pt idx="2">
                  <c:v>15.421263791374123</c:v>
                </c:pt>
                <c:pt idx="3">
                  <c:v>5.0651955867602805</c:v>
                </c:pt>
                <c:pt idx="4">
                  <c:v>4.3380140421263791</c:v>
                </c:pt>
              </c:numCache>
            </c:numRef>
          </c:val>
          <c:extLst>
            <c:ext xmlns:c16="http://schemas.microsoft.com/office/drawing/2014/chart" uri="{C3380CC4-5D6E-409C-BE32-E72D297353CC}">
              <c16:uniqueId val="{00000000-5ED2-4F09-B592-AE271E56D631}"/>
            </c:ext>
          </c:extLst>
        </c:ser>
        <c:dLbls>
          <c:showLegendKey val="0"/>
          <c:showVal val="0"/>
          <c:showCatName val="0"/>
          <c:showSerName val="0"/>
          <c:showPercent val="0"/>
          <c:showBubbleSize val="0"/>
        </c:dLbls>
        <c:gapWidth val="40"/>
        <c:axId val="1885960720"/>
        <c:axId val="1885963472"/>
      </c:barChart>
      <c:catAx>
        <c:axId val="1885960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5963472"/>
        <c:crosses val="autoZero"/>
        <c:auto val="1"/>
        <c:lblAlgn val="ctr"/>
        <c:lblOffset val="100"/>
        <c:noMultiLvlLbl val="0"/>
      </c:catAx>
      <c:valAx>
        <c:axId val="1885963472"/>
        <c:scaling>
          <c:orientation val="minMax"/>
          <c:max val="100"/>
        </c:scaling>
        <c:delete val="1"/>
        <c:axPos val="b"/>
        <c:numFmt formatCode="0" sourceLinked="1"/>
        <c:majorTickMark val="out"/>
        <c:minorTickMark val="none"/>
        <c:tickLblPos val="nextTo"/>
        <c:crossAx val="1885960720"/>
        <c:crosses val="autoZero"/>
        <c:crossBetween val="between"/>
      </c:valAx>
      <c:spPr>
        <a:noFill/>
        <a:ln>
          <a:noFill/>
        </a:ln>
        <a:effectLst/>
      </c:spPr>
    </c:plotArea>
    <c:legend>
      <c:legendPos val="t"/>
      <c:layout>
        <c:manualLayout>
          <c:xMode val="edge"/>
          <c:yMode val="edge"/>
          <c:x val="0.88525603220634286"/>
          <c:y val="4.3732782369146003E-2"/>
          <c:w val="9.230298189522991E-2"/>
          <c:h val="0.2146162381389654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FIG_Venner!$B$9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FIG_Venner!$C$7:$E$7</c:f>
              <c:strCache>
                <c:ptCount val="3"/>
                <c:pt idx="0">
                  <c:v>Vg1</c:v>
                </c:pt>
                <c:pt idx="1">
                  <c:v>Vg2</c:v>
                </c:pt>
                <c:pt idx="2">
                  <c:v>Vg3</c:v>
                </c:pt>
              </c:strCache>
            </c:strRef>
          </c:cat>
          <c:val>
            <c:numRef>
              <c:f>FIG_Venner!$C$9:$E$9</c:f>
              <c:numCache>
                <c:formatCode>0</c:formatCode>
                <c:ptCount val="3"/>
                <c:pt idx="0">
                  <c:v>88.220230473751599</c:v>
                </c:pt>
                <c:pt idx="1">
                  <c:v>90.673211781206177</c:v>
                </c:pt>
                <c:pt idx="2">
                  <c:v>93.168724279835388</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3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23318791164955E-2"/>
          <c:y val="0.1954781160958215"/>
          <c:w val="0.95415336241767013"/>
          <c:h val="0.61287035998779171"/>
        </c:manualLayout>
      </c:layout>
      <c:barChart>
        <c:barDir val="col"/>
        <c:grouping val="clustered"/>
        <c:varyColors val="0"/>
        <c:ser>
          <c:idx val="0"/>
          <c:order val="0"/>
          <c:tx>
            <c:strRef>
              <c:f>FIG_Tobakk!$A$17</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FIG_Tobakk!$B$16:$K$16</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FIG_Tobakk!$B$17:$K$17</c:f>
              <c:numCache>
                <c:formatCode>0</c:formatCode>
                <c:ptCount val="10"/>
                <c:pt idx="0">
                  <c:v>0</c:v>
                </c:pt>
                <c:pt idx="1">
                  <c:v>0</c:v>
                </c:pt>
                <c:pt idx="2">
                  <c:v>0</c:v>
                </c:pt>
                <c:pt idx="3">
                  <c:v>0</c:v>
                </c:pt>
                <c:pt idx="4">
                  <c:v>0</c:v>
                </c:pt>
                <c:pt idx="5">
                  <c:v>0</c:v>
                </c:pt>
                <c:pt idx="6">
                  <c:v>7.11</c:v>
                </c:pt>
                <c:pt idx="7">
                  <c:v>0</c:v>
                </c:pt>
                <c:pt idx="8">
                  <c:v>0</c:v>
                </c:pt>
                <c:pt idx="9">
                  <c:v>8.52</c:v>
                </c:pt>
              </c:numCache>
            </c:numRef>
          </c:val>
          <c:extLst>
            <c:ext xmlns:c16="http://schemas.microsoft.com/office/drawing/2014/chart" uri="{C3380CC4-5D6E-409C-BE32-E72D297353CC}">
              <c16:uniqueId val="{00000000-50DD-4B80-8FEE-2D2837201CE2}"/>
            </c:ext>
          </c:extLst>
        </c:ser>
        <c:ser>
          <c:idx val="1"/>
          <c:order val="1"/>
          <c:tx>
            <c:strRef>
              <c:f>FIG_Tobakk!$A$18</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FIG_Tobakk!$B$16:$K$16</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FIG_Tobakk!$B$18:$K$18</c:f>
              <c:numCache>
                <c:formatCode>0</c:formatCode>
                <c:ptCount val="10"/>
                <c:pt idx="0">
                  <c:v>0</c:v>
                </c:pt>
                <c:pt idx="1">
                  <c:v>0</c:v>
                </c:pt>
                <c:pt idx="2">
                  <c:v>0</c:v>
                </c:pt>
                <c:pt idx="3">
                  <c:v>0</c:v>
                </c:pt>
                <c:pt idx="4">
                  <c:v>0</c:v>
                </c:pt>
                <c:pt idx="5">
                  <c:v>0</c:v>
                </c:pt>
                <c:pt idx="6">
                  <c:v>0</c:v>
                </c:pt>
                <c:pt idx="7">
                  <c:v>0</c:v>
                </c:pt>
                <c:pt idx="8">
                  <c:v>0</c:v>
                </c:pt>
                <c:pt idx="9">
                  <c:v>7.26</c:v>
                </c:pt>
              </c:numCache>
            </c:numRef>
          </c:val>
          <c:extLst>
            <c:ext xmlns:c16="http://schemas.microsoft.com/office/drawing/2014/chart" uri="{C3380CC4-5D6E-409C-BE32-E72D297353CC}">
              <c16:uniqueId val="{00000000-C019-45D4-B279-90F92D73D0A9}"/>
            </c:ext>
          </c:extLst>
        </c:ser>
        <c:ser>
          <c:idx val="2"/>
          <c:order val="2"/>
          <c:tx>
            <c:strRef>
              <c:f>FIG_Tobakk!$A$19</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FIG_Tobakk!$B$16:$K$16</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FIG_Tobakk!$B$19:$K$19</c:f>
              <c:numCache>
                <c:formatCode>0</c:formatCode>
                <c:ptCount val="10"/>
                <c:pt idx="0">
                  <c:v>0</c:v>
                </c:pt>
                <c:pt idx="1">
                  <c:v>0</c:v>
                </c:pt>
                <c:pt idx="2">
                  <c:v>0</c:v>
                </c:pt>
                <c:pt idx="3">
                  <c:v>0</c:v>
                </c:pt>
                <c:pt idx="4">
                  <c:v>0</c:v>
                </c:pt>
                <c:pt idx="5">
                  <c:v>0</c:v>
                </c:pt>
                <c:pt idx="6">
                  <c:v>0</c:v>
                </c:pt>
                <c:pt idx="7">
                  <c:v>0</c:v>
                </c:pt>
                <c:pt idx="8">
                  <c:v>0</c:v>
                </c:pt>
                <c:pt idx="9">
                  <c:v>4.3099999999999996</c:v>
                </c:pt>
              </c:numCache>
            </c:numRef>
          </c:val>
          <c:extLst>
            <c:ext xmlns:c16="http://schemas.microsoft.com/office/drawing/2014/chart" uri="{C3380CC4-5D6E-409C-BE32-E72D297353CC}">
              <c16:uniqueId val="{00000000-A81E-466F-B5AB-F2837E39C5FB}"/>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70"/>
          <c:min val="1.0000000000000005E-9"/>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layout>
        <c:manualLayout>
          <c:xMode val="edge"/>
          <c:yMode val="edge"/>
          <c:x val="0.35594856775280348"/>
          <c:y val="6.0112225264647622E-2"/>
          <c:w val="0.2360806123354191"/>
          <c:h val="0.1071125497015383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31645156892664"/>
          <c:y val="2.178626153917947E-2"/>
          <c:w val="0.54982261739700222"/>
          <c:h val="0.96565996800739307"/>
        </c:manualLayout>
      </c:layout>
      <c:barChart>
        <c:barDir val="bar"/>
        <c:grouping val="clustered"/>
        <c:varyColors val="0"/>
        <c:ser>
          <c:idx val="1"/>
          <c:order val="0"/>
          <c:tx>
            <c:strRef>
              <c:f>FIG_Tobakk!$B$26</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FIG_Tobakk!$C$24:$G$24</c:f>
              <c:strCache>
                <c:ptCount val="5"/>
                <c:pt idx="0">
                  <c:v>Har aldri snust</c:v>
                </c:pt>
                <c:pt idx="1">
                  <c:v>Har snust før</c:v>
                </c:pt>
                <c:pt idx="2">
                  <c:v>Sjeldnere</c:v>
                </c:pt>
                <c:pt idx="3">
                  <c:v>Snuser ukentlig</c:v>
                </c:pt>
                <c:pt idx="4">
                  <c:v>Snuser daglig</c:v>
                </c:pt>
              </c:strCache>
            </c:strRef>
          </c:cat>
          <c:val>
            <c:numRef>
              <c:f>FIG_Tobakk!$C$26:$G$26</c:f>
              <c:numCache>
                <c:formatCode>0</c:formatCode>
                <c:ptCount val="5"/>
                <c:pt idx="0">
                  <c:v>72.718585762064023</c:v>
                </c:pt>
                <c:pt idx="1">
                  <c:v>9.2689918776875295</c:v>
                </c:pt>
                <c:pt idx="2">
                  <c:v>6.7845198279980892</c:v>
                </c:pt>
                <c:pt idx="3">
                  <c:v>2.197802197802198</c:v>
                </c:pt>
                <c:pt idx="4">
                  <c:v>9.0301003344481607</c:v>
                </c:pt>
              </c:numCache>
            </c:numRef>
          </c:val>
          <c:extLst>
            <c:ext xmlns:c16="http://schemas.microsoft.com/office/drawing/2014/chart" uri="{C3380CC4-5D6E-409C-BE32-E72D297353CC}">
              <c16:uniqueId val="{00000002-5ED2-4F09-B592-AE271E56D631}"/>
            </c:ext>
          </c:extLst>
        </c:ser>
        <c:ser>
          <c:idx val="0"/>
          <c:order val="1"/>
          <c:tx>
            <c:strRef>
              <c:f>FIG_Tobakk!$B$25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FIG_Tobakk!$C$24:$G$24</c:f>
              <c:strCache>
                <c:ptCount val="5"/>
                <c:pt idx="0">
                  <c:v>Har aldri snust</c:v>
                </c:pt>
                <c:pt idx="1">
                  <c:v>Har snust før</c:v>
                </c:pt>
                <c:pt idx="2">
                  <c:v>Sjeldnere</c:v>
                </c:pt>
                <c:pt idx="3">
                  <c:v>Snuser ukentlig</c:v>
                </c:pt>
                <c:pt idx="4">
                  <c:v>Snuser daglig</c:v>
                </c:pt>
              </c:strCache>
            </c:strRef>
          </c:cat>
          <c:val>
            <c:numRef>
              <c:f>FIG_Tobakk!$C$25:$G$25</c:f>
              <c:numCache>
                <c:formatCode>0</c:formatCode>
                <c:ptCount val="5"/>
                <c:pt idx="0">
                  <c:v>64.487853744052089</c:v>
                </c:pt>
                <c:pt idx="1">
                  <c:v>10.042574505384422</c:v>
                </c:pt>
                <c:pt idx="2">
                  <c:v>6.0856498873027798</c:v>
                </c:pt>
                <c:pt idx="3">
                  <c:v>4.0070122714750811</c:v>
                </c:pt>
                <c:pt idx="4">
                  <c:v>15.376909591785626</c:v>
                </c:pt>
              </c:numCache>
            </c:numRef>
          </c:val>
          <c:extLst>
            <c:ext xmlns:c16="http://schemas.microsoft.com/office/drawing/2014/chart" uri="{C3380CC4-5D6E-409C-BE32-E72D297353CC}">
              <c16:uniqueId val="{00000000-5ED2-4F09-B592-AE271E56D631}"/>
            </c:ext>
          </c:extLst>
        </c:ser>
        <c:dLbls>
          <c:showLegendKey val="0"/>
          <c:showVal val="0"/>
          <c:showCatName val="0"/>
          <c:showSerName val="0"/>
          <c:showPercent val="0"/>
          <c:showBubbleSize val="0"/>
        </c:dLbls>
        <c:gapWidth val="40"/>
        <c:axId val="1885960720"/>
        <c:axId val="1885963472"/>
      </c:barChart>
      <c:catAx>
        <c:axId val="1885960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5963472"/>
        <c:crosses val="autoZero"/>
        <c:auto val="1"/>
        <c:lblAlgn val="ctr"/>
        <c:lblOffset val="100"/>
        <c:noMultiLvlLbl val="0"/>
      </c:catAx>
      <c:valAx>
        <c:axId val="1885963472"/>
        <c:scaling>
          <c:orientation val="minMax"/>
          <c:max val="100"/>
        </c:scaling>
        <c:delete val="1"/>
        <c:axPos val="b"/>
        <c:numFmt formatCode="0" sourceLinked="1"/>
        <c:majorTickMark val="out"/>
        <c:minorTickMark val="none"/>
        <c:tickLblPos val="nextTo"/>
        <c:crossAx val="1885960720"/>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42592592592592599"/>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FIG_Alko!$B$5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B0A-4B75-94E7-139ED93542F0}"/>
              </c:ext>
            </c:extLst>
          </c:dPt>
          <c:dPt>
            <c:idx val="1"/>
            <c:bubble3D val="0"/>
            <c:spPr>
              <a:solidFill>
                <a:schemeClr val="accent2"/>
              </a:solidFill>
              <a:ln w="19050">
                <a:noFill/>
              </a:ln>
              <a:effectLst/>
            </c:spPr>
            <c:extLst>
              <c:ext xmlns:c16="http://schemas.microsoft.com/office/drawing/2014/chart" uri="{C3380CC4-5D6E-409C-BE32-E72D297353CC}">
                <c16:uniqueId val="{00000003-8B0A-4B75-94E7-139ED93542F0}"/>
              </c:ext>
            </c:extLst>
          </c:dPt>
          <c:dPt>
            <c:idx val="2"/>
            <c:bubble3D val="0"/>
            <c:spPr>
              <a:solidFill>
                <a:schemeClr val="accent3"/>
              </a:solidFill>
              <a:ln w="19050">
                <a:noFill/>
              </a:ln>
              <a:effectLst/>
            </c:spPr>
            <c:extLst>
              <c:ext xmlns:c16="http://schemas.microsoft.com/office/drawing/2014/chart" uri="{C3380CC4-5D6E-409C-BE32-E72D297353CC}">
                <c16:uniqueId val="{00000005-8B0A-4B75-94E7-139ED93542F0}"/>
              </c:ext>
            </c:extLst>
          </c:dPt>
          <c:dPt>
            <c:idx val="3"/>
            <c:bubble3D val="0"/>
            <c:spPr>
              <a:solidFill>
                <a:schemeClr val="accent4"/>
              </a:solidFill>
              <a:ln w="19050">
                <a:noFill/>
              </a:ln>
              <a:effectLst/>
            </c:spPr>
            <c:extLst>
              <c:ext xmlns:c16="http://schemas.microsoft.com/office/drawing/2014/chart" uri="{C3380CC4-5D6E-409C-BE32-E72D297353CC}">
                <c16:uniqueId val="{00000007-8B0A-4B75-94E7-139ED93542F0}"/>
              </c:ext>
            </c:extLst>
          </c:dPt>
          <c:dPt>
            <c:idx val="4"/>
            <c:bubble3D val="0"/>
            <c:spPr>
              <a:solidFill>
                <a:schemeClr val="tx2">
                  <a:lumMod val="40000"/>
                  <a:lumOff val="60000"/>
                </a:schemeClr>
              </a:solidFill>
              <a:ln w="19050">
                <a:noFill/>
              </a:ln>
              <a:effectLst/>
            </c:spPr>
            <c:extLst>
              <c:ext xmlns:c16="http://schemas.microsoft.com/office/drawing/2014/chart" uri="{C3380CC4-5D6E-409C-BE32-E72D297353CC}">
                <c16:uniqueId val="{00000009-8B0A-4B75-94E7-139ED93542F0}"/>
              </c:ext>
            </c:extLst>
          </c:dPt>
          <c:dPt>
            <c:idx val="5"/>
            <c:bubble3D val="0"/>
            <c:spPr>
              <a:solidFill>
                <a:schemeClr val="accent6"/>
              </a:solidFill>
              <a:ln w="19050">
                <a:noFill/>
              </a:ln>
              <a:effectLst/>
            </c:spPr>
            <c:extLst>
              <c:ext xmlns:c16="http://schemas.microsoft.com/office/drawing/2014/chart" uri="{C3380CC4-5D6E-409C-BE32-E72D297353CC}">
                <c16:uniqueId val="{0000000B-8B0A-4B75-94E7-139ED93542F0}"/>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0A-4B75-94E7-139ED93542F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FIG_Alko!$C$3:$F$3</c:f>
              <c:strCache>
                <c:ptCount val="4"/>
                <c:pt idx="0">
                  <c:v>Ingen ganger</c:v>
                </c:pt>
                <c:pt idx="1">
                  <c:v>1 gang</c:v>
                </c:pt>
                <c:pt idx="2">
                  <c:v>2-5 ganger</c:v>
                </c:pt>
                <c:pt idx="3">
                  <c:v>6 ganger eller mer</c:v>
                </c:pt>
              </c:strCache>
            </c:strRef>
          </c:cat>
          <c:val>
            <c:numRef>
              <c:f>FIG_Alko!$C$5:$F$5</c:f>
              <c:numCache>
                <c:formatCode>0</c:formatCode>
                <c:ptCount val="4"/>
                <c:pt idx="0">
                  <c:v>42.326126430471689</c:v>
                </c:pt>
                <c:pt idx="1">
                  <c:v>10.619272834762047</c:v>
                </c:pt>
                <c:pt idx="2">
                  <c:v>19.461804822431485</c:v>
                </c:pt>
                <c:pt idx="3">
                  <c:v>27.592795912334783</c:v>
                </c:pt>
              </c:numCache>
            </c:numRef>
          </c:val>
          <c:extLst>
            <c:ext xmlns:c16="http://schemas.microsoft.com/office/drawing/2014/chart" uri="{C3380CC4-5D6E-409C-BE32-E72D297353CC}">
              <c16:uniqueId val="{0000000C-8B0A-4B75-94E7-139ED93542F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7374239210810724"/>
          <c:y val="0.4211383739162805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41E-2"/>
          <c:y val="5.7977190658171966E-2"/>
          <c:w val="0.40782200986486594"/>
          <c:h val="0.78631627500059531"/>
        </c:manualLayout>
      </c:layout>
      <c:doughnutChart>
        <c:varyColors val="1"/>
        <c:ser>
          <c:idx val="0"/>
          <c:order val="0"/>
          <c:tx>
            <c:strRef>
              <c:f>FIG_Alko!$B$4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F05-4430-ADDD-61B1386F723C}"/>
              </c:ext>
            </c:extLst>
          </c:dPt>
          <c:dPt>
            <c:idx val="1"/>
            <c:bubble3D val="0"/>
            <c:spPr>
              <a:solidFill>
                <a:schemeClr val="accent2"/>
              </a:solidFill>
              <a:ln w="19050">
                <a:noFill/>
              </a:ln>
              <a:effectLst/>
            </c:spPr>
            <c:extLst>
              <c:ext xmlns:c16="http://schemas.microsoft.com/office/drawing/2014/chart" uri="{C3380CC4-5D6E-409C-BE32-E72D297353CC}">
                <c16:uniqueId val="{00000003-4F05-4430-ADDD-61B1386F723C}"/>
              </c:ext>
            </c:extLst>
          </c:dPt>
          <c:dPt>
            <c:idx val="2"/>
            <c:bubble3D val="0"/>
            <c:spPr>
              <a:solidFill>
                <a:schemeClr val="accent3"/>
              </a:solidFill>
              <a:ln w="19050">
                <a:noFill/>
              </a:ln>
              <a:effectLst/>
            </c:spPr>
            <c:extLst>
              <c:ext xmlns:c16="http://schemas.microsoft.com/office/drawing/2014/chart" uri="{C3380CC4-5D6E-409C-BE32-E72D297353CC}">
                <c16:uniqueId val="{00000005-4F05-4430-ADDD-61B1386F723C}"/>
              </c:ext>
            </c:extLst>
          </c:dPt>
          <c:dPt>
            <c:idx val="3"/>
            <c:bubble3D val="0"/>
            <c:spPr>
              <a:solidFill>
                <a:schemeClr val="accent4"/>
              </a:solidFill>
              <a:ln w="19050">
                <a:noFill/>
              </a:ln>
              <a:effectLst/>
            </c:spPr>
            <c:extLst>
              <c:ext xmlns:c16="http://schemas.microsoft.com/office/drawing/2014/chart" uri="{C3380CC4-5D6E-409C-BE32-E72D297353CC}">
                <c16:uniqueId val="{00000007-4F05-4430-ADDD-61B1386F723C}"/>
              </c:ext>
            </c:extLst>
          </c:dPt>
          <c:dPt>
            <c:idx val="4"/>
            <c:bubble3D val="0"/>
            <c:spPr>
              <a:solidFill>
                <a:schemeClr val="tx2">
                  <a:lumMod val="40000"/>
                  <a:lumOff val="60000"/>
                </a:schemeClr>
              </a:solidFill>
              <a:ln w="19050">
                <a:noFill/>
              </a:ln>
              <a:effectLst/>
            </c:spPr>
            <c:extLst>
              <c:ext xmlns:c16="http://schemas.microsoft.com/office/drawing/2014/chart" uri="{C3380CC4-5D6E-409C-BE32-E72D297353CC}">
                <c16:uniqueId val="{00000009-4F05-4430-ADDD-61B1386F723C}"/>
              </c:ext>
            </c:extLst>
          </c:dPt>
          <c:dPt>
            <c:idx val="5"/>
            <c:bubble3D val="0"/>
            <c:spPr>
              <a:solidFill>
                <a:schemeClr val="accent6"/>
              </a:solidFill>
              <a:ln w="19050">
                <a:noFill/>
              </a:ln>
              <a:effectLst/>
            </c:spPr>
            <c:extLst>
              <c:ext xmlns:c16="http://schemas.microsoft.com/office/drawing/2014/chart" uri="{C3380CC4-5D6E-409C-BE32-E72D297353CC}">
                <c16:uniqueId val="{0000000B-4F05-4430-ADDD-61B1386F723C}"/>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4F05-4430-ADDD-61B1386F723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FIG_Alko!$C$3:$F$3</c:f>
              <c:strCache>
                <c:ptCount val="4"/>
                <c:pt idx="0">
                  <c:v>Ingen ganger</c:v>
                </c:pt>
                <c:pt idx="1">
                  <c:v>1 gang</c:v>
                </c:pt>
                <c:pt idx="2">
                  <c:v>2-5 ganger</c:v>
                </c:pt>
                <c:pt idx="3">
                  <c:v>6 ganger eller mer</c:v>
                </c:pt>
              </c:strCache>
            </c:strRef>
          </c:cat>
          <c:val>
            <c:numRef>
              <c:f>FIG_Alko!$C$4:$F$4</c:f>
              <c:numCache>
                <c:formatCode>0</c:formatCode>
                <c:ptCount val="4"/>
                <c:pt idx="0">
                  <c:v>44.232191274340643</c:v>
                </c:pt>
                <c:pt idx="1">
                  <c:v>9.3665269903869852</c:v>
                </c:pt>
                <c:pt idx="2">
                  <c:v>19.497165393147647</c:v>
                </c:pt>
                <c:pt idx="3">
                  <c:v>26.904116342124723</c:v>
                </c:pt>
              </c:numCache>
            </c:numRef>
          </c:val>
          <c:extLst>
            <c:ext xmlns:c16="http://schemas.microsoft.com/office/drawing/2014/chart" uri="{C3380CC4-5D6E-409C-BE32-E72D297353CC}">
              <c16:uniqueId val="{0000000C-4F05-4430-ADDD-61B1386F723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
          <c:y val="0.84873801594573295"/>
          <c:w val="0.99821457302357297"/>
          <c:h val="0.15126198405426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FIG_Alko!$B$8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FIG_Alko!$C$7:$E$7</c:f>
              <c:strCache>
                <c:ptCount val="3"/>
                <c:pt idx="0">
                  <c:v>Vg1</c:v>
                </c:pt>
                <c:pt idx="1">
                  <c:v>Vg2</c:v>
                </c:pt>
                <c:pt idx="2">
                  <c:v>Vg3</c:v>
                </c:pt>
              </c:strCache>
            </c:strRef>
          </c:cat>
          <c:val>
            <c:numRef>
              <c:f>FIG_Alko!$C$8:$E$8</c:f>
              <c:numCache>
                <c:formatCode>0</c:formatCode>
                <c:ptCount val="3"/>
                <c:pt idx="0">
                  <c:v>41.315789473684212</c:v>
                </c:pt>
                <c:pt idx="1">
                  <c:v>55.182072829131656</c:v>
                </c:pt>
                <c:pt idx="2">
                  <c:v>76.798378926038495</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FIG_Alko!$B$9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FIG_Alko!$C$7:$E$7</c:f>
              <c:strCache>
                <c:ptCount val="3"/>
                <c:pt idx="0">
                  <c:v>Vg1</c:v>
                </c:pt>
                <c:pt idx="1">
                  <c:v>Vg2</c:v>
                </c:pt>
                <c:pt idx="2">
                  <c:v>Vg3</c:v>
                </c:pt>
              </c:strCache>
            </c:strRef>
          </c:cat>
          <c:val>
            <c:numRef>
              <c:f>FIG_Alko!$C$9:$E$9</c:f>
              <c:numCache>
                <c:formatCode>0</c:formatCode>
                <c:ptCount val="3"/>
                <c:pt idx="0">
                  <c:v>40.5985686402082</c:v>
                </c:pt>
                <c:pt idx="1">
                  <c:v>55.332856120257688</c:v>
                </c:pt>
                <c:pt idx="2">
                  <c:v>78.553406223717417</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FIG_Alko!$B$12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FIG_Alko!$C$11:$G$11</c:f>
              <c:strCache>
                <c:ptCount val="5"/>
                <c:pt idx="0">
                  <c:v>Aldri</c:v>
                </c:pt>
                <c:pt idx="1">
                  <c:v>Har bare smakt noen få ganger</c:v>
                </c:pt>
                <c:pt idx="2">
                  <c:v>Av og til, men ikke så ofte som månedlig</c:v>
                </c:pt>
                <c:pt idx="3">
                  <c:v>Nokså jevnt 1-3 ganger i måneden</c:v>
                </c:pt>
                <c:pt idx="4">
                  <c:v>Hver uke</c:v>
                </c:pt>
              </c:strCache>
            </c:strRef>
          </c:cat>
          <c:val>
            <c:numRef>
              <c:f>FIG_Alko!$C$12:$G$12</c:f>
              <c:numCache>
                <c:formatCode>0</c:formatCode>
                <c:ptCount val="5"/>
                <c:pt idx="0">
                  <c:v>27.052052052052051</c:v>
                </c:pt>
                <c:pt idx="1">
                  <c:v>13.238238238238237</c:v>
                </c:pt>
                <c:pt idx="2">
                  <c:v>25.350350350350347</c:v>
                </c:pt>
                <c:pt idx="3">
                  <c:v>27.102102102102105</c:v>
                </c:pt>
                <c:pt idx="4">
                  <c:v>7.2572572572572573</c:v>
                </c:pt>
              </c:numCache>
            </c:numRef>
          </c:val>
          <c:extLst>
            <c:ext xmlns:c16="http://schemas.microsoft.com/office/drawing/2014/chart" uri="{C3380CC4-5D6E-409C-BE32-E72D297353CC}">
              <c16:uniqueId val="{00000000-3439-417A-9226-A1ADD58890CB}"/>
            </c:ext>
          </c:extLst>
        </c:ser>
        <c:ser>
          <c:idx val="1"/>
          <c:order val="1"/>
          <c:tx>
            <c:strRef>
              <c:f>FIG_Alko!$B$13</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FIG_Alko!$C$11:$G$11</c:f>
              <c:strCache>
                <c:ptCount val="5"/>
                <c:pt idx="0">
                  <c:v>Aldri</c:v>
                </c:pt>
                <c:pt idx="1">
                  <c:v>Har bare smakt noen få ganger</c:v>
                </c:pt>
                <c:pt idx="2">
                  <c:v>Av og til, men ikke så ofte som månedlig</c:v>
                </c:pt>
                <c:pt idx="3">
                  <c:v>Nokså jevnt 1-3 ganger i måneden</c:v>
                </c:pt>
                <c:pt idx="4">
                  <c:v>Hver uke</c:v>
                </c:pt>
              </c:strCache>
            </c:strRef>
          </c:cat>
          <c:val>
            <c:numRef>
              <c:f>FIG_Alko!$C$13:$G$13</c:f>
              <c:numCache>
                <c:formatCode>0</c:formatCode>
                <c:ptCount val="5"/>
                <c:pt idx="0">
                  <c:v>25.544649269810872</c:v>
                </c:pt>
                <c:pt idx="1">
                  <c:v>12.425185539861145</c:v>
                </c:pt>
                <c:pt idx="2">
                  <c:v>27.459899449365572</c:v>
                </c:pt>
                <c:pt idx="3">
                  <c:v>29.662437155853482</c:v>
                </c:pt>
                <c:pt idx="4">
                  <c:v>4.9078285851089296</c:v>
                </c:pt>
              </c:numCache>
            </c:numRef>
          </c:val>
          <c:extLst>
            <c:ext xmlns:c16="http://schemas.microsoft.com/office/drawing/2014/chart" uri="{C3380CC4-5D6E-409C-BE32-E72D297353CC}">
              <c16:uniqueId val="{00000001-3439-417A-9226-A1ADD58890CB}"/>
            </c:ext>
          </c:extLst>
        </c:ser>
        <c:dLbls>
          <c:showLegendKey val="0"/>
          <c:showVal val="0"/>
          <c:showCatName val="0"/>
          <c:showSerName val="0"/>
          <c:showPercent val="0"/>
          <c:showBubbleSize val="0"/>
        </c:dLbls>
        <c:gapWidth val="219"/>
        <c:overlap val="-27"/>
        <c:axId val="1904284912"/>
        <c:axId val="1880985472"/>
      </c:barChart>
      <c:catAx>
        <c:axId val="190428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985472"/>
        <c:crosses val="autoZero"/>
        <c:auto val="1"/>
        <c:lblAlgn val="ctr"/>
        <c:lblOffset val="100"/>
        <c:noMultiLvlLbl val="0"/>
      </c:catAx>
      <c:valAx>
        <c:axId val="1880985472"/>
        <c:scaling>
          <c:orientation val="minMax"/>
          <c:max val="100"/>
        </c:scaling>
        <c:delete val="1"/>
        <c:axPos val="l"/>
        <c:numFmt formatCode="0" sourceLinked="1"/>
        <c:majorTickMark val="out"/>
        <c:minorTickMark val="none"/>
        <c:tickLblPos val="nextTo"/>
        <c:crossAx val="1904284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FIG_Alko!$A$17</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FIG_Alko!$B$16:$K$16</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FIG_Alko!$B$17:$K$17</c:f>
              <c:numCache>
                <c:formatCode>0</c:formatCode>
                <c:ptCount val="10"/>
                <c:pt idx="0">
                  <c:v>0</c:v>
                </c:pt>
                <c:pt idx="1">
                  <c:v>0</c:v>
                </c:pt>
                <c:pt idx="2">
                  <c:v>0</c:v>
                </c:pt>
                <c:pt idx="3">
                  <c:v>0</c:v>
                </c:pt>
                <c:pt idx="4">
                  <c:v>0</c:v>
                </c:pt>
                <c:pt idx="5">
                  <c:v>0</c:v>
                </c:pt>
                <c:pt idx="6">
                  <c:v>37.06</c:v>
                </c:pt>
                <c:pt idx="7">
                  <c:v>0</c:v>
                </c:pt>
                <c:pt idx="8">
                  <c:v>0</c:v>
                </c:pt>
                <c:pt idx="9">
                  <c:v>40.97</c:v>
                </c:pt>
              </c:numCache>
            </c:numRef>
          </c:val>
          <c:extLst>
            <c:ext xmlns:c16="http://schemas.microsoft.com/office/drawing/2014/chart" uri="{C3380CC4-5D6E-409C-BE32-E72D297353CC}">
              <c16:uniqueId val="{00000000-50DD-4B80-8FEE-2D2837201CE2}"/>
            </c:ext>
          </c:extLst>
        </c:ser>
        <c:ser>
          <c:idx val="1"/>
          <c:order val="1"/>
          <c:tx>
            <c:strRef>
              <c:f>FIG_Alko!$A$18</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FIG_Alko!$B$16:$K$16</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FIG_Alko!$B$18:$K$18</c:f>
              <c:numCache>
                <c:formatCode>0</c:formatCode>
                <c:ptCount val="10"/>
                <c:pt idx="0">
                  <c:v>0</c:v>
                </c:pt>
                <c:pt idx="1">
                  <c:v>0</c:v>
                </c:pt>
                <c:pt idx="2">
                  <c:v>0</c:v>
                </c:pt>
                <c:pt idx="3">
                  <c:v>0</c:v>
                </c:pt>
                <c:pt idx="4">
                  <c:v>0</c:v>
                </c:pt>
                <c:pt idx="5">
                  <c:v>0</c:v>
                </c:pt>
                <c:pt idx="6">
                  <c:v>0</c:v>
                </c:pt>
                <c:pt idx="7">
                  <c:v>0</c:v>
                </c:pt>
                <c:pt idx="8">
                  <c:v>0</c:v>
                </c:pt>
                <c:pt idx="9">
                  <c:v>55.25</c:v>
                </c:pt>
              </c:numCache>
            </c:numRef>
          </c:val>
          <c:extLst>
            <c:ext xmlns:c16="http://schemas.microsoft.com/office/drawing/2014/chart" uri="{C3380CC4-5D6E-409C-BE32-E72D297353CC}">
              <c16:uniqueId val="{00000000-079C-4D9E-AFCA-AE66997C6526}"/>
            </c:ext>
          </c:extLst>
        </c:ser>
        <c:ser>
          <c:idx val="2"/>
          <c:order val="2"/>
          <c:tx>
            <c:strRef>
              <c:f>FIG_Alko!$A$19</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FIG_Alko!$B$16:$K$16</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FIG_Alko!$B$19:$K$19</c:f>
              <c:numCache>
                <c:formatCode>0</c:formatCode>
                <c:ptCount val="10"/>
                <c:pt idx="0">
                  <c:v>0</c:v>
                </c:pt>
                <c:pt idx="1">
                  <c:v>0</c:v>
                </c:pt>
                <c:pt idx="2">
                  <c:v>0</c:v>
                </c:pt>
                <c:pt idx="3">
                  <c:v>0</c:v>
                </c:pt>
                <c:pt idx="4">
                  <c:v>0</c:v>
                </c:pt>
                <c:pt idx="5">
                  <c:v>0</c:v>
                </c:pt>
                <c:pt idx="6">
                  <c:v>0</c:v>
                </c:pt>
                <c:pt idx="7">
                  <c:v>0</c:v>
                </c:pt>
                <c:pt idx="8">
                  <c:v>0</c:v>
                </c:pt>
                <c:pt idx="9">
                  <c:v>77.67</c:v>
                </c:pt>
              </c:numCache>
            </c:numRef>
          </c:val>
          <c:extLst>
            <c:ext xmlns:c16="http://schemas.microsoft.com/office/drawing/2014/chart" uri="{C3380CC4-5D6E-409C-BE32-E72D297353CC}">
              <c16:uniqueId val="{00000001-079C-4D9E-AFCA-AE66997C6526}"/>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100"/>
          <c:min val="1.0000000000000005E-9"/>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7374239210810724"/>
          <c:y val="0.42511791344282185"/>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FIG_Hasj!$B$4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02E3-47C5-B6DA-F07C3EDDB72F}"/>
              </c:ext>
            </c:extLst>
          </c:dPt>
          <c:dPt>
            <c:idx val="1"/>
            <c:bubble3D val="0"/>
            <c:spPr>
              <a:solidFill>
                <a:schemeClr val="accent3"/>
              </a:solidFill>
              <a:ln w="19050">
                <a:noFill/>
              </a:ln>
              <a:effectLst/>
            </c:spPr>
            <c:extLst>
              <c:ext xmlns:c16="http://schemas.microsoft.com/office/drawing/2014/chart" uri="{C3380CC4-5D6E-409C-BE32-E72D297353CC}">
                <c16:uniqueId val="{00000003-02E3-47C5-B6DA-F07C3EDDB72F}"/>
              </c:ext>
            </c:extLst>
          </c:dPt>
          <c:dPt>
            <c:idx val="2"/>
            <c:bubble3D val="0"/>
            <c:spPr>
              <a:solidFill>
                <a:schemeClr val="accent5"/>
              </a:solidFill>
              <a:ln w="19050">
                <a:noFill/>
              </a:ln>
              <a:effectLst/>
            </c:spPr>
            <c:extLst>
              <c:ext xmlns:c16="http://schemas.microsoft.com/office/drawing/2014/chart" uri="{C3380CC4-5D6E-409C-BE32-E72D297353CC}">
                <c16:uniqueId val="{00000005-02E3-47C5-B6DA-F07C3EDDB72F}"/>
              </c:ext>
            </c:extLst>
          </c:dPt>
          <c:dPt>
            <c:idx val="3"/>
            <c:bubble3D val="0"/>
            <c:spPr>
              <a:solidFill>
                <a:schemeClr val="accent1">
                  <a:lumMod val="60000"/>
                </a:schemeClr>
              </a:solidFill>
              <a:ln w="19050">
                <a:noFill/>
              </a:ln>
              <a:effectLst/>
            </c:spPr>
            <c:extLst>
              <c:ext xmlns:c16="http://schemas.microsoft.com/office/drawing/2014/chart" uri="{C3380CC4-5D6E-409C-BE32-E72D297353CC}">
                <c16:uniqueId val="{00000007-02E3-47C5-B6DA-F07C3EDDB72F}"/>
              </c:ext>
            </c:extLst>
          </c:dPt>
          <c:dPt>
            <c:idx val="4"/>
            <c:bubble3D val="0"/>
            <c:spPr>
              <a:solidFill>
                <a:schemeClr val="accent3">
                  <a:lumMod val="60000"/>
                </a:schemeClr>
              </a:solidFill>
              <a:ln w="19050">
                <a:noFill/>
              </a:ln>
              <a:effectLst/>
            </c:spPr>
            <c:extLst>
              <c:ext xmlns:c16="http://schemas.microsoft.com/office/drawing/2014/chart" uri="{C3380CC4-5D6E-409C-BE32-E72D297353CC}">
                <c16:uniqueId val="{00000009-02E3-47C5-B6DA-F07C3EDDB72F}"/>
              </c:ext>
            </c:extLst>
          </c:dPt>
          <c:dPt>
            <c:idx val="5"/>
            <c:bubble3D val="0"/>
            <c:spPr>
              <a:solidFill>
                <a:schemeClr val="accent5">
                  <a:lumMod val="60000"/>
                </a:schemeClr>
              </a:solidFill>
              <a:ln w="19050">
                <a:noFill/>
              </a:ln>
              <a:effectLst/>
            </c:spPr>
            <c:extLst>
              <c:ext xmlns:c16="http://schemas.microsoft.com/office/drawing/2014/chart" uri="{C3380CC4-5D6E-409C-BE32-E72D297353CC}">
                <c16:uniqueId val="{0000000B-02E3-47C5-B6DA-F07C3EDDB72F}"/>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02E3-47C5-B6DA-F07C3EDDB72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FIG_Hasj!$C$3:$E$3</c:f>
              <c:strCache>
                <c:ptCount val="3"/>
                <c:pt idx="0">
                  <c:v>Ingen ganger</c:v>
                </c:pt>
                <c:pt idx="1">
                  <c:v>En gang</c:v>
                </c:pt>
                <c:pt idx="2">
                  <c:v>To eller flere ganger</c:v>
                </c:pt>
              </c:strCache>
            </c:strRef>
          </c:cat>
          <c:val>
            <c:numRef>
              <c:f>FIG_Hasj!$C$4:$E$4</c:f>
              <c:numCache>
                <c:formatCode>0</c:formatCode>
                <c:ptCount val="3"/>
                <c:pt idx="0">
                  <c:v>86.685552407932008</c:v>
                </c:pt>
                <c:pt idx="1">
                  <c:v>4.4833107525557336</c:v>
                </c:pt>
                <c:pt idx="2">
                  <c:v>8.8311368395122543</c:v>
                </c:pt>
              </c:numCache>
            </c:numRef>
          </c:val>
          <c:extLst>
            <c:ext xmlns:c16="http://schemas.microsoft.com/office/drawing/2014/chart" uri="{C3380CC4-5D6E-409C-BE32-E72D297353CC}">
              <c16:uniqueId val="{0000000C-02E3-47C5-B6DA-F07C3EDDB72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
          <c:y val="0.84873801594573295"/>
          <c:w val="0.99821457302357297"/>
          <c:h val="0.15126198405426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035858693339005"/>
          <c:y val="0.42592592592592593"/>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2857806625523163"/>
          <c:y val="0"/>
          <c:w val="0.44652177768319501"/>
          <c:h val="0.91785032079323403"/>
        </c:manualLayout>
      </c:layout>
      <c:doughnutChart>
        <c:varyColors val="1"/>
        <c:ser>
          <c:idx val="1"/>
          <c:order val="0"/>
          <c:tx>
            <c:strRef>
              <c:f>FIG_Hasj!$B$5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06A-4021-98EE-EA49BB652E20}"/>
              </c:ext>
            </c:extLst>
          </c:dPt>
          <c:dPt>
            <c:idx val="1"/>
            <c:bubble3D val="0"/>
            <c:spPr>
              <a:solidFill>
                <a:schemeClr val="accent3"/>
              </a:solidFill>
              <a:ln w="19050">
                <a:noFill/>
              </a:ln>
              <a:effectLst/>
            </c:spPr>
            <c:extLst>
              <c:ext xmlns:c16="http://schemas.microsoft.com/office/drawing/2014/chart" uri="{C3380CC4-5D6E-409C-BE32-E72D297353CC}">
                <c16:uniqueId val="{00000003-106A-4021-98EE-EA49BB652E20}"/>
              </c:ext>
            </c:extLst>
          </c:dPt>
          <c:dPt>
            <c:idx val="2"/>
            <c:bubble3D val="0"/>
            <c:spPr>
              <a:solidFill>
                <a:schemeClr val="accent5"/>
              </a:solidFill>
              <a:ln w="19050">
                <a:noFill/>
              </a:ln>
              <a:effectLst/>
            </c:spPr>
            <c:extLst>
              <c:ext xmlns:c16="http://schemas.microsoft.com/office/drawing/2014/chart" uri="{C3380CC4-5D6E-409C-BE32-E72D297353CC}">
                <c16:uniqueId val="{00000005-106A-4021-98EE-EA49BB652E20}"/>
              </c:ext>
            </c:extLst>
          </c:dPt>
          <c:dPt>
            <c:idx val="3"/>
            <c:bubble3D val="0"/>
            <c:spPr>
              <a:solidFill>
                <a:schemeClr val="accent1">
                  <a:lumMod val="60000"/>
                </a:schemeClr>
              </a:solidFill>
              <a:ln w="19050">
                <a:noFill/>
              </a:ln>
              <a:effectLst/>
            </c:spPr>
            <c:extLst>
              <c:ext xmlns:c16="http://schemas.microsoft.com/office/drawing/2014/chart" uri="{C3380CC4-5D6E-409C-BE32-E72D297353CC}">
                <c16:uniqueId val="{00000007-106A-4021-98EE-EA49BB652E20}"/>
              </c:ext>
            </c:extLst>
          </c:dPt>
          <c:dPt>
            <c:idx val="4"/>
            <c:bubble3D val="0"/>
            <c:spPr>
              <a:solidFill>
                <a:schemeClr val="accent3">
                  <a:lumMod val="60000"/>
                </a:schemeClr>
              </a:solidFill>
              <a:ln w="19050">
                <a:noFill/>
              </a:ln>
              <a:effectLst/>
            </c:spPr>
            <c:extLst>
              <c:ext xmlns:c16="http://schemas.microsoft.com/office/drawing/2014/chart" uri="{C3380CC4-5D6E-409C-BE32-E72D297353CC}">
                <c16:uniqueId val="{00000009-106A-4021-98EE-EA49BB652E20}"/>
              </c:ext>
            </c:extLst>
          </c:dPt>
          <c:dPt>
            <c:idx val="5"/>
            <c:bubble3D val="0"/>
            <c:spPr>
              <a:solidFill>
                <a:schemeClr val="accent5">
                  <a:lumMod val="60000"/>
                </a:schemeClr>
              </a:solidFill>
              <a:ln w="19050">
                <a:noFill/>
              </a:ln>
              <a:effectLst/>
            </c:spPr>
            <c:extLst>
              <c:ext xmlns:c16="http://schemas.microsoft.com/office/drawing/2014/chart" uri="{C3380CC4-5D6E-409C-BE32-E72D297353CC}">
                <c16:uniqueId val="{0000000B-106A-4021-98EE-EA49BB652E20}"/>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6A-4021-98EE-EA49BB652E2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FIG_Hasj!$C$3:$E$3</c:f>
              <c:strCache>
                <c:ptCount val="3"/>
                <c:pt idx="0">
                  <c:v>Ingen ganger</c:v>
                </c:pt>
                <c:pt idx="1">
                  <c:v>En gang</c:v>
                </c:pt>
                <c:pt idx="2">
                  <c:v>To eller flere ganger</c:v>
                </c:pt>
              </c:strCache>
            </c:strRef>
          </c:cat>
          <c:val>
            <c:numRef>
              <c:f>FIG_Hasj!$C$5:$E$5</c:f>
              <c:numCache>
                <c:formatCode>0</c:formatCode>
                <c:ptCount val="3"/>
                <c:pt idx="0">
                  <c:v>87.450037438963946</c:v>
                </c:pt>
                <c:pt idx="1">
                  <c:v>4.4083061769017409</c:v>
                </c:pt>
                <c:pt idx="2">
                  <c:v>8.1416563841343166</c:v>
                </c:pt>
              </c:numCache>
            </c:numRef>
          </c:val>
          <c:extLst>
            <c:ext xmlns:c16="http://schemas.microsoft.com/office/drawing/2014/chart" uri="{C3380CC4-5D6E-409C-BE32-E72D297353CC}">
              <c16:uniqueId val="{0000000C-106A-4021-98EE-EA49BB652E2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FIG_Venner!$B$12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FIG_Venner!$C$11:$G$11</c:f>
              <c:strCache>
                <c:ptCount val="5"/>
                <c:pt idx="0">
                  <c:v>Én eller to faste</c:v>
                </c:pt>
                <c:pt idx="1">
                  <c:v>Én eller to faste som ofte er med i en gruppe andre ungdommer</c:v>
                </c:pt>
                <c:pt idx="2">
                  <c:v>En vennegjeng som holder sammen</c:v>
                </c:pt>
                <c:pt idx="3">
                  <c:v>Nokså tilfeldig hvem jeg er sammen med</c:v>
                </c:pt>
                <c:pt idx="4">
                  <c:v>Er ikke så ofte sammen med jevnaldrende</c:v>
                </c:pt>
              </c:strCache>
            </c:strRef>
          </c:cat>
          <c:val>
            <c:numRef>
              <c:f>FIG_Venner!$C$12:$G$12</c:f>
              <c:numCache>
                <c:formatCode>0</c:formatCode>
                <c:ptCount val="5"/>
                <c:pt idx="0">
                  <c:v>19.416275043284688</c:v>
                </c:pt>
                <c:pt idx="1">
                  <c:v>17.462280484788522</c:v>
                </c:pt>
                <c:pt idx="2">
                  <c:v>48.874598070739552</c:v>
                </c:pt>
                <c:pt idx="3">
                  <c:v>11.105614642592135</c:v>
                </c:pt>
                <c:pt idx="4">
                  <c:v>3.1412317585951026</c:v>
                </c:pt>
              </c:numCache>
            </c:numRef>
          </c:val>
          <c:extLst>
            <c:ext xmlns:c16="http://schemas.microsoft.com/office/drawing/2014/chart" uri="{C3380CC4-5D6E-409C-BE32-E72D297353CC}">
              <c16:uniqueId val="{00000000-D0FA-4923-8F42-B6115C3DB62A}"/>
            </c:ext>
          </c:extLst>
        </c:ser>
        <c:ser>
          <c:idx val="1"/>
          <c:order val="1"/>
          <c:tx>
            <c:strRef>
              <c:f>FIG_Venner!$B$13</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FIG_Venner!$C$11:$G$11</c:f>
              <c:strCache>
                <c:ptCount val="5"/>
                <c:pt idx="0">
                  <c:v>Én eller to faste</c:v>
                </c:pt>
                <c:pt idx="1">
                  <c:v>Én eller to faste som ofte er med i en gruppe andre ungdommer</c:v>
                </c:pt>
                <c:pt idx="2">
                  <c:v>En vennegjeng som holder sammen</c:v>
                </c:pt>
                <c:pt idx="3">
                  <c:v>Nokså tilfeldig hvem jeg er sammen med</c:v>
                </c:pt>
                <c:pt idx="4">
                  <c:v>Er ikke så ofte sammen med jevnaldrende</c:v>
                </c:pt>
              </c:strCache>
            </c:strRef>
          </c:cat>
          <c:val>
            <c:numRef>
              <c:f>FIG_Venner!$C$13:$G$13</c:f>
              <c:numCache>
                <c:formatCode>0</c:formatCode>
                <c:ptCount val="5"/>
                <c:pt idx="0">
                  <c:v>23.479087452471482</c:v>
                </c:pt>
                <c:pt idx="1">
                  <c:v>19.700570342205324</c:v>
                </c:pt>
                <c:pt idx="2">
                  <c:v>44.344106463878326</c:v>
                </c:pt>
                <c:pt idx="3">
                  <c:v>9.4106463878326991</c:v>
                </c:pt>
                <c:pt idx="4">
                  <c:v>3.0655893536121672</c:v>
                </c:pt>
              </c:numCache>
            </c:numRef>
          </c:val>
          <c:extLst>
            <c:ext xmlns:c16="http://schemas.microsoft.com/office/drawing/2014/chart" uri="{C3380CC4-5D6E-409C-BE32-E72D297353CC}">
              <c16:uniqueId val="{00000001-D0FA-4923-8F42-B6115C3DB62A}"/>
            </c:ext>
          </c:extLst>
        </c:ser>
        <c:dLbls>
          <c:showLegendKey val="0"/>
          <c:showVal val="0"/>
          <c:showCatName val="0"/>
          <c:showSerName val="0"/>
          <c:showPercent val="0"/>
          <c:showBubbleSize val="0"/>
        </c:dLbls>
        <c:gapWidth val="219"/>
        <c:overlap val="-27"/>
        <c:axId val="1880604256"/>
        <c:axId val="1880607008"/>
      </c:barChart>
      <c:catAx>
        <c:axId val="188060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07008"/>
        <c:crosses val="autoZero"/>
        <c:auto val="1"/>
        <c:lblAlgn val="ctr"/>
        <c:lblOffset val="100"/>
        <c:noMultiLvlLbl val="0"/>
      </c:catAx>
      <c:valAx>
        <c:axId val="1880607008"/>
        <c:scaling>
          <c:orientation val="minMax"/>
          <c:max val="70"/>
        </c:scaling>
        <c:delete val="1"/>
        <c:axPos val="l"/>
        <c:numFmt formatCode="0" sourceLinked="1"/>
        <c:majorTickMark val="none"/>
        <c:minorTickMark val="none"/>
        <c:tickLblPos val="nextTo"/>
        <c:crossAx val="1880604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FIG_Hasj!$A$17</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FIG_Hasj!$B$16:$K$16</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FIG_Hasj!$B$17:$K$17</c:f>
              <c:numCache>
                <c:formatCode>0</c:formatCode>
                <c:ptCount val="10"/>
                <c:pt idx="0">
                  <c:v>0</c:v>
                </c:pt>
                <c:pt idx="1">
                  <c:v>0</c:v>
                </c:pt>
                <c:pt idx="2">
                  <c:v>0</c:v>
                </c:pt>
                <c:pt idx="3">
                  <c:v>0</c:v>
                </c:pt>
                <c:pt idx="4">
                  <c:v>0</c:v>
                </c:pt>
                <c:pt idx="5">
                  <c:v>0</c:v>
                </c:pt>
                <c:pt idx="6">
                  <c:v>5.95</c:v>
                </c:pt>
                <c:pt idx="7">
                  <c:v>0</c:v>
                </c:pt>
                <c:pt idx="8">
                  <c:v>0</c:v>
                </c:pt>
                <c:pt idx="9">
                  <c:v>10.58</c:v>
                </c:pt>
              </c:numCache>
            </c:numRef>
          </c:val>
          <c:extLst>
            <c:ext xmlns:c16="http://schemas.microsoft.com/office/drawing/2014/chart" uri="{C3380CC4-5D6E-409C-BE32-E72D297353CC}">
              <c16:uniqueId val="{00000000-50DD-4B80-8FEE-2D2837201CE2}"/>
            </c:ext>
          </c:extLst>
        </c:ser>
        <c:ser>
          <c:idx val="1"/>
          <c:order val="1"/>
          <c:tx>
            <c:strRef>
              <c:f>FIG_Hasj!$A$18</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FIG_Hasj!$B$16:$K$16</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FIG_Hasj!$B$18:$K$18</c:f>
              <c:numCache>
                <c:formatCode>0</c:formatCode>
                <c:ptCount val="10"/>
                <c:pt idx="0">
                  <c:v>0</c:v>
                </c:pt>
                <c:pt idx="1">
                  <c:v>0</c:v>
                </c:pt>
                <c:pt idx="2">
                  <c:v>0</c:v>
                </c:pt>
                <c:pt idx="3">
                  <c:v>0</c:v>
                </c:pt>
                <c:pt idx="4">
                  <c:v>0</c:v>
                </c:pt>
                <c:pt idx="5">
                  <c:v>0</c:v>
                </c:pt>
                <c:pt idx="6">
                  <c:v>0</c:v>
                </c:pt>
                <c:pt idx="7">
                  <c:v>0</c:v>
                </c:pt>
                <c:pt idx="8">
                  <c:v>0</c:v>
                </c:pt>
                <c:pt idx="9">
                  <c:v>13.43</c:v>
                </c:pt>
              </c:numCache>
            </c:numRef>
          </c:val>
          <c:extLst>
            <c:ext xmlns:c16="http://schemas.microsoft.com/office/drawing/2014/chart" uri="{C3380CC4-5D6E-409C-BE32-E72D297353CC}">
              <c16:uniqueId val="{00000000-7332-4FC6-A445-3436AA01D995}"/>
            </c:ext>
          </c:extLst>
        </c:ser>
        <c:ser>
          <c:idx val="2"/>
          <c:order val="2"/>
          <c:tx>
            <c:strRef>
              <c:f>FIG_Hasj!$A$19</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FIG_Hasj!$B$16:$K$16</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FIG_Hasj!$B$19:$K$19</c:f>
              <c:numCache>
                <c:formatCode>0</c:formatCode>
                <c:ptCount val="10"/>
                <c:pt idx="0">
                  <c:v>0</c:v>
                </c:pt>
                <c:pt idx="1">
                  <c:v>0</c:v>
                </c:pt>
                <c:pt idx="2">
                  <c:v>0</c:v>
                </c:pt>
                <c:pt idx="3">
                  <c:v>0</c:v>
                </c:pt>
                <c:pt idx="4">
                  <c:v>0</c:v>
                </c:pt>
                <c:pt idx="5">
                  <c:v>0</c:v>
                </c:pt>
                <c:pt idx="6">
                  <c:v>0</c:v>
                </c:pt>
                <c:pt idx="7">
                  <c:v>0</c:v>
                </c:pt>
                <c:pt idx="8">
                  <c:v>0</c:v>
                </c:pt>
                <c:pt idx="9">
                  <c:v>17.03</c:v>
                </c:pt>
              </c:numCache>
            </c:numRef>
          </c:val>
          <c:extLst>
            <c:ext xmlns:c16="http://schemas.microsoft.com/office/drawing/2014/chart" uri="{C3380CC4-5D6E-409C-BE32-E72D297353CC}">
              <c16:uniqueId val="{00000001-7332-4FC6-A445-3436AA01D995}"/>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70"/>
          <c:min val="1.0000000000000005E-9"/>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layout>
        <c:manualLayout>
          <c:xMode val="edge"/>
          <c:yMode val="edge"/>
          <c:x val="0.4399099738752929"/>
          <c:y val="0.25138293604712542"/>
          <c:w val="0.24104846042101127"/>
          <c:h val="8.049070476954585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FIG_Hasj!$B$12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FIG_Hasj!$C$11:$E$11</c:f>
              <c:strCache>
                <c:ptCount val="3"/>
                <c:pt idx="0">
                  <c:v>Nei, aldri</c:v>
                </c:pt>
                <c:pt idx="1">
                  <c:v>Ja, en gang</c:v>
                </c:pt>
                <c:pt idx="2">
                  <c:v>Ja, flere ganger</c:v>
                </c:pt>
              </c:strCache>
            </c:strRef>
          </c:cat>
          <c:val>
            <c:numRef>
              <c:f>FIG_Hasj!$C$12:$E$12</c:f>
              <c:numCache>
                <c:formatCode>0</c:formatCode>
                <c:ptCount val="3"/>
                <c:pt idx="0">
                  <c:v>59.348370927318292</c:v>
                </c:pt>
                <c:pt idx="1">
                  <c:v>14.436090225563911</c:v>
                </c:pt>
                <c:pt idx="2">
                  <c:v>26.215538847117791</c:v>
                </c:pt>
              </c:numCache>
            </c:numRef>
          </c:val>
          <c:extLst>
            <c:ext xmlns:c16="http://schemas.microsoft.com/office/drawing/2014/chart" uri="{C3380CC4-5D6E-409C-BE32-E72D297353CC}">
              <c16:uniqueId val="{00000000-0D85-4F75-8284-59DC62A75C47}"/>
            </c:ext>
          </c:extLst>
        </c:ser>
        <c:ser>
          <c:idx val="1"/>
          <c:order val="1"/>
          <c:tx>
            <c:strRef>
              <c:f>FIG_Hasj!$B$13</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FIG_Hasj!$C$11:$E$11</c:f>
              <c:strCache>
                <c:ptCount val="3"/>
                <c:pt idx="0">
                  <c:v>Nei, aldri</c:v>
                </c:pt>
                <c:pt idx="1">
                  <c:v>Ja, en gang</c:v>
                </c:pt>
                <c:pt idx="2">
                  <c:v>Ja, flere ganger</c:v>
                </c:pt>
              </c:strCache>
            </c:strRef>
          </c:cat>
          <c:val>
            <c:numRef>
              <c:f>FIG_Hasj!$C$13:$E$13</c:f>
              <c:numCache>
                <c:formatCode>0</c:formatCode>
                <c:ptCount val="3"/>
                <c:pt idx="0">
                  <c:v>70.512206797510771</c:v>
                </c:pt>
                <c:pt idx="1">
                  <c:v>13.738630923887026</c:v>
                </c:pt>
                <c:pt idx="2">
                  <c:v>15.749162278602203</c:v>
                </c:pt>
              </c:numCache>
            </c:numRef>
          </c:val>
          <c:extLst>
            <c:ext xmlns:c16="http://schemas.microsoft.com/office/drawing/2014/chart" uri="{C3380CC4-5D6E-409C-BE32-E72D297353CC}">
              <c16:uniqueId val="{00000001-0D85-4F75-8284-59DC62A75C47}"/>
            </c:ext>
          </c:extLst>
        </c:ser>
        <c:dLbls>
          <c:showLegendKey val="0"/>
          <c:showVal val="0"/>
          <c:showCatName val="0"/>
          <c:showSerName val="0"/>
          <c:showPercent val="0"/>
          <c:showBubbleSize val="0"/>
        </c:dLbls>
        <c:gapWidth val="219"/>
        <c:overlap val="-27"/>
        <c:axId val="1887305808"/>
        <c:axId val="1887248688"/>
      </c:barChart>
      <c:catAx>
        <c:axId val="188730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7248688"/>
        <c:crosses val="autoZero"/>
        <c:auto val="1"/>
        <c:lblAlgn val="ctr"/>
        <c:lblOffset val="100"/>
        <c:noMultiLvlLbl val="0"/>
      </c:catAx>
      <c:valAx>
        <c:axId val="1887248688"/>
        <c:scaling>
          <c:orientation val="minMax"/>
          <c:max val="100"/>
        </c:scaling>
        <c:delete val="1"/>
        <c:axPos val="l"/>
        <c:numFmt formatCode="0" sourceLinked="1"/>
        <c:majorTickMark val="out"/>
        <c:minorTickMark val="none"/>
        <c:tickLblPos val="nextTo"/>
        <c:crossAx val="1887305808"/>
        <c:crosses val="autoZero"/>
        <c:crossBetween val="between"/>
      </c:valAx>
      <c:spPr>
        <a:noFill/>
        <a:ln>
          <a:noFill/>
        </a:ln>
        <a:effectLst/>
      </c:spPr>
    </c:plotArea>
    <c:legend>
      <c:legendPos val="t"/>
      <c:layout>
        <c:manualLayout>
          <c:xMode val="edge"/>
          <c:yMode val="edge"/>
          <c:x val="0.39406404906321268"/>
          <c:y val="0.13282527375602682"/>
          <c:w val="0.2118719018735746"/>
          <c:h val="8.505907412765868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FIG_Hasj!$C$7:$E$7</c:f>
              <c:strCache>
                <c:ptCount val="3"/>
                <c:pt idx="0">
                  <c:v>Vg1</c:v>
                </c:pt>
                <c:pt idx="1">
                  <c:v>Vg2</c:v>
                </c:pt>
                <c:pt idx="2">
                  <c:v>Vg3</c:v>
                </c:pt>
              </c:strCache>
            </c:strRef>
          </c:cat>
          <c:val>
            <c:numRef>
              <c:f>FIG_Hasj!$C$8:$E$8</c:f>
              <c:numCache>
                <c:formatCode>0</c:formatCode>
                <c:ptCount val="3"/>
                <c:pt idx="0">
                  <c:v>12.22879684418146</c:v>
                </c:pt>
                <c:pt idx="1">
                  <c:v>16.573426573426573</c:v>
                </c:pt>
                <c:pt idx="2">
                  <c:v>21.690427698574339</c:v>
                </c:pt>
              </c:numCache>
            </c:numRef>
          </c:val>
          <c:extLst>
            <c:ext xmlns:c16="http://schemas.microsoft.com/office/drawing/2014/chart" uri="{C3380CC4-5D6E-409C-BE32-E72D297353CC}">
              <c16:uniqueId val="{00000000-6D0A-4C64-9394-58D0FB6D521C}"/>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FIG_Hasj!$C$7:$E$7</c:f>
              <c:strCache>
                <c:ptCount val="3"/>
                <c:pt idx="0">
                  <c:v>Vg1</c:v>
                </c:pt>
                <c:pt idx="1">
                  <c:v>Vg2</c:v>
                </c:pt>
                <c:pt idx="2">
                  <c:v>Vg3</c:v>
                </c:pt>
              </c:strCache>
            </c:strRef>
          </c:cat>
          <c:val>
            <c:numRef>
              <c:f>FIG_Hasj!$C$9:$E$9</c:f>
              <c:numCache>
                <c:formatCode>0</c:formatCode>
                <c:ptCount val="3"/>
                <c:pt idx="0">
                  <c:v>8.8426527958387506</c:v>
                </c:pt>
                <c:pt idx="1">
                  <c:v>10.278372591006423</c:v>
                </c:pt>
                <c:pt idx="2">
                  <c:v>13.160100586756077</c:v>
                </c:pt>
              </c:numCache>
            </c:numRef>
          </c:val>
          <c:extLst>
            <c:ext xmlns:c16="http://schemas.microsoft.com/office/drawing/2014/chart" uri="{C3380CC4-5D6E-409C-BE32-E72D297353CC}">
              <c16:uniqueId val="{00000000-4FB1-4072-AA4D-38FBBE318E00}"/>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261083918564205"/>
          <c:y val="0.42592592592592599"/>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FIG_Mobbing!$B$5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C6B-4B6B-A33A-795772C5E234}"/>
              </c:ext>
            </c:extLst>
          </c:dPt>
          <c:dPt>
            <c:idx val="1"/>
            <c:bubble3D val="0"/>
            <c:spPr>
              <a:solidFill>
                <a:schemeClr val="accent2"/>
              </a:solidFill>
              <a:ln w="19050">
                <a:noFill/>
              </a:ln>
              <a:effectLst/>
            </c:spPr>
            <c:extLst>
              <c:ext xmlns:c16="http://schemas.microsoft.com/office/drawing/2014/chart" uri="{C3380CC4-5D6E-409C-BE32-E72D297353CC}">
                <c16:uniqueId val="{00000003-AC6B-4B6B-A33A-795772C5E234}"/>
              </c:ext>
            </c:extLst>
          </c:dPt>
          <c:dPt>
            <c:idx val="2"/>
            <c:bubble3D val="0"/>
            <c:spPr>
              <a:solidFill>
                <a:schemeClr val="accent3"/>
              </a:solidFill>
              <a:ln w="19050">
                <a:noFill/>
              </a:ln>
              <a:effectLst/>
            </c:spPr>
            <c:extLst>
              <c:ext xmlns:c16="http://schemas.microsoft.com/office/drawing/2014/chart" uri="{C3380CC4-5D6E-409C-BE32-E72D297353CC}">
                <c16:uniqueId val="{00000005-AC6B-4B6B-A33A-795772C5E234}"/>
              </c:ext>
            </c:extLst>
          </c:dPt>
          <c:dPt>
            <c:idx val="3"/>
            <c:bubble3D val="0"/>
            <c:spPr>
              <a:solidFill>
                <a:schemeClr val="accent4"/>
              </a:solidFill>
              <a:ln w="19050">
                <a:noFill/>
              </a:ln>
              <a:effectLst/>
            </c:spPr>
            <c:extLst>
              <c:ext xmlns:c16="http://schemas.microsoft.com/office/drawing/2014/chart" uri="{C3380CC4-5D6E-409C-BE32-E72D297353CC}">
                <c16:uniqueId val="{00000007-AC6B-4B6B-A33A-795772C5E234}"/>
              </c:ext>
            </c:extLst>
          </c:dPt>
          <c:dPt>
            <c:idx val="4"/>
            <c:bubble3D val="0"/>
            <c:spPr>
              <a:solidFill>
                <a:srgbClr val="EABE00"/>
              </a:solidFill>
              <a:ln w="19050">
                <a:noFill/>
              </a:ln>
              <a:effectLst/>
            </c:spPr>
            <c:extLst>
              <c:ext xmlns:c16="http://schemas.microsoft.com/office/drawing/2014/chart" uri="{C3380CC4-5D6E-409C-BE32-E72D297353CC}">
                <c16:uniqueId val="{00000009-AC6B-4B6B-A33A-795772C5E234}"/>
              </c:ext>
            </c:extLst>
          </c:dPt>
          <c:dPt>
            <c:idx val="5"/>
            <c:bubble3D val="0"/>
            <c:spPr>
              <a:solidFill>
                <a:srgbClr val="E3EDF5"/>
              </a:solidFill>
              <a:ln w="19050">
                <a:noFill/>
              </a:ln>
              <a:effectLst/>
            </c:spPr>
            <c:extLst>
              <c:ext xmlns:c16="http://schemas.microsoft.com/office/drawing/2014/chart" uri="{C3380CC4-5D6E-409C-BE32-E72D297353CC}">
                <c16:uniqueId val="{0000000B-AC6B-4B6B-A33A-795772C5E234}"/>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6B-4B6B-A33A-795772C5E23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FIG_Mobbing!$C$3:$H$3</c:f>
              <c:strCache>
                <c:ptCount val="6"/>
                <c:pt idx="0">
                  <c:v>Aldri</c:v>
                </c:pt>
                <c:pt idx="1">
                  <c:v>Nesten aldri</c:v>
                </c:pt>
                <c:pt idx="2">
                  <c:v>Ja, omtrent én gang i måneden</c:v>
                </c:pt>
                <c:pt idx="3">
                  <c:v>Ja, omtrent hver 14. dag</c:v>
                </c:pt>
                <c:pt idx="4">
                  <c:v>Ja, omtrent én gang i uka</c:v>
                </c:pt>
                <c:pt idx="5">
                  <c:v>Ja, flere ganger i uka</c:v>
                </c:pt>
              </c:strCache>
            </c:strRef>
          </c:cat>
          <c:val>
            <c:numRef>
              <c:f>FIG_Mobbing!$C$5:$H$5</c:f>
              <c:numCache>
                <c:formatCode>0</c:formatCode>
                <c:ptCount val="6"/>
                <c:pt idx="0">
                  <c:v>65.847215315763293</c:v>
                </c:pt>
                <c:pt idx="1">
                  <c:v>24.998964031161943</c:v>
                </c:pt>
                <c:pt idx="2">
                  <c:v>3.67250953091331</c:v>
                </c:pt>
                <c:pt idx="3">
                  <c:v>1.3871622741587935</c:v>
                </c:pt>
                <c:pt idx="4">
                  <c:v>1.7942980275153324</c:v>
                </c:pt>
                <c:pt idx="5">
                  <c:v>2.29985082048732</c:v>
                </c:pt>
              </c:numCache>
            </c:numRef>
          </c:val>
          <c:extLst>
            <c:ext xmlns:c16="http://schemas.microsoft.com/office/drawing/2014/chart" uri="{C3380CC4-5D6E-409C-BE32-E72D297353CC}">
              <c16:uniqueId val="{0000000C-AC6B-4B6B-A33A-795772C5E23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7374239210810724"/>
          <c:y val="0.4211383739162805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FIG_Mobbing!$B$4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DBE-4B05-9C51-5D393013C1AC}"/>
              </c:ext>
            </c:extLst>
          </c:dPt>
          <c:dPt>
            <c:idx val="1"/>
            <c:bubble3D val="0"/>
            <c:spPr>
              <a:solidFill>
                <a:schemeClr val="accent2"/>
              </a:solidFill>
              <a:ln w="19050">
                <a:noFill/>
              </a:ln>
              <a:effectLst/>
            </c:spPr>
            <c:extLst>
              <c:ext xmlns:c16="http://schemas.microsoft.com/office/drawing/2014/chart" uri="{C3380CC4-5D6E-409C-BE32-E72D297353CC}">
                <c16:uniqueId val="{00000003-3DBE-4B05-9C51-5D393013C1AC}"/>
              </c:ext>
            </c:extLst>
          </c:dPt>
          <c:dPt>
            <c:idx val="2"/>
            <c:bubble3D val="0"/>
            <c:spPr>
              <a:solidFill>
                <a:schemeClr val="accent3"/>
              </a:solidFill>
              <a:ln w="19050">
                <a:noFill/>
              </a:ln>
              <a:effectLst/>
            </c:spPr>
            <c:extLst>
              <c:ext xmlns:c16="http://schemas.microsoft.com/office/drawing/2014/chart" uri="{C3380CC4-5D6E-409C-BE32-E72D297353CC}">
                <c16:uniqueId val="{00000005-3DBE-4B05-9C51-5D393013C1AC}"/>
              </c:ext>
            </c:extLst>
          </c:dPt>
          <c:dPt>
            <c:idx val="3"/>
            <c:bubble3D val="0"/>
            <c:spPr>
              <a:solidFill>
                <a:schemeClr val="accent4"/>
              </a:solidFill>
              <a:ln w="19050">
                <a:noFill/>
              </a:ln>
              <a:effectLst/>
            </c:spPr>
            <c:extLst>
              <c:ext xmlns:c16="http://schemas.microsoft.com/office/drawing/2014/chart" uri="{C3380CC4-5D6E-409C-BE32-E72D297353CC}">
                <c16:uniqueId val="{00000007-3DBE-4B05-9C51-5D393013C1AC}"/>
              </c:ext>
            </c:extLst>
          </c:dPt>
          <c:dPt>
            <c:idx val="4"/>
            <c:bubble3D val="0"/>
            <c:spPr>
              <a:solidFill>
                <a:srgbClr val="EABE00"/>
              </a:solidFill>
              <a:ln w="19050">
                <a:noFill/>
              </a:ln>
              <a:effectLst/>
            </c:spPr>
            <c:extLst>
              <c:ext xmlns:c16="http://schemas.microsoft.com/office/drawing/2014/chart" uri="{C3380CC4-5D6E-409C-BE32-E72D297353CC}">
                <c16:uniqueId val="{00000009-3DBE-4B05-9C51-5D393013C1AC}"/>
              </c:ext>
            </c:extLst>
          </c:dPt>
          <c:dPt>
            <c:idx val="5"/>
            <c:bubble3D val="0"/>
            <c:spPr>
              <a:solidFill>
                <a:srgbClr val="E3EDF5"/>
              </a:solidFill>
              <a:ln w="19050">
                <a:noFill/>
              </a:ln>
              <a:effectLst/>
            </c:spPr>
            <c:extLst>
              <c:ext xmlns:c16="http://schemas.microsoft.com/office/drawing/2014/chart" uri="{C3380CC4-5D6E-409C-BE32-E72D297353CC}">
                <c16:uniqueId val="{0000000B-3DBE-4B05-9C51-5D393013C1AC}"/>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3DBE-4B05-9C51-5D393013C1A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FIG_Mobbing!$C$3:$H$3</c:f>
              <c:strCache>
                <c:ptCount val="6"/>
                <c:pt idx="0">
                  <c:v>Aldri</c:v>
                </c:pt>
                <c:pt idx="1">
                  <c:v>Nesten aldri</c:v>
                </c:pt>
                <c:pt idx="2">
                  <c:v>Ja, omtrent én gang i måneden</c:v>
                </c:pt>
                <c:pt idx="3">
                  <c:v>Ja, omtrent hver 14. dag</c:v>
                </c:pt>
                <c:pt idx="4">
                  <c:v>Ja, omtrent én gang i uka</c:v>
                </c:pt>
                <c:pt idx="5">
                  <c:v>Ja, flere ganger i uka</c:v>
                </c:pt>
              </c:strCache>
            </c:strRef>
          </c:cat>
          <c:val>
            <c:numRef>
              <c:f>FIG_Mobbing!$C$4:$H$4</c:f>
              <c:numCache>
                <c:formatCode>0</c:formatCode>
                <c:ptCount val="6"/>
                <c:pt idx="0">
                  <c:v>67.734860484951881</c:v>
                </c:pt>
                <c:pt idx="1">
                  <c:v>23.735835262580725</c:v>
                </c:pt>
                <c:pt idx="2">
                  <c:v>3.5091994638723043</c:v>
                </c:pt>
                <c:pt idx="3">
                  <c:v>1.4499817229194589</c:v>
                </c:pt>
                <c:pt idx="4">
                  <c:v>1.4865358840014622</c:v>
                </c:pt>
                <c:pt idx="5">
                  <c:v>2.0835871816741807</c:v>
                </c:pt>
              </c:numCache>
            </c:numRef>
          </c:val>
          <c:extLst>
            <c:ext xmlns:c16="http://schemas.microsoft.com/office/drawing/2014/chart" uri="{C3380CC4-5D6E-409C-BE32-E72D297353CC}">
              <c16:uniqueId val="{0000000C-3DBE-4B05-9C51-5D393013C1A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6.3983488132094937E-2"/>
          <c:y val="0.84873801594573295"/>
          <c:w val="0.86818361327125115"/>
          <c:h val="0.15126198405426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FIG_Mobbing!$B$8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FIG_Mobbing!$C$7:$E$7</c:f>
              <c:strCache>
                <c:ptCount val="3"/>
                <c:pt idx="0">
                  <c:v>Vg1</c:v>
                </c:pt>
                <c:pt idx="1">
                  <c:v>Vg2</c:v>
                </c:pt>
                <c:pt idx="2">
                  <c:v>Vg3</c:v>
                </c:pt>
              </c:strCache>
            </c:strRef>
          </c:cat>
          <c:val>
            <c:numRef>
              <c:f>FIG_Mobbing!$C$8:$E$8</c:f>
              <c:numCache>
                <c:formatCode>0</c:formatCode>
                <c:ptCount val="3"/>
                <c:pt idx="0">
                  <c:v>6.0507482108002604</c:v>
                </c:pt>
                <c:pt idx="1">
                  <c:v>5.7123193392980038</c:v>
                </c:pt>
                <c:pt idx="2">
                  <c:v>3.6437246963562751</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3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FIG_Mobbing!$B$9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FIG_Mobbing!$C$7:$E$7</c:f>
              <c:strCache>
                <c:ptCount val="3"/>
                <c:pt idx="0">
                  <c:v>Vg1</c:v>
                </c:pt>
                <c:pt idx="1">
                  <c:v>Vg2</c:v>
                </c:pt>
                <c:pt idx="2">
                  <c:v>Vg3</c:v>
                </c:pt>
              </c:strCache>
            </c:strRef>
          </c:cat>
          <c:val>
            <c:numRef>
              <c:f>FIG_Mobbing!$C$9:$E$9</c:f>
              <c:numCache>
                <c:formatCode>0</c:formatCode>
                <c:ptCount val="3"/>
                <c:pt idx="0">
                  <c:v>6.2864549578742714</c:v>
                </c:pt>
                <c:pt idx="1">
                  <c:v>4.529370134465676</c:v>
                </c:pt>
                <c:pt idx="2">
                  <c:v>2.9580936729663105</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3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50366774240097"/>
          <c:y val="1.7247807971504499E-2"/>
          <c:w val="0.59929789803043343"/>
          <c:h val="0.81861270349328197"/>
        </c:manualLayout>
      </c:layout>
      <c:barChart>
        <c:barDir val="bar"/>
        <c:grouping val="stacked"/>
        <c:varyColors val="0"/>
        <c:ser>
          <c:idx val="0"/>
          <c:order val="0"/>
          <c:tx>
            <c:strRef>
              <c:f>FIG_Mobbing!$B$11</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FIG_Mobbing!$A$12:$A$15</c:f>
              <c:strCache>
                <c:ptCount val="4"/>
                <c:pt idx="0">
                  <c:v>At noen via nettet eller mobil har truet deg</c:v>
                </c:pt>
                <c:pt idx="1">
                  <c:v>At noen har lagt ut sårende bilder eller videoer av deg på nettet eller mobil</c:v>
                </c:pt>
                <c:pt idx="2">
                  <c:v>At noen har stengt deg ute fra sosial ting på nettet</c:v>
                </c:pt>
                <c:pt idx="3">
                  <c:v>At noen via nettet eller mobil har skrevet sårende ting til deg eller om deg</c:v>
                </c:pt>
              </c:strCache>
            </c:strRef>
          </c:cat>
          <c:val>
            <c:numRef>
              <c:f>FIG_Mobbing!$B$12:$B$15</c:f>
              <c:numCache>
                <c:formatCode>0</c:formatCode>
                <c:ptCount val="4"/>
                <c:pt idx="0">
                  <c:v>86.548564447159436</c:v>
                </c:pt>
                <c:pt idx="1">
                  <c:v>90.294840294840299</c:v>
                </c:pt>
                <c:pt idx="2">
                  <c:v>82.58461538461539</c:v>
                </c:pt>
                <c:pt idx="3">
                  <c:v>75.554194733619113</c:v>
                </c:pt>
              </c:numCache>
            </c:numRef>
          </c:val>
          <c:extLst>
            <c:ext xmlns:c16="http://schemas.microsoft.com/office/drawing/2014/chart" uri="{C3380CC4-5D6E-409C-BE32-E72D297353CC}">
              <c16:uniqueId val="{00000000-AB65-42EA-BF68-8C71765681A2}"/>
            </c:ext>
          </c:extLst>
        </c:ser>
        <c:ser>
          <c:idx val="1"/>
          <c:order val="1"/>
          <c:tx>
            <c:strRef>
              <c:f>FIG_Mobbing!$C$11</c:f>
              <c:strCache>
                <c:ptCount val="1"/>
                <c:pt idx="0">
                  <c:v>1 gang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FIG_Mobbing!$A$12:$A$15</c:f>
              <c:strCache>
                <c:ptCount val="4"/>
                <c:pt idx="0">
                  <c:v>At noen via nettet eller mobil har truet deg</c:v>
                </c:pt>
                <c:pt idx="1">
                  <c:v>At noen har lagt ut sårende bilder eller videoer av deg på nettet eller mobil</c:v>
                </c:pt>
                <c:pt idx="2">
                  <c:v>At noen har stengt deg ute fra sosial ting på nettet</c:v>
                </c:pt>
                <c:pt idx="3">
                  <c:v>At noen via nettet eller mobil har skrevet sårende ting til deg eller om deg</c:v>
                </c:pt>
              </c:strCache>
            </c:strRef>
          </c:cat>
          <c:val>
            <c:numRef>
              <c:f>FIG_Mobbing!$C$12:$C$15</c:f>
              <c:numCache>
                <c:formatCode>0</c:formatCode>
                <c:ptCount val="4"/>
                <c:pt idx="0">
                  <c:v>7.5015271838729385</c:v>
                </c:pt>
                <c:pt idx="1">
                  <c:v>6.5847665847665855</c:v>
                </c:pt>
                <c:pt idx="2">
                  <c:v>10.166153846153845</c:v>
                </c:pt>
                <c:pt idx="3">
                  <c:v>11.879975505205143</c:v>
                </c:pt>
              </c:numCache>
            </c:numRef>
          </c:val>
          <c:extLst>
            <c:ext xmlns:c16="http://schemas.microsoft.com/office/drawing/2014/chart" uri="{C3380CC4-5D6E-409C-BE32-E72D297353CC}">
              <c16:uniqueId val="{00000001-AB65-42EA-BF68-8C71765681A2}"/>
            </c:ext>
          </c:extLst>
        </c:ser>
        <c:ser>
          <c:idx val="2"/>
          <c:order val="2"/>
          <c:tx>
            <c:strRef>
              <c:f>FIG_Mobbing!$D$11</c:f>
              <c:strCache>
                <c:ptCount val="1"/>
                <c:pt idx="0">
                  <c:v>2-5 ganger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FIG_Mobbing!$A$12:$A$15</c:f>
              <c:strCache>
                <c:ptCount val="4"/>
                <c:pt idx="0">
                  <c:v>At noen via nettet eller mobil har truet deg</c:v>
                </c:pt>
                <c:pt idx="1">
                  <c:v>At noen har lagt ut sårende bilder eller videoer av deg på nettet eller mobil</c:v>
                </c:pt>
                <c:pt idx="2">
                  <c:v>At noen har stengt deg ute fra sosial ting på nettet</c:v>
                </c:pt>
                <c:pt idx="3">
                  <c:v>At noen via nettet eller mobil har skrevet sårende ting til deg eller om deg</c:v>
                </c:pt>
              </c:strCache>
            </c:strRef>
          </c:cat>
          <c:val>
            <c:numRef>
              <c:f>FIG_Mobbing!$D$12:$D$15</c:f>
              <c:numCache>
                <c:formatCode>0</c:formatCode>
                <c:ptCount val="4"/>
                <c:pt idx="0">
                  <c:v>3.7385461209529627</c:v>
                </c:pt>
                <c:pt idx="1">
                  <c:v>2.3587223587223587</c:v>
                </c:pt>
                <c:pt idx="2">
                  <c:v>5.5261538461538455</c:v>
                </c:pt>
                <c:pt idx="3">
                  <c:v>8.8181261481935085</c:v>
                </c:pt>
              </c:numCache>
            </c:numRef>
          </c:val>
          <c:extLst>
            <c:ext xmlns:c16="http://schemas.microsoft.com/office/drawing/2014/chart" uri="{C3380CC4-5D6E-409C-BE32-E72D297353CC}">
              <c16:uniqueId val="{00000002-AB65-42EA-BF68-8C71765681A2}"/>
            </c:ext>
          </c:extLst>
        </c:ser>
        <c:ser>
          <c:idx val="3"/>
          <c:order val="3"/>
          <c:tx>
            <c:strRef>
              <c:f>FIG_Mobbing!$E$11</c:f>
              <c:strCache>
                <c:ptCount val="1"/>
                <c:pt idx="0">
                  <c:v>6 ganger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FIG_Mobbing!$A$12:$A$15</c:f>
              <c:strCache>
                <c:ptCount val="4"/>
                <c:pt idx="0">
                  <c:v>At noen via nettet eller mobil har truet deg</c:v>
                </c:pt>
                <c:pt idx="1">
                  <c:v>At noen har lagt ut sårende bilder eller videoer av deg på nettet eller mobil</c:v>
                </c:pt>
                <c:pt idx="2">
                  <c:v>At noen har stengt deg ute fra sosial ting på nettet</c:v>
                </c:pt>
                <c:pt idx="3">
                  <c:v>At noen via nettet eller mobil har skrevet sårende ting til deg eller om deg</c:v>
                </c:pt>
              </c:strCache>
            </c:strRef>
          </c:cat>
          <c:val>
            <c:numRef>
              <c:f>FIG_Mobbing!$E$12:$E$15</c:f>
              <c:numCache>
                <c:formatCode>0</c:formatCode>
                <c:ptCount val="4"/>
                <c:pt idx="0">
                  <c:v>2.2113622480146611</c:v>
                </c:pt>
                <c:pt idx="1">
                  <c:v>0.76167076167076164</c:v>
                </c:pt>
                <c:pt idx="2">
                  <c:v>1.723076923076923</c:v>
                </c:pt>
                <c:pt idx="3">
                  <c:v>3.7477036129822414</c:v>
                </c:pt>
              </c:numCache>
            </c:numRef>
          </c:val>
          <c:extLst>
            <c:ext xmlns:c16="http://schemas.microsoft.com/office/drawing/2014/chart" uri="{C3380CC4-5D6E-409C-BE32-E72D297353CC}">
              <c16:uniqueId val="{00000003-AB65-42EA-BF68-8C71765681A2}"/>
            </c:ext>
          </c:extLst>
        </c:ser>
        <c:dLbls>
          <c:showLegendKey val="0"/>
          <c:showVal val="0"/>
          <c:showCatName val="0"/>
          <c:showSerName val="0"/>
          <c:showPercent val="0"/>
          <c:showBubbleSize val="0"/>
        </c:dLbls>
        <c:gapWidth val="80"/>
        <c:overlap val="100"/>
        <c:axId val="1886047808"/>
        <c:axId val="1885737680"/>
      </c:barChart>
      <c:catAx>
        <c:axId val="188604780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5737680"/>
        <c:crosses val="autoZero"/>
        <c:auto val="1"/>
        <c:lblAlgn val="ctr"/>
        <c:lblOffset val="100"/>
        <c:noMultiLvlLbl val="0"/>
      </c:catAx>
      <c:valAx>
        <c:axId val="1885737680"/>
        <c:scaling>
          <c:orientation val="minMax"/>
          <c:max val="100"/>
        </c:scaling>
        <c:delete val="1"/>
        <c:axPos val="b"/>
        <c:numFmt formatCode="0" sourceLinked="1"/>
        <c:majorTickMark val="none"/>
        <c:minorTickMark val="none"/>
        <c:tickLblPos val="nextTo"/>
        <c:crossAx val="1886047808"/>
        <c:crosses val="autoZero"/>
        <c:crossBetween val="between"/>
      </c:valAx>
      <c:spPr>
        <a:noFill/>
        <a:ln>
          <a:noFill/>
        </a:ln>
        <a:effectLst/>
      </c:spPr>
    </c:plotArea>
    <c:legend>
      <c:legendPos val="b"/>
      <c:layout>
        <c:manualLayout>
          <c:xMode val="edge"/>
          <c:yMode val="edge"/>
          <c:x val="0.37530237955970402"/>
          <c:y val="0.861121902175363"/>
          <c:w val="0.62469762044029598"/>
          <c:h val="0.138878064508109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FIG_Mobbing!$A$18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FIG_Mobbing!$B$17:$K$17</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FIG_Mobbing!$B$18:$K$18</c:f>
              <c:numCache>
                <c:formatCode>0</c:formatCode>
                <c:ptCount val="10"/>
                <c:pt idx="0">
                  <c:v>0</c:v>
                </c:pt>
                <c:pt idx="1">
                  <c:v>0</c:v>
                </c:pt>
                <c:pt idx="2">
                  <c:v>0</c:v>
                </c:pt>
                <c:pt idx="3">
                  <c:v>0</c:v>
                </c:pt>
                <c:pt idx="4">
                  <c:v>0</c:v>
                </c:pt>
                <c:pt idx="5">
                  <c:v>0</c:v>
                </c:pt>
                <c:pt idx="6">
                  <c:v>5.26</c:v>
                </c:pt>
                <c:pt idx="7">
                  <c:v>0</c:v>
                </c:pt>
                <c:pt idx="8">
                  <c:v>0</c:v>
                </c:pt>
                <c:pt idx="9">
                  <c:v>6.19</c:v>
                </c:pt>
              </c:numCache>
            </c:numRef>
          </c:val>
          <c:extLst>
            <c:ext xmlns:c16="http://schemas.microsoft.com/office/drawing/2014/chart" uri="{C3380CC4-5D6E-409C-BE32-E72D297353CC}">
              <c16:uniqueId val="{00000000-50DD-4B80-8FEE-2D2837201CE2}"/>
            </c:ext>
          </c:extLst>
        </c:ser>
        <c:ser>
          <c:idx val="1"/>
          <c:order val="1"/>
          <c:tx>
            <c:strRef>
              <c:f>FIG_Mobbing!$A$19</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FIG_Mobbing!$B$17:$K$17</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FIG_Mobbing!$B$19:$K$19</c:f>
              <c:numCache>
                <c:formatCode>0</c:formatCode>
                <c:ptCount val="10"/>
                <c:pt idx="0">
                  <c:v>0</c:v>
                </c:pt>
                <c:pt idx="1">
                  <c:v>0</c:v>
                </c:pt>
                <c:pt idx="2">
                  <c:v>0</c:v>
                </c:pt>
                <c:pt idx="3">
                  <c:v>0</c:v>
                </c:pt>
                <c:pt idx="4">
                  <c:v>0</c:v>
                </c:pt>
                <c:pt idx="5">
                  <c:v>0</c:v>
                </c:pt>
                <c:pt idx="6">
                  <c:v>0</c:v>
                </c:pt>
                <c:pt idx="7">
                  <c:v>0</c:v>
                </c:pt>
                <c:pt idx="8">
                  <c:v>0</c:v>
                </c:pt>
                <c:pt idx="9">
                  <c:v>5.12</c:v>
                </c:pt>
              </c:numCache>
            </c:numRef>
          </c:val>
          <c:extLst>
            <c:ext xmlns:c16="http://schemas.microsoft.com/office/drawing/2014/chart" uri="{C3380CC4-5D6E-409C-BE32-E72D297353CC}">
              <c16:uniqueId val="{00000000-8F7D-46C1-AF49-C12102AAE8FA}"/>
            </c:ext>
          </c:extLst>
        </c:ser>
        <c:ser>
          <c:idx val="2"/>
          <c:order val="2"/>
          <c:tx>
            <c:strRef>
              <c:f>FIG_Mobbing!$A$20</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FIG_Mobbing!$B$17:$K$17</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FIG_Mobbing!$B$20:$K$20</c:f>
              <c:numCache>
                <c:formatCode>0</c:formatCode>
                <c:ptCount val="10"/>
                <c:pt idx="0">
                  <c:v>0</c:v>
                </c:pt>
                <c:pt idx="1">
                  <c:v>0</c:v>
                </c:pt>
                <c:pt idx="2">
                  <c:v>0</c:v>
                </c:pt>
                <c:pt idx="3">
                  <c:v>0</c:v>
                </c:pt>
                <c:pt idx="4">
                  <c:v>0</c:v>
                </c:pt>
                <c:pt idx="5">
                  <c:v>0</c:v>
                </c:pt>
                <c:pt idx="6">
                  <c:v>0</c:v>
                </c:pt>
                <c:pt idx="7">
                  <c:v>0</c:v>
                </c:pt>
                <c:pt idx="8">
                  <c:v>0</c:v>
                </c:pt>
                <c:pt idx="9">
                  <c:v>3.26</c:v>
                </c:pt>
              </c:numCache>
            </c:numRef>
          </c:val>
          <c:extLst>
            <c:ext xmlns:c16="http://schemas.microsoft.com/office/drawing/2014/chart" uri="{C3380CC4-5D6E-409C-BE32-E72D297353CC}">
              <c16:uniqueId val="{00000001-8F7D-46C1-AF49-C12102AAE8FA}"/>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25"/>
          <c:min val="1.0000000000000005E-9"/>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711534369014696"/>
          <c:y val="0.43518518518518517"/>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FIG_Lokalmiljø!$B$5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6402-44D0-B157-453FA0789E67}"/>
              </c:ext>
            </c:extLst>
          </c:dPt>
          <c:dPt>
            <c:idx val="1"/>
            <c:bubble3D val="0"/>
            <c:spPr>
              <a:solidFill>
                <a:schemeClr val="accent2"/>
              </a:solidFill>
              <a:ln w="19050">
                <a:noFill/>
              </a:ln>
              <a:effectLst/>
            </c:spPr>
            <c:extLst>
              <c:ext xmlns:c16="http://schemas.microsoft.com/office/drawing/2014/chart" uri="{C3380CC4-5D6E-409C-BE32-E72D297353CC}">
                <c16:uniqueId val="{00000003-6402-44D0-B157-453FA0789E67}"/>
              </c:ext>
            </c:extLst>
          </c:dPt>
          <c:dPt>
            <c:idx val="2"/>
            <c:bubble3D val="0"/>
            <c:spPr>
              <a:solidFill>
                <a:schemeClr val="accent3"/>
              </a:solidFill>
              <a:ln w="19050">
                <a:noFill/>
              </a:ln>
              <a:effectLst/>
            </c:spPr>
            <c:extLst>
              <c:ext xmlns:c16="http://schemas.microsoft.com/office/drawing/2014/chart" uri="{C3380CC4-5D6E-409C-BE32-E72D297353CC}">
                <c16:uniqueId val="{00000005-6402-44D0-B157-453FA0789E67}"/>
              </c:ext>
            </c:extLst>
          </c:dPt>
          <c:dPt>
            <c:idx val="3"/>
            <c:bubble3D val="0"/>
            <c:spPr>
              <a:solidFill>
                <a:schemeClr val="accent4"/>
              </a:solidFill>
              <a:ln w="19050">
                <a:noFill/>
              </a:ln>
              <a:effectLst/>
            </c:spPr>
            <c:extLst>
              <c:ext xmlns:c16="http://schemas.microsoft.com/office/drawing/2014/chart" uri="{C3380CC4-5D6E-409C-BE32-E72D297353CC}">
                <c16:uniqueId val="{00000007-6402-44D0-B157-453FA0789E67}"/>
              </c:ext>
            </c:extLst>
          </c:dPt>
          <c:dPt>
            <c:idx val="4"/>
            <c:bubble3D val="0"/>
            <c:spPr>
              <a:solidFill>
                <a:schemeClr val="accent5"/>
              </a:solidFill>
              <a:ln w="19050">
                <a:noFill/>
              </a:ln>
              <a:effectLst/>
            </c:spPr>
            <c:extLst>
              <c:ext xmlns:c16="http://schemas.microsoft.com/office/drawing/2014/chart" uri="{C3380CC4-5D6E-409C-BE32-E72D297353CC}">
                <c16:uniqueId val="{00000009-6402-44D0-B157-453FA0789E67}"/>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02-44D0-B157-453FA0789E67}"/>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FIG_Lokalmiljø!$C$3:$G$3</c:f>
              <c:strCache>
                <c:ptCount val="5"/>
                <c:pt idx="0">
                  <c:v>Svært fornøyd</c:v>
                </c:pt>
                <c:pt idx="1">
                  <c:v>Litt fornøyd</c:v>
                </c:pt>
                <c:pt idx="2">
                  <c:v>Verken fornøyd eller misfornøyd</c:v>
                </c:pt>
                <c:pt idx="3">
                  <c:v>Litt misfornøyd</c:v>
                </c:pt>
                <c:pt idx="4">
                  <c:v>Svært misfornøyd</c:v>
                </c:pt>
              </c:strCache>
            </c:strRef>
          </c:cat>
          <c:val>
            <c:numRef>
              <c:f>FIG_Lokalmiljø!$C$5:$G$5</c:f>
              <c:numCache>
                <c:formatCode>0</c:formatCode>
                <c:ptCount val="5"/>
                <c:pt idx="0">
                  <c:v>32.885107133409754</c:v>
                </c:pt>
                <c:pt idx="1">
                  <c:v>31.337624548099814</c:v>
                </c:pt>
                <c:pt idx="2">
                  <c:v>21.267965787849398</c:v>
                </c:pt>
                <c:pt idx="3">
                  <c:v>8.8682655850454104</c:v>
                </c:pt>
                <c:pt idx="4">
                  <c:v>5.6410369455956264</c:v>
                </c:pt>
              </c:numCache>
            </c:numRef>
          </c:val>
          <c:extLst>
            <c:ext xmlns:c16="http://schemas.microsoft.com/office/drawing/2014/chart" uri="{C3380CC4-5D6E-409C-BE32-E72D297353CC}">
              <c16:uniqueId val="{0000000A-6402-44D0-B157-453FA0789E6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42592592592592599"/>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FIG_Vold!$B$5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068-4D4E-91E9-8E27C5214234}"/>
              </c:ext>
            </c:extLst>
          </c:dPt>
          <c:dPt>
            <c:idx val="1"/>
            <c:bubble3D val="0"/>
            <c:spPr>
              <a:solidFill>
                <a:schemeClr val="accent2"/>
              </a:solidFill>
              <a:ln w="19050">
                <a:noFill/>
              </a:ln>
              <a:effectLst/>
            </c:spPr>
            <c:extLst>
              <c:ext xmlns:c16="http://schemas.microsoft.com/office/drawing/2014/chart" uri="{C3380CC4-5D6E-409C-BE32-E72D297353CC}">
                <c16:uniqueId val="{00000003-D068-4D4E-91E9-8E27C5214234}"/>
              </c:ext>
            </c:extLst>
          </c:dPt>
          <c:dPt>
            <c:idx val="2"/>
            <c:bubble3D val="0"/>
            <c:spPr>
              <a:solidFill>
                <a:schemeClr val="accent3"/>
              </a:solidFill>
              <a:ln w="19050">
                <a:noFill/>
              </a:ln>
              <a:effectLst/>
            </c:spPr>
            <c:extLst>
              <c:ext xmlns:c16="http://schemas.microsoft.com/office/drawing/2014/chart" uri="{C3380CC4-5D6E-409C-BE32-E72D297353CC}">
                <c16:uniqueId val="{00000005-D068-4D4E-91E9-8E27C5214234}"/>
              </c:ext>
            </c:extLst>
          </c:dPt>
          <c:dPt>
            <c:idx val="3"/>
            <c:bubble3D val="0"/>
            <c:spPr>
              <a:solidFill>
                <a:schemeClr val="accent4"/>
              </a:solidFill>
              <a:ln w="19050">
                <a:noFill/>
              </a:ln>
              <a:effectLst/>
            </c:spPr>
            <c:extLst>
              <c:ext xmlns:c16="http://schemas.microsoft.com/office/drawing/2014/chart" uri="{C3380CC4-5D6E-409C-BE32-E72D297353CC}">
                <c16:uniqueId val="{00000007-D068-4D4E-91E9-8E27C5214234}"/>
              </c:ext>
            </c:extLst>
          </c:dPt>
          <c:dPt>
            <c:idx val="4"/>
            <c:bubble3D val="0"/>
            <c:spPr>
              <a:solidFill>
                <a:schemeClr val="tx2">
                  <a:lumMod val="40000"/>
                  <a:lumOff val="60000"/>
                </a:schemeClr>
              </a:solidFill>
              <a:ln w="19050">
                <a:noFill/>
              </a:ln>
              <a:effectLst/>
            </c:spPr>
            <c:extLst>
              <c:ext xmlns:c16="http://schemas.microsoft.com/office/drawing/2014/chart" uri="{C3380CC4-5D6E-409C-BE32-E72D297353CC}">
                <c16:uniqueId val="{00000009-D068-4D4E-91E9-8E27C5214234}"/>
              </c:ext>
            </c:extLst>
          </c:dPt>
          <c:dPt>
            <c:idx val="5"/>
            <c:bubble3D val="0"/>
            <c:spPr>
              <a:solidFill>
                <a:schemeClr val="accent6"/>
              </a:solidFill>
              <a:ln w="19050">
                <a:noFill/>
              </a:ln>
              <a:effectLst/>
            </c:spPr>
            <c:extLst>
              <c:ext xmlns:c16="http://schemas.microsoft.com/office/drawing/2014/chart" uri="{C3380CC4-5D6E-409C-BE32-E72D297353CC}">
                <c16:uniqueId val="{0000000B-D068-4D4E-91E9-8E27C5214234}"/>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68-4D4E-91E9-8E27C521423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FIG_Vold!$C$3:$F$3</c:f>
              <c:strCache>
                <c:ptCount val="4"/>
                <c:pt idx="0">
                  <c:v>Ingen ganger</c:v>
                </c:pt>
                <c:pt idx="1">
                  <c:v>1 gang</c:v>
                </c:pt>
                <c:pt idx="2">
                  <c:v>2-5 ganger</c:v>
                </c:pt>
                <c:pt idx="3">
                  <c:v>6 ganger eller mer</c:v>
                </c:pt>
              </c:strCache>
            </c:strRef>
          </c:cat>
          <c:val>
            <c:numRef>
              <c:f>FIG_Vold!$C$5:$F$5</c:f>
              <c:numCache>
                <c:formatCode>0</c:formatCode>
                <c:ptCount val="4"/>
                <c:pt idx="0">
                  <c:v>87.995694834846759</c:v>
                </c:pt>
                <c:pt idx="1">
                  <c:v>6.8078036343117487</c:v>
                </c:pt>
                <c:pt idx="2">
                  <c:v>3.741940877125153</c:v>
                </c:pt>
                <c:pt idx="3">
                  <c:v>1.4545606537163398</c:v>
                </c:pt>
              </c:numCache>
            </c:numRef>
          </c:val>
          <c:extLst>
            <c:ext xmlns:c16="http://schemas.microsoft.com/office/drawing/2014/chart" uri="{C3380CC4-5D6E-409C-BE32-E72D297353CC}">
              <c16:uniqueId val="{0000000C-D068-4D4E-91E9-8E27C521423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2833475536920114"/>
          <c:y val="0.4211383739162805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FIG_Vold!$B$4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26B-4AE4-B266-6E62EC0D4F88}"/>
              </c:ext>
            </c:extLst>
          </c:dPt>
          <c:dPt>
            <c:idx val="1"/>
            <c:bubble3D val="0"/>
            <c:spPr>
              <a:solidFill>
                <a:schemeClr val="accent2"/>
              </a:solidFill>
              <a:ln w="19050">
                <a:noFill/>
              </a:ln>
              <a:effectLst/>
            </c:spPr>
            <c:extLst>
              <c:ext xmlns:c16="http://schemas.microsoft.com/office/drawing/2014/chart" uri="{C3380CC4-5D6E-409C-BE32-E72D297353CC}">
                <c16:uniqueId val="{00000003-E26B-4AE4-B266-6E62EC0D4F88}"/>
              </c:ext>
            </c:extLst>
          </c:dPt>
          <c:dPt>
            <c:idx val="2"/>
            <c:bubble3D val="0"/>
            <c:spPr>
              <a:solidFill>
                <a:schemeClr val="accent3"/>
              </a:solidFill>
              <a:ln w="19050">
                <a:noFill/>
              </a:ln>
              <a:effectLst/>
            </c:spPr>
            <c:extLst>
              <c:ext xmlns:c16="http://schemas.microsoft.com/office/drawing/2014/chart" uri="{C3380CC4-5D6E-409C-BE32-E72D297353CC}">
                <c16:uniqueId val="{00000005-E26B-4AE4-B266-6E62EC0D4F88}"/>
              </c:ext>
            </c:extLst>
          </c:dPt>
          <c:dPt>
            <c:idx val="3"/>
            <c:bubble3D val="0"/>
            <c:spPr>
              <a:solidFill>
                <a:schemeClr val="accent4"/>
              </a:solidFill>
              <a:ln w="19050">
                <a:noFill/>
              </a:ln>
              <a:effectLst/>
            </c:spPr>
            <c:extLst>
              <c:ext xmlns:c16="http://schemas.microsoft.com/office/drawing/2014/chart" uri="{C3380CC4-5D6E-409C-BE32-E72D297353CC}">
                <c16:uniqueId val="{00000007-E26B-4AE4-B266-6E62EC0D4F88}"/>
              </c:ext>
            </c:extLst>
          </c:dPt>
          <c:dPt>
            <c:idx val="4"/>
            <c:bubble3D val="0"/>
            <c:spPr>
              <a:solidFill>
                <a:schemeClr val="tx2">
                  <a:lumMod val="40000"/>
                  <a:lumOff val="60000"/>
                </a:schemeClr>
              </a:solidFill>
              <a:ln w="19050">
                <a:noFill/>
              </a:ln>
              <a:effectLst/>
            </c:spPr>
            <c:extLst>
              <c:ext xmlns:c16="http://schemas.microsoft.com/office/drawing/2014/chart" uri="{C3380CC4-5D6E-409C-BE32-E72D297353CC}">
                <c16:uniqueId val="{00000009-E26B-4AE4-B266-6E62EC0D4F88}"/>
              </c:ext>
            </c:extLst>
          </c:dPt>
          <c:dPt>
            <c:idx val="5"/>
            <c:bubble3D val="0"/>
            <c:spPr>
              <a:solidFill>
                <a:schemeClr val="accent6"/>
              </a:solidFill>
              <a:ln w="19050">
                <a:noFill/>
              </a:ln>
              <a:effectLst/>
            </c:spPr>
            <c:extLst>
              <c:ext xmlns:c16="http://schemas.microsoft.com/office/drawing/2014/chart" uri="{C3380CC4-5D6E-409C-BE32-E72D297353CC}">
                <c16:uniqueId val="{0000000B-E26B-4AE4-B266-6E62EC0D4F88}"/>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E26B-4AE4-B266-6E62EC0D4F8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FIG_Vold!$C$3:$F$3</c:f>
              <c:strCache>
                <c:ptCount val="4"/>
                <c:pt idx="0">
                  <c:v>Ingen ganger</c:v>
                </c:pt>
                <c:pt idx="1">
                  <c:v>1 gang</c:v>
                </c:pt>
                <c:pt idx="2">
                  <c:v>2-5 ganger</c:v>
                </c:pt>
                <c:pt idx="3">
                  <c:v>6 ganger eller mer</c:v>
                </c:pt>
              </c:strCache>
            </c:strRef>
          </c:cat>
          <c:val>
            <c:numRef>
              <c:f>FIG_Vold!$C$4:$F$4</c:f>
              <c:numCache>
                <c:formatCode>0</c:formatCode>
                <c:ptCount val="4"/>
                <c:pt idx="0">
                  <c:v>87.642936185909264</c:v>
                </c:pt>
                <c:pt idx="1">
                  <c:v>6.8978236812984139</c:v>
                </c:pt>
                <c:pt idx="2">
                  <c:v>3.7009713512848887</c:v>
                </c:pt>
                <c:pt idx="3">
                  <c:v>1.7582687815074389</c:v>
                </c:pt>
              </c:numCache>
            </c:numRef>
          </c:val>
          <c:extLst>
            <c:ext xmlns:c16="http://schemas.microsoft.com/office/drawing/2014/chart" uri="{C3380CC4-5D6E-409C-BE32-E72D297353CC}">
              <c16:uniqueId val="{0000000C-E26B-4AE4-B266-6E62EC0D4F8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
          <c:y val="0.84873801594573295"/>
          <c:w val="0.99821457302357297"/>
          <c:h val="0.15126198405426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FIG_Vold!$B$8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FIG_Vold!$C$7:$E$7</c:f>
              <c:strCache>
                <c:ptCount val="3"/>
                <c:pt idx="0">
                  <c:v>Vg1</c:v>
                </c:pt>
                <c:pt idx="1">
                  <c:v>Vg2</c:v>
                </c:pt>
                <c:pt idx="2">
                  <c:v>Vg3</c:v>
                </c:pt>
              </c:strCache>
            </c:strRef>
          </c:cat>
          <c:val>
            <c:numRef>
              <c:f>FIG_Vold!$C$8:$E$8</c:f>
              <c:numCache>
                <c:formatCode>0</c:formatCode>
                <c:ptCount val="3"/>
                <c:pt idx="0">
                  <c:v>17.791005291005291</c:v>
                </c:pt>
                <c:pt idx="1">
                  <c:v>19.426974143955274</c:v>
                </c:pt>
                <c:pt idx="2">
                  <c:v>16.024340770791078</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6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FIG_Vold!$B$9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FIG_Vold!$C$7:$E$7</c:f>
              <c:strCache>
                <c:ptCount val="3"/>
                <c:pt idx="0">
                  <c:v>Vg1</c:v>
                </c:pt>
                <c:pt idx="1">
                  <c:v>Vg2</c:v>
                </c:pt>
                <c:pt idx="2">
                  <c:v>Vg3</c:v>
                </c:pt>
              </c:strCache>
            </c:strRef>
          </c:cat>
          <c:val>
            <c:numRef>
              <c:f>FIG_Vold!$C$9:$E$9</c:f>
              <c:numCache>
                <c:formatCode>0</c:formatCode>
                <c:ptCount val="3"/>
                <c:pt idx="0">
                  <c:v>9.3689004554326605</c:v>
                </c:pt>
                <c:pt idx="1">
                  <c:v>6.5340909090909092</c:v>
                </c:pt>
                <c:pt idx="2">
                  <c:v>4.7263681592039797</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6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50366774240097"/>
          <c:y val="1.7247807971504499E-2"/>
          <c:w val="0.51552394415690761"/>
          <c:h val="0.81861270349328197"/>
        </c:manualLayout>
      </c:layout>
      <c:barChart>
        <c:barDir val="bar"/>
        <c:grouping val="stacked"/>
        <c:varyColors val="0"/>
        <c:ser>
          <c:idx val="1"/>
          <c:order val="0"/>
          <c:tx>
            <c:strRef>
              <c:f>FIG_Vold!$C$11</c:f>
              <c:strCache>
                <c:ptCount val="1"/>
                <c:pt idx="0">
                  <c:v>1 gang</c:v>
                </c:pt>
              </c:strCache>
            </c:strRef>
          </c:tx>
          <c:spPr>
            <a:solidFill>
              <a:srgbClr val="006FBA"/>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FIG_Vold!$A$12:$A$14</c:f>
              <c:strCache>
                <c:ptCount val="3"/>
                <c:pt idx="0">
                  <c:v>Jeg har blitt slått uten å få synlige merker</c:v>
                </c:pt>
                <c:pt idx="1">
                  <c:v>Jeg har fått sår eller skade på grunn av vold uten at jeg trengte legebehandling</c:v>
                </c:pt>
                <c:pt idx="2">
                  <c:v>Jeg har blitt skadet så sterkt på grunn av vold at det krevde legebehandling</c:v>
                </c:pt>
              </c:strCache>
            </c:strRef>
          </c:cat>
          <c:val>
            <c:numRef>
              <c:f>FIG_Vold!$C$12:$C$14</c:f>
              <c:numCache>
                <c:formatCode>0</c:formatCode>
                <c:ptCount val="3"/>
                <c:pt idx="0">
                  <c:v>6.1475914746827645</c:v>
                </c:pt>
                <c:pt idx="1">
                  <c:v>4.3891012205646653</c:v>
                </c:pt>
                <c:pt idx="2">
                  <c:v>1.3067061143984222</c:v>
                </c:pt>
              </c:numCache>
            </c:numRef>
          </c:val>
          <c:extLst>
            <c:ext xmlns:c16="http://schemas.microsoft.com/office/drawing/2014/chart" uri="{C3380CC4-5D6E-409C-BE32-E72D297353CC}">
              <c16:uniqueId val="{00000001-8A04-4639-9211-7C1ED1BD1AE1}"/>
            </c:ext>
          </c:extLst>
        </c:ser>
        <c:ser>
          <c:idx val="2"/>
          <c:order val="1"/>
          <c:tx>
            <c:strRef>
              <c:f>FIG_Vold!$D$11</c:f>
              <c:strCache>
                <c:ptCount val="1"/>
                <c:pt idx="0">
                  <c:v>2-5 ganger</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306C-4B14-B6F8-DF3C57EC28D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FIG_Vold!$A$12:$A$14</c:f>
              <c:strCache>
                <c:ptCount val="3"/>
                <c:pt idx="0">
                  <c:v>Jeg har blitt slått uten å få synlige merker</c:v>
                </c:pt>
                <c:pt idx="1">
                  <c:v>Jeg har fått sår eller skade på grunn av vold uten at jeg trengte legebehandling</c:v>
                </c:pt>
                <c:pt idx="2">
                  <c:v>Jeg har blitt skadet så sterkt på grunn av vold at det krevde legebehandling</c:v>
                </c:pt>
              </c:strCache>
            </c:strRef>
          </c:cat>
          <c:val>
            <c:numRef>
              <c:f>FIG_Vold!$D$12:$D$14</c:f>
              <c:numCache>
                <c:formatCode>0</c:formatCode>
                <c:ptCount val="3"/>
                <c:pt idx="0">
                  <c:v>3.5727485524208449</c:v>
                </c:pt>
                <c:pt idx="1">
                  <c:v>2.108248058192578</c:v>
                </c:pt>
                <c:pt idx="2">
                  <c:v>0.29585798816568049</c:v>
                </c:pt>
              </c:numCache>
            </c:numRef>
          </c:val>
          <c:extLst>
            <c:ext xmlns:c16="http://schemas.microsoft.com/office/drawing/2014/chart" uri="{C3380CC4-5D6E-409C-BE32-E72D297353CC}">
              <c16:uniqueId val="{00000002-8A04-4639-9211-7C1ED1BD1AE1}"/>
            </c:ext>
          </c:extLst>
        </c:ser>
        <c:ser>
          <c:idx val="3"/>
          <c:order val="2"/>
          <c:tx>
            <c:strRef>
              <c:f>FIG_Vold!$E$11</c:f>
              <c:strCache>
                <c:ptCount val="1"/>
                <c:pt idx="0">
                  <c:v>6 ganger eller mer</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306C-4B14-B6F8-DF3C57EC28D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FIG_Vold!$A$12:$A$14</c:f>
              <c:strCache>
                <c:ptCount val="3"/>
                <c:pt idx="0">
                  <c:v>Jeg har blitt slått uten å få synlige merker</c:v>
                </c:pt>
                <c:pt idx="1">
                  <c:v>Jeg har fått sår eller skade på grunn av vold uten at jeg trengte legebehandling</c:v>
                </c:pt>
                <c:pt idx="2">
                  <c:v>Jeg har blitt skadet så sterkt på grunn av vold at det krevde legebehandling</c:v>
                </c:pt>
              </c:strCache>
            </c:strRef>
          </c:cat>
          <c:val>
            <c:numRef>
              <c:f>FIG_Vold!$E$12:$E$14</c:f>
              <c:numCache>
                <c:formatCode>0</c:formatCode>
                <c:ptCount val="3"/>
                <c:pt idx="0">
                  <c:v>2.0943698410742884</c:v>
                </c:pt>
                <c:pt idx="1">
                  <c:v>1.1219331771668106</c:v>
                </c:pt>
                <c:pt idx="2">
                  <c:v>0.28353057199211046</c:v>
                </c:pt>
              </c:numCache>
            </c:numRef>
          </c:val>
          <c:extLst>
            <c:ext xmlns:c16="http://schemas.microsoft.com/office/drawing/2014/chart" uri="{C3380CC4-5D6E-409C-BE32-E72D297353CC}">
              <c16:uniqueId val="{00000003-8A04-4639-9211-7C1ED1BD1AE1}"/>
            </c:ext>
          </c:extLst>
        </c:ser>
        <c:dLbls>
          <c:showLegendKey val="0"/>
          <c:showVal val="0"/>
          <c:showCatName val="0"/>
          <c:showSerName val="0"/>
          <c:showPercent val="0"/>
          <c:showBubbleSize val="0"/>
        </c:dLbls>
        <c:gapWidth val="80"/>
        <c:overlap val="100"/>
        <c:axId val="1884978592"/>
        <c:axId val="1885267616"/>
      </c:barChart>
      <c:catAx>
        <c:axId val="188497859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5267616"/>
        <c:crosses val="autoZero"/>
        <c:auto val="1"/>
        <c:lblAlgn val="ctr"/>
        <c:lblOffset val="100"/>
        <c:noMultiLvlLbl val="0"/>
      </c:catAx>
      <c:valAx>
        <c:axId val="1885267616"/>
        <c:scaling>
          <c:orientation val="minMax"/>
          <c:max val="35"/>
        </c:scaling>
        <c:delete val="1"/>
        <c:axPos val="b"/>
        <c:numFmt formatCode="0" sourceLinked="1"/>
        <c:majorTickMark val="out"/>
        <c:minorTickMark val="none"/>
        <c:tickLblPos val="nextTo"/>
        <c:crossAx val="1884978592"/>
        <c:crosses val="autoZero"/>
        <c:crossBetween val="between"/>
      </c:valAx>
      <c:spPr>
        <a:noFill/>
        <a:ln>
          <a:noFill/>
        </a:ln>
        <a:effectLst/>
      </c:spPr>
    </c:plotArea>
    <c:legend>
      <c:legendPos val="b"/>
      <c:layout>
        <c:manualLayout>
          <c:xMode val="edge"/>
          <c:yMode val="edge"/>
          <c:x val="0.36306425848710483"/>
          <c:y val="0.83084493890930777"/>
          <c:w val="0.62469762044029598"/>
          <c:h val="0.138878064508109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FIG_Vold!$A$18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FIG_Vold!$B$17:$K$17</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FIG_Vold!$B$18:$K$18</c:f>
              <c:numCache>
                <c:formatCode>0</c:formatCode>
                <c:ptCount val="10"/>
                <c:pt idx="0">
                  <c:v>0</c:v>
                </c:pt>
                <c:pt idx="1">
                  <c:v>0</c:v>
                </c:pt>
                <c:pt idx="2">
                  <c:v>0</c:v>
                </c:pt>
                <c:pt idx="3">
                  <c:v>0</c:v>
                </c:pt>
                <c:pt idx="4">
                  <c:v>0</c:v>
                </c:pt>
                <c:pt idx="5">
                  <c:v>0</c:v>
                </c:pt>
                <c:pt idx="6">
                  <c:v>11.68</c:v>
                </c:pt>
                <c:pt idx="7">
                  <c:v>0</c:v>
                </c:pt>
                <c:pt idx="8">
                  <c:v>0</c:v>
                </c:pt>
                <c:pt idx="9">
                  <c:v>13.59</c:v>
                </c:pt>
              </c:numCache>
            </c:numRef>
          </c:val>
          <c:extLst>
            <c:ext xmlns:c16="http://schemas.microsoft.com/office/drawing/2014/chart" uri="{C3380CC4-5D6E-409C-BE32-E72D297353CC}">
              <c16:uniqueId val="{00000000-50DD-4B80-8FEE-2D2837201CE2}"/>
            </c:ext>
          </c:extLst>
        </c:ser>
        <c:ser>
          <c:idx val="1"/>
          <c:order val="1"/>
          <c:tx>
            <c:strRef>
              <c:f>FIG_Vold!$A$19</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FIG_Vold!$B$17:$K$17</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FIG_Vold!$B$19:$K$19</c:f>
              <c:numCache>
                <c:formatCode>0</c:formatCode>
                <c:ptCount val="10"/>
                <c:pt idx="0">
                  <c:v>0</c:v>
                </c:pt>
                <c:pt idx="1">
                  <c:v>0</c:v>
                </c:pt>
                <c:pt idx="2">
                  <c:v>0</c:v>
                </c:pt>
                <c:pt idx="3">
                  <c:v>0</c:v>
                </c:pt>
                <c:pt idx="4">
                  <c:v>0</c:v>
                </c:pt>
                <c:pt idx="5">
                  <c:v>0</c:v>
                </c:pt>
                <c:pt idx="6">
                  <c:v>0</c:v>
                </c:pt>
                <c:pt idx="7">
                  <c:v>0</c:v>
                </c:pt>
                <c:pt idx="8">
                  <c:v>0</c:v>
                </c:pt>
                <c:pt idx="9">
                  <c:v>13.01</c:v>
                </c:pt>
              </c:numCache>
            </c:numRef>
          </c:val>
          <c:extLst>
            <c:ext xmlns:c16="http://schemas.microsoft.com/office/drawing/2014/chart" uri="{C3380CC4-5D6E-409C-BE32-E72D297353CC}">
              <c16:uniqueId val="{00000000-99AF-4E94-9C00-13ADF52DB0AB}"/>
            </c:ext>
          </c:extLst>
        </c:ser>
        <c:ser>
          <c:idx val="2"/>
          <c:order val="2"/>
          <c:tx>
            <c:strRef>
              <c:f>FIG_Vold!$A$20</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FIG_Vold!$B$17:$K$17</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FIG_Vold!$B$20:$K$20</c:f>
              <c:numCache>
                <c:formatCode>0</c:formatCode>
                <c:ptCount val="10"/>
                <c:pt idx="0">
                  <c:v>0</c:v>
                </c:pt>
                <c:pt idx="1">
                  <c:v>0</c:v>
                </c:pt>
                <c:pt idx="2">
                  <c:v>0</c:v>
                </c:pt>
                <c:pt idx="3">
                  <c:v>0</c:v>
                </c:pt>
                <c:pt idx="4">
                  <c:v>0</c:v>
                </c:pt>
                <c:pt idx="5">
                  <c:v>0</c:v>
                </c:pt>
                <c:pt idx="6">
                  <c:v>0</c:v>
                </c:pt>
                <c:pt idx="7">
                  <c:v>0</c:v>
                </c:pt>
                <c:pt idx="8">
                  <c:v>0</c:v>
                </c:pt>
                <c:pt idx="9">
                  <c:v>9.7899999999999991</c:v>
                </c:pt>
              </c:numCache>
            </c:numRef>
          </c:val>
          <c:extLst>
            <c:ext xmlns:c16="http://schemas.microsoft.com/office/drawing/2014/chart" uri="{C3380CC4-5D6E-409C-BE32-E72D297353CC}">
              <c16:uniqueId val="{00000001-99AF-4E94-9C00-13ADF52DB0AB}"/>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30"/>
          <c:min val="1.0000000000000005E-9"/>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261083918564205"/>
          <c:y val="0.42129629629629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FIG_Regelbrudd!$B$5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A81-4E02-BCB8-D10EA5929BA2}"/>
              </c:ext>
            </c:extLst>
          </c:dPt>
          <c:dPt>
            <c:idx val="1"/>
            <c:bubble3D val="0"/>
            <c:spPr>
              <a:solidFill>
                <a:schemeClr val="accent2"/>
              </a:solidFill>
              <a:ln w="19050">
                <a:noFill/>
              </a:ln>
              <a:effectLst/>
            </c:spPr>
            <c:extLst>
              <c:ext xmlns:c16="http://schemas.microsoft.com/office/drawing/2014/chart" uri="{C3380CC4-5D6E-409C-BE32-E72D297353CC}">
                <c16:uniqueId val="{00000003-3A81-4E02-BCB8-D10EA5929BA2}"/>
              </c:ext>
            </c:extLst>
          </c:dPt>
          <c:dPt>
            <c:idx val="2"/>
            <c:bubble3D val="0"/>
            <c:spPr>
              <a:solidFill>
                <a:schemeClr val="accent3"/>
              </a:solidFill>
              <a:ln w="19050">
                <a:noFill/>
              </a:ln>
              <a:effectLst/>
            </c:spPr>
            <c:extLst>
              <c:ext xmlns:c16="http://schemas.microsoft.com/office/drawing/2014/chart" uri="{C3380CC4-5D6E-409C-BE32-E72D297353CC}">
                <c16:uniqueId val="{00000005-3A81-4E02-BCB8-D10EA5929BA2}"/>
              </c:ext>
            </c:extLst>
          </c:dPt>
          <c:dPt>
            <c:idx val="3"/>
            <c:bubble3D val="0"/>
            <c:spPr>
              <a:solidFill>
                <a:schemeClr val="accent4"/>
              </a:solidFill>
              <a:ln w="19050">
                <a:noFill/>
              </a:ln>
              <a:effectLst/>
            </c:spPr>
            <c:extLst>
              <c:ext xmlns:c16="http://schemas.microsoft.com/office/drawing/2014/chart" uri="{C3380CC4-5D6E-409C-BE32-E72D297353CC}">
                <c16:uniqueId val="{00000007-3A81-4E02-BCB8-D10EA5929BA2}"/>
              </c:ext>
            </c:extLst>
          </c:dPt>
          <c:dPt>
            <c:idx val="4"/>
            <c:bubble3D val="0"/>
            <c:spPr>
              <a:solidFill>
                <a:schemeClr val="tx2">
                  <a:lumMod val="40000"/>
                  <a:lumOff val="60000"/>
                </a:schemeClr>
              </a:solidFill>
              <a:ln w="19050">
                <a:noFill/>
              </a:ln>
              <a:effectLst/>
            </c:spPr>
            <c:extLst>
              <c:ext xmlns:c16="http://schemas.microsoft.com/office/drawing/2014/chart" uri="{C3380CC4-5D6E-409C-BE32-E72D297353CC}">
                <c16:uniqueId val="{00000009-3A81-4E02-BCB8-D10EA5929BA2}"/>
              </c:ext>
            </c:extLst>
          </c:dPt>
          <c:dPt>
            <c:idx val="5"/>
            <c:bubble3D val="0"/>
            <c:spPr>
              <a:solidFill>
                <a:schemeClr val="accent6"/>
              </a:solidFill>
              <a:ln w="19050">
                <a:noFill/>
              </a:ln>
              <a:effectLst/>
            </c:spPr>
            <c:extLst>
              <c:ext xmlns:c16="http://schemas.microsoft.com/office/drawing/2014/chart" uri="{C3380CC4-5D6E-409C-BE32-E72D297353CC}">
                <c16:uniqueId val="{0000000B-3A81-4E02-BCB8-D10EA5929BA2}"/>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81-4E02-BCB8-D10EA5929BA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FIG_Regelbrudd!$C$3:$F$3</c:f>
              <c:strCache>
                <c:ptCount val="4"/>
                <c:pt idx="0">
                  <c:v>Ingen ganger</c:v>
                </c:pt>
                <c:pt idx="1">
                  <c:v>1 gang</c:v>
                </c:pt>
                <c:pt idx="2">
                  <c:v>2-5 ganger</c:v>
                </c:pt>
                <c:pt idx="3">
                  <c:v>6 ganger eller mer</c:v>
                </c:pt>
              </c:strCache>
            </c:strRef>
          </c:cat>
          <c:val>
            <c:numRef>
              <c:f>FIG_Regelbrudd!$C$5:$F$5</c:f>
              <c:numCache>
                <c:formatCode>0</c:formatCode>
                <c:ptCount val="4"/>
                <c:pt idx="0">
                  <c:v>83.971197474847116</c:v>
                </c:pt>
                <c:pt idx="1">
                  <c:v>9.0184031789871213</c:v>
                </c:pt>
                <c:pt idx="2">
                  <c:v>5.4237240368627235</c:v>
                </c:pt>
                <c:pt idx="3">
                  <c:v>1.5866753093030466</c:v>
                </c:pt>
              </c:numCache>
            </c:numRef>
          </c:val>
          <c:extLst>
            <c:ext xmlns:c16="http://schemas.microsoft.com/office/drawing/2014/chart" uri="{C3380CC4-5D6E-409C-BE32-E72D297353CC}">
              <c16:uniqueId val="{0000000C-3A81-4E02-BCB8-D10EA5929BA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3865467280986163"/>
          <c:y val="0.4211383739162805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FIG_Regelbrudd!$B$4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F50-407D-BB5D-A04C9D046325}"/>
              </c:ext>
            </c:extLst>
          </c:dPt>
          <c:dPt>
            <c:idx val="1"/>
            <c:bubble3D val="0"/>
            <c:spPr>
              <a:solidFill>
                <a:schemeClr val="accent2"/>
              </a:solidFill>
              <a:ln w="19050">
                <a:noFill/>
              </a:ln>
              <a:effectLst/>
            </c:spPr>
            <c:extLst>
              <c:ext xmlns:c16="http://schemas.microsoft.com/office/drawing/2014/chart" uri="{C3380CC4-5D6E-409C-BE32-E72D297353CC}">
                <c16:uniqueId val="{00000003-EF50-407D-BB5D-A04C9D046325}"/>
              </c:ext>
            </c:extLst>
          </c:dPt>
          <c:dPt>
            <c:idx val="2"/>
            <c:bubble3D val="0"/>
            <c:spPr>
              <a:solidFill>
                <a:schemeClr val="accent3"/>
              </a:solidFill>
              <a:ln w="19050">
                <a:noFill/>
              </a:ln>
              <a:effectLst/>
            </c:spPr>
            <c:extLst>
              <c:ext xmlns:c16="http://schemas.microsoft.com/office/drawing/2014/chart" uri="{C3380CC4-5D6E-409C-BE32-E72D297353CC}">
                <c16:uniqueId val="{00000005-EF50-407D-BB5D-A04C9D046325}"/>
              </c:ext>
            </c:extLst>
          </c:dPt>
          <c:dPt>
            <c:idx val="3"/>
            <c:bubble3D val="0"/>
            <c:spPr>
              <a:solidFill>
                <a:schemeClr val="accent4"/>
              </a:solidFill>
              <a:ln w="19050">
                <a:noFill/>
              </a:ln>
              <a:effectLst/>
            </c:spPr>
            <c:extLst>
              <c:ext xmlns:c16="http://schemas.microsoft.com/office/drawing/2014/chart" uri="{C3380CC4-5D6E-409C-BE32-E72D297353CC}">
                <c16:uniqueId val="{00000007-EF50-407D-BB5D-A04C9D046325}"/>
              </c:ext>
            </c:extLst>
          </c:dPt>
          <c:dPt>
            <c:idx val="4"/>
            <c:bubble3D val="0"/>
            <c:spPr>
              <a:solidFill>
                <a:schemeClr val="tx2">
                  <a:lumMod val="40000"/>
                  <a:lumOff val="60000"/>
                </a:schemeClr>
              </a:solidFill>
              <a:ln w="19050">
                <a:noFill/>
              </a:ln>
              <a:effectLst/>
            </c:spPr>
            <c:extLst>
              <c:ext xmlns:c16="http://schemas.microsoft.com/office/drawing/2014/chart" uri="{C3380CC4-5D6E-409C-BE32-E72D297353CC}">
                <c16:uniqueId val="{00000009-EF50-407D-BB5D-A04C9D046325}"/>
              </c:ext>
            </c:extLst>
          </c:dPt>
          <c:dPt>
            <c:idx val="5"/>
            <c:bubble3D val="0"/>
            <c:spPr>
              <a:solidFill>
                <a:schemeClr val="accent6"/>
              </a:solidFill>
              <a:ln w="19050">
                <a:noFill/>
              </a:ln>
              <a:effectLst/>
            </c:spPr>
            <c:extLst>
              <c:ext xmlns:c16="http://schemas.microsoft.com/office/drawing/2014/chart" uri="{C3380CC4-5D6E-409C-BE32-E72D297353CC}">
                <c16:uniqueId val="{0000000B-EF50-407D-BB5D-A04C9D046325}"/>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EF50-407D-BB5D-A04C9D04632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FIG_Regelbrudd!$C$3:$F$3</c:f>
              <c:strCache>
                <c:ptCount val="4"/>
                <c:pt idx="0">
                  <c:v>Ingen ganger</c:v>
                </c:pt>
                <c:pt idx="1">
                  <c:v>1 gang</c:v>
                </c:pt>
                <c:pt idx="2">
                  <c:v>2-5 ganger</c:v>
                </c:pt>
                <c:pt idx="3">
                  <c:v>6 ganger eller mer</c:v>
                </c:pt>
              </c:strCache>
            </c:strRef>
          </c:cat>
          <c:val>
            <c:numRef>
              <c:f>FIG_Regelbrudd!$C$4:$F$4</c:f>
              <c:numCache>
                <c:formatCode>0</c:formatCode>
                <c:ptCount val="4"/>
                <c:pt idx="0">
                  <c:v>84.878465860510559</c:v>
                </c:pt>
                <c:pt idx="1">
                  <c:v>8.4402100891657508</c:v>
                </c:pt>
                <c:pt idx="2">
                  <c:v>5.1056553071943327</c:v>
                </c:pt>
                <c:pt idx="3">
                  <c:v>1.5756687431293512</c:v>
                </c:pt>
              </c:numCache>
            </c:numRef>
          </c:val>
          <c:extLst>
            <c:ext xmlns:c16="http://schemas.microsoft.com/office/drawing/2014/chart" uri="{C3380CC4-5D6E-409C-BE32-E72D297353CC}">
              <c16:uniqueId val="{0000000C-EF50-407D-BB5D-A04C9D04632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
          <c:y val="0.84873801594573295"/>
          <c:w val="0.99821457302357297"/>
          <c:h val="0.15126198405426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FIG_Regelbrudd!$B$8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FIG_Regelbrudd!$C$7:$E$7</c:f>
              <c:strCache>
                <c:ptCount val="3"/>
                <c:pt idx="0">
                  <c:v>Vg1</c:v>
                </c:pt>
                <c:pt idx="1">
                  <c:v>Vg2</c:v>
                </c:pt>
                <c:pt idx="2">
                  <c:v>Vg3</c:v>
                </c:pt>
              </c:strCache>
            </c:strRef>
          </c:cat>
          <c:val>
            <c:numRef>
              <c:f>FIG_Regelbrudd!$C$8:$E$8</c:f>
              <c:numCache>
                <c:formatCode>0</c:formatCode>
                <c:ptCount val="3"/>
                <c:pt idx="0">
                  <c:v>15.643180349062701</c:v>
                </c:pt>
                <c:pt idx="1">
                  <c:v>14.715947980835045</c:v>
                </c:pt>
                <c:pt idx="2">
                  <c:v>11.782477341389729</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4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FIG_Regelbrudd!$B$9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FIG_Regelbrudd!$C$7:$E$7</c:f>
              <c:strCache>
                <c:ptCount val="3"/>
                <c:pt idx="0">
                  <c:v>Vg1</c:v>
                </c:pt>
                <c:pt idx="1">
                  <c:v>Vg2</c:v>
                </c:pt>
                <c:pt idx="2">
                  <c:v>Vg3</c:v>
                </c:pt>
              </c:strCache>
            </c:strRef>
          </c:cat>
          <c:val>
            <c:numRef>
              <c:f>FIG_Regelbrudd!$C$9:$E$9</c:f>
              <c:numCache>
                <c:formatCode>0</c:formatCode>
                <c:ptCount val="3"/>
                <c:pt idx="0">
                  <c:v>8.193548387096774</c:v>
                </c:pt>
                <c:pt idx="1">
                  <c:v>5.6258790436005626</c:v>
                </c:pt>
                <c:pt idx="2">
                  <c:v>6.2602965403624378</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4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2833475536920114"/>
          <c:y val="0.4131792948631978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FIG_Lokalmiljø!$B$4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F3CF-47C5-AA97-A133BE04B690}"/>
              </c:ext>
            </c:extLst>
          </c:dPt>
          <c:dPt>
            <c:idx val="1"/>
            <c:bubble3D val="0"/>
            <c:spPr>
              <a:solidFill>
                <a:schemeClr val="accent2"/>
              </a:solidFill>
              <a:ln w="19050">
                <a:noFill/>
              </a:ln>
              <a:effectLst/>
            </c:spPr>
            <c:extLst>
              <c:ext xmlns:c16="http://schemas.microsoft.com/office/drawing/2014/chart" uri="{C3380CC4-5D6E-409C-BE32-E72D297353CC}">
                <c16:uniqueId val="{00000003-F3CF-47C5-AA97-A133BE04B690}"/>
              </c:ext>
            </c:extLst>
          </c:dPt>
          <c:dPt>
            <c:idx val="2"/>
            <c:bubble3D val="0"/>
            <c:spPr>
              <a:solidFill>
                <a:schemeClr val="accent3"/>
              </a:solidFill>
              <a:ln w="19050">
                <a:noFill/>
              </a:ln>
              <a:effectLst/>
            </c:spPr>
            <c:extLst>
              <c:ext xmlns:c16="http://schemas.microsoft.com/office/drawing/2014/chart" uri="{C3380CC4-5D6E-409C-BE32-E72D297353CC}">
                <c16:uniqueId val="{00000005-F3CF-47C5-AA97-A133BE04B690}"/>
              </c:ext>
            </c:extLst>
          </c:dPt>
          <c:dPt>
            <c:idx val="3"/>
            <c:bubble3D val="0"/>
            <c:spPr>
              <a:solidFill>
                <a:schemeClr val="accent4"/>
              </a:solidFill>
              <a:ln w="19050">
                <a:noFill/>
              </a:ln>
              <a:effectLst/>
            </c:spPr>
            <c:extLst>
              <c:ext xmlns:c16="http://schemas.microsoft.com/office/drawing/2014/chart" uri="{C3380CC4-5D6E-409C-BE32-E72D297353CC}">
                <c16:uniqueId val="{00000007-F3CF-47C5-AA97-A133BE04B690}"/>
              </c:ext>
            </c:extLst>
          </c:dPt>
          <c:dPt>
            <c:idx val="4"/>
            <c:bubble3D val="0"/>
            <c:spPr>
              <a:solidFill>
                <a:schemeClr val="accent5"/>
              </a:solidFill>
              <a:ln w="19050">
                <a:noFill/>
              </a:ln>
              <a:effectLst/>
            </c:spPr>
            <c:extLst>
              <c:ext xmlns:c16="http://schemas.microsoft.com/office/drawing/2014/chart" uri="{C3380CC4-5D6E-409C-BE32-E72D297353CC}">
                <c16:uniqueId val="{00000009-F3CF-47C5-AA97-A133BE04B690}"/>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F3CF-47C5-AA97-A133BE04B69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FIG_Lokalmiljø!$C$3:$G$3</c:f>
              <c:strCache>
                <c:ptCount val="5"/>
                <c:pt idx="0">
                  <c:v>Svært fornøyd</c:v>
                </c:pt>
                <c:pt idx="1">
                  <c:v>Litt fornøyd</c:v>
                </c:pt>
                <c:pt idx="2">
                  <c:v>Verken fornøyd eller misfornøyd</c:v>
                </c:pt>
                <c:pt idx="3">
                  <c:v>Litt misfornøyd</c:v>
                </c:pt>
                <c:pt idx="4">
                  <c:v>Svært misfornøyd</c:v>
                </c:pt>
              </c:strCache>
            </c:strRef>
          </c:cat>
          <c:val>
            <c:numRef>
              <c:f>FIG_Lokalmiljø!$C$4:$G$4</c:f>
              <c:numCache>
                <c:formatCode>0</c:formatCode>
                <c:ptCount val="5"/>
                <c:pt idx="0">
                  <c:v>32.927454498846451</c:v>
                </c:pt>
                <c:pt idx="1">
                  <c:v>29.889771853370927</c:v>
                </c:pt>
                <c:pt idx="2">
                  <c:v>21.148423481158677</c:v>
                </c:pt>
                <c:pt idx="3">
                  <c:v>9.6513714432196878</c:v>
                </c:pt>
                <c:pt idx="4">
                  <c:v>6.3829787234042552</c:v>
                </c:pt>
              </c:numCache>
            </c:numRef>
          </c:val>
          <c:extLst>
            <c:ext xmlns:c16="http://schemas.microsoft.com/office/drawing/2014/chart" uri="{C3380CC4-5D6E-409C-BE32-E72D297353CC}">
              <c16:uniqueId val="{0000000A-F3CF-47C5-AA97-A133BE04B69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
          <c:y val="0.84873801594573295"/>
          <c:w val="0.99202262255917706"/>
          <c:h val="0.1512619840542671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01176786886128"/>
          <c:y val="1.7247807971504499E-2"/>
          <c:w val="0.52178979790397284"/>
          <c:h val="0.81861270349328197"/>
        </c:manualLayout>
      </c:layout>
      <c:barChart>
        <c:barDir val="bar"/>
        <c:grouping val="stacked"/>
        <c:varyColors val="0"/>
        <c:ser>
          <c:idx val="0"/>
          <c:order val="0"/>
          <c:tx>
            <c:strRef>
              <c:f>FIG_Regelbrudd!$C$11</c:f>
              <c:strCache>
                <c:ptCount val="1"/>
                <c:pt idx="0">
                  <c:v>1 gang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FIG_Regelbrudd!$A$12:$A$16</c:f>
              <c:strCache>
                <c:ptCount val="5"/>
                <c:pt idx="0">
                  <c:v>Lurt deg fra å betale på kino, idrettsstevner, buss, tog e.l.</c:v>
                </c:pt>
                <c:pt idx="1">
                  <c:v>Vært borte en hel natt uten at foreldrene dine visste hvor du var</c:v>
                </c:pt>
                <c:pt idx="2">
                  <c:v>Med vilje ødelagt eller knust vindusruter, busseter, postkasser e.l. (gjort hærverk)</c:v>
                </c:pt>
                <c:pt idx="3">
                  <c:v>Tatt med deg varer fra butikk uten å betale</c:v>
                </c:pt>
                <c:pt idx="4">
                  <c:v>Sprayet eller tagget ulovlig på vegger, bygninger, tog, buss e.l.</c:v>
                </c:pt>
              </c:strCache>
            </c:strRef>
          </c:cat>
          <c:val>
            <c:numRef>
              <c:f>FIG_Regelbrudd!$C$12:$C$16</c:f>
              <c:numCache>
                <c:formatCode>0</c:formatCode>
                <c:ptCount val="5"/>
                <c:pt idx="0">
                  <c:v>9.9425217072275895</c:v>
                </c:pt>
                <c:pt idx="1">
                  <c:v>8.9594313028557409</c:v>
                </c:pt>
                <c:pt idx="2">
                  <c:v>4.6775769418661453</c:v>
                </c:pt>
                <c:pt idx="3">
                  <c:v>4.5891661594643942</c:v>
                </c:pt>
                <c:pt idx="4">
                  <c:v>2.2749510763209391</c:v>
                </c:pt>
              </c:numCache>
            </c:numRef>
          </c:val>
          <c:extLst>
            <c:ext xmlns:c16="http://schemas.microsoft.com/office/drawing/2014/chart" uri="{C3380CC4-5D6E-409C-BE32-E72D297353CC}">
              <c16:uniqueId val="{00000000-6A25-4CBD-8C3E-2EE0F3C16037}"/>
            </c:ext>
          </c:extLst>
        </c:ser>
        <c:ser>
          <c:idx val="1"/>
          <c:order val="1"/>
          <c:tx>
            <c:strRef>
              <c:f>FIG_Regelbrudd!$D$11</c:f>
              <c:strCache>
                <c:ptCount val="1"/>
                <c:pt idx="0">
                  <c:v>2-5 ganger</c:v>
                </c:pt>
              </c:strCache>
            </c:strRef>
          </c:tx>
          <c:spPr>
            <a:solidFill>
              <a:srgbClr val="AEA79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FIG_Regelbrudd!$A$12:$A$16</c:f>
              <c:strCache>
                <c:ptCount val="5"/>
                <c:pt idx="0">
                  <c:v>Lurt deg fra å betale på kino, idrettsstevner, buss, tog e.l.</c:v>
                </c:pt>
                <c:pt idx="1">
                  <c:v>Vært borte en hel natt uten at foreldrene dine visste hvor du var</c:v>
                </c:pt>
                <c:pt idx="2">
                  <c:v>Med vilje ødelagt eller knust vindusruter, busseter, postkasser e.l. (gjort hærverk)</c:v>
                </c:pt>
                <c:pt idx="3">
                  <c:v>Tatt med deg varer fra butikk uten å betale</c:v>
                </c:pt>
                <c:pt idx="4">
                  <c:v>Sprayet eller tagget ulovlig på vegger, bygninger, tog, buss e.l.</c:v>
                </c:pt>
              </c:strCache>
            </c:strRef>
          </c:cat>
          <c:val>
            <c:numRef>
              <c:f>FIG_Regelbrudd!$D$12:$D$16</c:f>
              <c:numCache>
                <c:formatCode>0</c:formatCode>
                <c:ptCount val="5"/>
                <c:pt idx="0">
                  <c:v>11.055399290693408</c:v>
                </c:pt>
                <c:pt idx="1">
                  <c:v>8.1382522367937256</c:v>
                </c:pt>
                <c:pt idx="2">
                  <c:v>3.6028334147532974</c:v>
                </c:pt>
                <c:pt idx="3">
                  <c:v>3.1892878880097384</c:v>
                </c:pt>
                <c:pt idx="4">
                  <c:v>1.4677103718199609</c:v>
                </c:pt>
              </c:numCache>
            </c:numRef>
          </c:val>
          <c:extLst>
            <c:ext xmlns:c16="http://schemas.microsoft.com/office/drawing/2014/chart" uri="{C3380CC4-5D6E-409C-BE32-E72D297353CC}">
              <c16:uniqueId val="{00000000-B951-4E78-B930-8884A33AB049}"/>
            </c:ext>
          </c:extLst>
        </c:ser>
        <c:ser>
          <c:idx val="2"/>
          <c:order val="2"/>
          <c:tx>
            <c:strRef>
              <c:f>FIG_Regelbrudd!$E$11</c:f>
              <c:strCache>
                <c:ptCount val="1"/>
                <c:pt idx="0">
                  <c:v>6 ganger eller mer</c:v>
                </c:pt>
              </c:strCache>
            </c:strRef>
          </c:tx>
          <c:spPr>
            <a:solidFill>
              <a:srgbClr val="E8990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439F-4491-8C42-01CBEF1F253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FIG_Regelbrudd!$A$12:$A$16</c:f>
              <c:strCache>
                <c:ptCount val="5"/>
                <c:pt idx="0">
                  <c:v>Lurt deg fra å betale på kino, idrettsstevner, buss, tog e.l.</c:v>
                </c:pt>
                <c:pt idx="1">
                  <c:v>Vært borte en hel natt uten at foreldrene dine visste hvor du var</c:v>
                </c:pt>
                <c:pt idx="2">
                  <c:v>Med vilje ødelagt eller knust vindusruter, busseter, postkasser e.l. (gjort hærverk)</c:v>
                </c:pt>
                <c:pt idx="3">
                  <c:v>Tatt med deg varer fra butikk uten å betale</c:v>
                </c:pt>
                <c:pt idx="4">
                  <c:v>Sprayet eller tagget ulovlig på vegger, bygninger, tog, buss e.l.</c:v>
                </c:pt>
              </c:strCache>
            </c:strRef>
          </c:cat>
          <c:val>
            <c:numRef>
              <c:f>FIG_Regelbrudd!$E$12:$E$16</c:f>
              <c:numCache>
                <c:formatCode>0</c:formatCode>
                <c:ptCount val="5"/>
                <c:pt idx="0">
                  <c:v>4.745016509722392</c:v>
                </c:pt>
                <c:pt idx="1">
                  <c:v>4.3755362176737345</c:v>
                </c:pt>
                <c:pt idx="2">
                  <c:v>1.2212994626282363</c:v>
                </c:pt>
                <c:pt idx="3">
                  <c:v>2.2032866707242853</c:v>
                </c:pt>
                <c:pt idx="4">
                  <c:v>0.42808219178082191</c:v>
                </c:pt>
              </c:numCache>
            </c:numRef>
          </c:val>
          <c:extLst>
            <c:ext xmlns:c16="http://schemas.microsoft.com/office/drawing/2014/chart" uri="{C3380CC4-5D6E-409C-BE32-E72D297353CC}">
              <c16:uniqueId val="{00000001-B951-4E78-B930-8884A33AB049}"/>
            </c:ext>
          </c:extLst>
        </c:ser>
        <c:dLbls>
          <c:showLegendKey val="0"/>
          <c:showVal val="0"/>
          <c:showCatName val="0"/>
          <c:showSerName val="0"/>
          <c:showPercent val="0"/>
          <c:showBubbleSize val="0"/>
        </c:dLbls>
        <c:gapWidth val="80"/>
        <c:overlap val="100"/>
        <c:axId val="1904779264"/>
        <c:axId val="1904337008"/>
      </c:barChart>
      <c:catAx>
        <c:axId val="190477926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904337008"/>
        <c:crosses val="autoZero"/>
        <c:auto val="1"/>
        <c:lblAlgn val="ctr"/>
        <c:lblOffset val="100"/>
        <c:noMultiLvlLbl val="0"/>
      </c:catAx>
      <c:valAx>
        <c:axId val="1904337008"/>
        <c:scaling>
          <c:orientation val="minMax"/>
          <c:max val="60"/>
        </c:scaling>
        <c:delete val="1"/>
        <c:axPos val="b"/>
        <c:numFmt formatCode="0" sourceLinked="1"/>
        <c:majorTickMark val="out"/>
        <c:minorTickMark val="none"/>
        <c:tickLblPos val="nextTo"/>
        <c:crossAx val="1904779264"/>
        <c:crosses val="autoZero"/>
        <c:crossBetween val="between"/>
      </c:valAx>
      <c:spPr>
        <a:noFill/>
        <a:ln>
          <a:noFill/>
        </a:ln>
        <a:effectLst/>
      </c:spPr>
    </c:plotArea>
    <c:legend>
      <c:legendPos val="b"/>
      <c:layout>
        <c:manualLayout>
          <c:xMode val="edge"/>
          <c:yMode val="edge"/>
          <c:x val="0.46504860075876353"/>
          <c:y val="0.86112193549188953"/>
          <c:w val="0.47762158380559311"/>
          <c:h val="8.958017893006051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FIG_Regelbrudd!$A$21</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FIG_Regelbrudd!$B$20:$K$20</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FIG_Regelbrudd!$B$21:$K$21</c:f>
              <c:numCache>
                <c:formatCode>0</c:formatCode>
                <c:ptCount val="10"/>
                <c:pt idx="0">
                  <c:v>0</c:v>
                </c:pt>
                <c:pt idx="1">
                  <c:v>0</c:v>
                </c:pt>
                <c:pt idx="2">
                  <c:v>0</c:v>
                </c:pt>
                <c:pt idx="3">
                  <c:v>0</c:v>
                </c:pt>
                <c:pt idx="4">
                  <c:v>0</c:v>
                </c:pt>
                <c:pt idx="5">
                  <c:v>0</c:v>
                </c:pt>
                <c:pt idx="6">
                  <c:v>7.23</c:v>
                </c:pt>
                <c:pt idx="7">
                  <c:v>0</c:v>
                </c:pt>
                <c:pt idx="8">
                  <c:v>0</c:v>
                </c:pt>
                <c:pt idx="9">
                  <c:v>11.94</c:v>
                </c:pt>
              </c:numCache>
            </c:numRef>
          </c:val>
          <c:extLst>
            <c:ext xmlns:c16="http://schemas.microsoft.com/office/drawing/2014/chart" uri="{C3380CC4-5D6E-409C-BE32-E72D297353CC}">
              <c16:uniqueId val="{00000000-50DD-4B80-8FEE-2D2837201CE2}"/>
            </c:ext>
          </c:extLst>
        </c:ser>
        <c:ser>
          <c:idx val="1"/>
          <c:order val="1"/>
          <c:tx>
            <c:strRef>
              <c:f>FIG_Regelbrudd!$A$22</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FIG_Regelbrudd!$B$20:$K$20</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FIG_Regelbrudd!$B$22:$K$22</c:f>
              <c:numCache>
                <c:formatCode>0</c:formatCode>
                <c:ptCount val="10"/>
                <c:pt idx="0">
                  <c:v>0</c:v>
                </c:pt>
                <c:pt idx="1">
                  <c:v>0</c:v>
                </c:pt>
                <c:pt idx="2">
                  <c:v>0</c:v>
                </c:pt>
                <c:pt idx="3">
                  <c:v>0</c:v>
                </c:pt>
                <c:pt idx="4">
                  <c:v>0</c:v>
                </c:pt>
                <c:pt idx="5">
                  <c:v>0</c:v>
                </c:pt>
                <c:pt idx="6">
                  <c:v>0</c:v>
                </c:pt>
                <c:pt idx="7">
                  <c:v>0</c:v>
                </c:pt>
                <c:pt idx="8">
                  <c:v>0</c:v>
                </c:pt>
                <c:pt idx="9">
                  <c:v>10.210000000000001</c:v>
                </c:pt>
              </c:numCache>
            </c:numRef>
          </c:val>
          <c:extLst>
            <c:ext xmlns:c16="http://schemas.microsoft.com/office/drawing/2014/chart" uri="{C3380CC4-5D6E-409C-BE32-E72D297353CC}">
              <c16:uniqueId val="{00000000-585A-4E79-9804-FA65B1B0A5AC}"/>
            </c:ext>
          </c:extLst>
        </c:ser>
        <c:ser>
          <c:idx val="2"/>
          <c:order val="2"/>
          <c:tx>
            <c:strRef>
              <c:f>FIG_Regelbrudd!$A$23</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FIG_Regelbrudd!$B$20:$K$20</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FIG_Regelbrudd!$B$23:$K$23</c:f>
              <c:numCache>
                <c:formatCode>0</c:formatCode>
                <c:ptCount val="10"/>
                <c:pt idx="0">
                  <c:v>0</c:v>
                </c:pt>
                <c:pt idx="1">
                  <c:v>0</c:v>
                </c:pt>
                <c:pt idx="2">
                  <c:v>0</c:v>
                </c:pt>
                <c:pt idx="3">
                  <c:v>0</c:v>
                </c:pt>
                <c:pt idx="4">
                  <c:v>0</c:v>
                </c:pt>
                <c:pt idx="5">
                  <c:v>0</c:v>
                </c:pt>
                <c:pt idx="6">
                  <c:v>0</c:v>
                </c:pt>
                <c:pt idx="7">
                  <c:v>0</c:v>
                </c:pt>
                <c:pt idx="8">
                  <c:v>0</c:v>
                </c:pt>
                <c:pt idx="9">
                  <c:v>8.73</c:v>
                </c:pt>
              </c:numCache>
            </c:numRef>
          </c:val>
          <c:extLst>
            <c:ext xmlns:c16="http://schemas.microsoft.com/office/drawing/2014/chart" uri="{C3380CC4-5D6E-409C-BE32-E72D297353CC}">
              <c16:uniqueId val="{00000001-585A-4E79-9804-FA65B1B0A5AC}"/>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40"/>
          <c:min val="1.0000000000000005E-9"/>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42592592592592599"/>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FIG_Seksuell_trakassering!$A$5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068-4D4E-91E9-8E27C5214234}"/>
              </c:ext>
            </c:extLst>
          </c:dPt>
          <c:dPt>
            <c:idx val="1"/>
            <c:bubble3D val="0"/>
            <c:spPr>
              <a:solidFill>
                <a:schemeClr val="accent2"/>
              </a:solidFill>
              <a:ln w="19050">
                <a:noFill/>
              </a:ln>
              <a:effectLst/>
            </c:spPr>
            <c:extLst>
              <c:ext xmlns:c16="http://schemas.microsoft.com/office/drawing/2014/chart" uri="{C3380CC4-5D6E-409C-BE32-E72D297353CC}">
                <c16:uniqueId val="{00000003-D068-4D4E-91E9-8E27C5214234}"/>
              </c:ext>
            </c:extLst>
          </c:dPt>
          <c:dPt>
            <c:idx val="2"/>
            <c:bubble3D val="0"/>
            <c:spPr>
              <a:solidFill>
                <a:schemeClr val="accent3"/>
              </a:solidFill>
              <a:ln w="19050">
                <a:noFill/>
              </a:ln>
              <a:effectLst/>
            </c:spPr>
            <c:extLst>
              <c:ext xmlns:c16="http://schemas.microsoft.com/office/drawing/2014/chart" uri="{C3380CC4-5D6E-409C-BE32-E72D297353CC}">
                <c16:uniqueId val="{00000005-D068-4D4E-91E9-8E27C5214234}"/>
              </c:ext>
            </c:extLst>
          </c:dPt>
          <c:dPt>
            <c:idx val="3"/>
            <c:bubble3D val="0"/>
            <c:spPr>
              <a:solidFill>
                <a:schemeClr val="accent4"/>
              </a:solidFill>
              <a:ln w="19050">
                <a:noFill/>
              </a:ln>
              <a:effectLst/>
            </c:spPr>
            <c:extLst>
              <c:ext xmlns:c16="http://schemas.microsoft.com/office/drawing/2014/chart" uri="{C3380CC4-5D6E-409C-BE32-E72D297353CC}">
                <c16:uniqueId val="{00000007-D068-4D4E-91E9-8E27C5214234}"/>
              </c:ext>
            </c:extLst>
          </c:dPt>
          <c:dPt>
            <c:idx val="4"/>
            <c:bubble3D val="0"/>
            <c:spPr>
              <a:solidFill>
                <a:schemeClr val="tx2">
                  <a:lumMod val="40000"/>
                  <a:lumOff val="60000"/>
                </a:schemeClr>
              </a:solidFill>
              <a:ln w="19050">
                <a:noFill/>
              </a:ln>
              <a:effectLst/>
            </c:spPr>
            <c:extLst>
              <c:ext xmlns:c16="http://schemas.microsoft.com/office/drawing/2014/chart" uri="{C3380CC4-5D6E-409C-BE32-E72D297353CC}">
                <c16:uniqueId val="{00000009-D068-4D4E-91E9-8E27C5214234}"/>
              </c:ext>
            </c:extLst>
          </c:dPt>
          <c:dPt>
            <c:idx val="5"/>
            <c:bubble3D val="0"/>
            <c:spPr>
              <a:solidFill>
                <a:schemeClr val="accent6"/>
              </a:solidFill>
              <a:ln w="19050">
                <a:noFill/>
              </a:ln>
              <a:effectLst/>
            </c:spPr>
            <c:extLst>
              <c:ext xmlns:c16="http://schemas.microsoft.com/office/drawing/2014/chart" uri="{C3380CC4-5D6E-409C-BE32-E72D297353CC}">
                <c16:uniqueId val="{0000000B-D068-4D4E-91E9-8E27C5214234}"/>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68-4D4E-91E9-8E27C521423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FIG_Seksuell_trakassering!$B$3:$E$3</c:f>
              <c:strCache>
                <c:ptCount val="4"/>
                <c:pt idx="0">
                  <c:v>Ingen ganger</c:v>
                </c:pt>
                <c:pt idx="1">
                  <c:v>1 gang</c:v>
                </c:pt>
                <c:pt idx="2">
                  <c:v>2-5 ganger</c:v>
                </c:pt>
                <c:pt idx="3">
                  <c:v>6 ganger eller mer</c:v>
                </c:pt>
              </c:strCache>
            </c:strRef>
          </c:cat>
          <c:val>
            <c:numRef>
              <c:f>FIG_Seksuell_trakassering!$B$5:$E$5</c:f>
              <c:numCache>
                <c:formatCode>0</c:formatCode>
                <c:ptCount val="4"/>
                <c:pt idx="0">
                  <c:v>83.575619201757178</c:v>
                </c:pt>
                <c:pt idx="1">
                  <c:v>10.09797404699286</c:v>
                </c:pt>
                <c:pt idx="2">
                  <c:v>4.7339672263807406</c:v>
                </c:pt>
                <c:pt idx="3">
                  <c:v>1.5924395248692234</c:v>
                </c:pt>
              </c:numCache>
            </c:numRef>
          </c:val>
          <c:extLst>
            <c:ext xmlns:c16="http://schemas.microsoft.com/office/drawing/2014/chart" uri="{C3380CC4-5D6E-409C-BE32-E72D297353CC}">
              <c16:uniqueId val="{0000000C-D068-4D4E-91E9-8E27C521423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6342247466744678"/>
          <c:y val="0.4211383739162805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3.5063708606994974E-2"/>
          <c:y val="5.0018111605089295E-2"/>
          <c:w val="0.40785090253525252"/>
          <c:h val="0.79559236229226493"/>
        </c:manualLayout>
      </c:layout>
      <c:doughnutChart>
        <c:varyColors val="1"/>
        <c:ser>
          <c:idx val="0"/>
          <c:order val="0"/>
          <c:tx>
            <c:strRef>
              <c:f>FIG_Seksuell_trakassering!$A$4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26B-4AE4-B266-6E62EC0D4F88}"/>
              </c:ext>
            </c:extLst>
          </c:dPt>
          <c:dPt>
            <c:idx val="1"/>
            <c:bubble3D val="0"/>
            <c:spPr>
              <a:solidFill>
                <a:schemeClr val="accent2"/>
              </a:solidFill>
              <a:ln w="19050">
                <a:noFill/>
              </a:ln>
              <a:effectLst/>
            </c:spPr>
            <c:extLst>
              <c:ext xmlns:c16="http://schemas.microsoft.com/office/drawing/2014/chart" uri="{C3380CC4-5D6E-409C-BE32-E72D297353CC}">
                <c16:uniqueId val="{00000003-E26B-4AE4-B266-6E62EC0D4F88}"/>
              </c:ext>
            </c:extLst>
          </c:dPt>
          <c:dPt>
            <c:idx val="2"/>
            <c:bubble3D val="0"/>
            <c:spPr>
              <a:solidFill>
                <a:schemeClr val="accent3"/>
              </a:solidFill>
              <a:ln w="19050">
                <a:noFill/>
              </a:ln>
              <a:effectLst/>
            </c:spPr>
            <c:extLst>
              <c:ext xmlns:c16="http://schemas.microsoft.com/office/drawing/2014/chart" uri="{C3380CC4-5D6E-409C-BE32-E72D297353CC}">
                <c16:uniqueId val="{00000005-E26B-4AE4-B266-6E62EC0D4F88}"/>
              </c:ext>
            </c:extLst>
          </c:dPt>
          <c:dPt>
            <c:idx val="3"/>
            <c:bubble3D val="0"/>
            <c:spPr>
              <a:solidFill>
                <a:schemeClr val="accent4"/>
              </a:solidFill>
              <a:ln w="19050">
                <a:noFill/>
              </a:ln>
              <a:effectLst/>
            </c:spPr>
            <c:extLst>
              <c:ext xmlns:c16="http://schemas.microsoft.com/office/drawing/2014/chart" uri="{C3380CC4-5D6E-409C-BE32-E72D297353CC}">
                <c16:uniqueId val="{00000007-E26B-4AE4-B266-6E62EC0D4F88}"/>
              </c:ext>
            </c:extLst>
          </c:dPt>
          <c:dPt>
            <c:idx val="4"/>
            <c:bubble3D val="0"/>
            <c:spPr>
              <a:solidFill>
                <a:schemeClr val="tx2">
                  <a:lumMod val="40000"/>
                  <a:lumOff val="60000"/>
                </a:schemeClr>
              </a:solidFill>
              <a:ln w="19050">
                <a:noFill/>
              </a:ln>
              <a:effectLst/>
            </c:spPr>
            <c:extLst>
              <c:ext xmlns:c16="http://schemas.microsoft.com/office/drawing/2014/chart" uri="{C3380CC4-5D6E-409C-BE32-E72D297353CC}">
                <c16:uniqueId val="{00000009-E26B-4AE4-B266-6E62EC0D4F88}"/>
              </c:ext>
            </c:extLst>
          </c:dPt>
          <c:dPt>
            <c:idx val="5"/>
            <c:bubble3D val="0"/>
            <c:spPr>
              <a:solidFill>
                <a:schemeClr val="accent6"/>
              </a:solidFill>
              <a:ln w="19050">
                <a:noFill/>
              </a:ln>
              <a:effectLst/>
            </c:spPr>
            <c:extLst>
              <c:ext xmlns:c16="http://schemas.microsoft.com/office/drawing/2014/chart" uri="{C3380CC4-5D6E-409C-BE32-E72D297353CC}">
                <c16:uniqueId val="{0000000B-E26B-4AE4-B266-6E62EC0D4F88}"/>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E26B-4AE4-B266-6E62EC0D4F8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FIG_Seksuell_trakassering!$B$3:$E$3</c:f>
              <c:strCache>
                <c:ptCount val="4"/>
                <c:pt idx="0">
                  <c:v>Ingen ganger</c:v>
                </c:pt>
                <c:pt idx="1">
                  <c:v>1 gang</c:v>
                </c:pt>
                <c:pt idx="2">
                  <c:v>2-5 ganger</c:v>
                </c:pt>
                <c:pt idx="3">
                  <c:v>6 ganger eller mer</c:v>
                </c:pt>
              </c:strCache>
            </c:strRef>
          </c:cat>
          <c:val>
            <c:numRef>
              <c:f>FIG_Seksuell_trakassering!$B$4:$E$4</c:f>
              <c:numCache>
                <c:formatCode>0</c:formatCode>
                <c:ptCount val="4"/>
                <c:pt idx="0">
                  <c:v>83.699407699901286</c:v>
                </c:pt>
                <c:pt idx="1">
                  <c:v>9.9703849950641654</c:v>
                </c:pt>
                <c:pt idx="2">
                  <c:v>4.898815399802567</c:v>
                </c:pt>
                <c:pt idx="3">
                  <c:v>1.4313919052319843</c:v>
                </c:pt>
              </c:numCache>
            </c:numRef>
          </c:val>
          <c:extLst>
            <c:ext xmlns:c16="http://schemas.microsoft.com/office/drawing/2014/chart" uri="{C3380CC4-5D6E-409C-BE32-E72D297353CC}">
              <c16:uniqueId val="{0000000C-E26B-4AE4-B266-6E62EC0D4F8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
          <c:y val="0.84873801594573295"/>
          <c:w val="0.99821457302357297"/>
          <c:h val="0.15126198405426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FIG_Seksuell_trakassering!$A$8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FIG_Seksuell_trakassering!$B$7:$D$7</c:f>
              <c:strCache>
                <c:ptCount val="3"/>
                <c:pt idx="0">
                  <c:v>Vg1</c:v>
                </c:pt>
                <c:pt idx="1">
                  <c:v>Vg2</c:v>
                </c:pt>
                <c:pt idx="2">
                  <c:v>Vg3</c:v>
                </c:pt>
              </c:strCache>
            </c:strRef>
          </c:cat>
          <c:val>
            <c:numRef>
              <c:f>FIG_Seksuell_trakassering!$B$8:$D$8</c:f>
              <c:numCache>
                <c:formatCode>0</c:formatCode>
                <c:ptCount val="3"/>
                <c:pt idx="0">
                  <c:v>25.215089344804763</c:v>
                </c:pt>
                <c:pt idx="1">
                  <c:v>23.578947368421051</c:v>
                </c:pt>
                <c:pt idx="2">
                  <c:v>22.672064777327936</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7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FIG_Seksuell_trakassering!$A$9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FIG_Seksuell_trakassering!$B$7:$D$7</c:f>
              <c:strCache>
                <c:ptCount val="3"/>
                <c:pt idx="0">
                  <c:v>Vg1</c:v>
                </c:pt>
                <c:pt idx="1">
                  <c:v>Vg2</c:v>
                </c:pt>
                <c:pt idx="2">
                  <c:v>Vg3</c:v>
                </c:pt>
              </c:strCache>
            </c:strRef>
          </c:cat>
          <c:val>
            <c:numRef>
              <c:f>FIG_Seksuell_trakassering!$B$9:$D$9</c:f>
              <c:numCache>
                <c:formatCode>0</c:formatCode>
                <c:ptCount val="3"/>
                <c:pt idx="0">
                  <c:v>40.559895833333329</c:v>
                </c:pt>
                <c:pt idx="1">
                  <c:v>36.935028248587571</c:v>
                </c:pt>
                <c:pt idx="2">
                  <c:v>40.132122213047069</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7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92050662301773"/>
          <c:y val="2.7340021853581007E-2"/>
          <c:w val="0.49174373625893508"/>
          <c:h val="0.81861270349328197"/>
        </c:manualLayout>
      </c:layout>
      <c:barChart>
        <c:barDir val="bar"/>
        <c:grouping val="stacked"/>
        <c:varyColors val="0"/>
        <c:ser>
          <c:idx val="1"/>
          <c:order val="0"/>
          <c:tx>
            <c:strRef>
              <c:f>FIG_Seksuell_trakassering!$C$12</c:f>
              <c:strCache>
                <c:ptCount val="1"/>
                <c:pt idx="0">
                  <c:v>1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FIG_Seksuell_trakassering!$A$13:$A$15</c:f>
              <c:strCache>
                <c:ptCount val="3"/>
                <c:pt idx="0">
                  <c:v>At noen mot din vilje befølte deg på en seksuell måte</c:v>
                </c:pt>
                <c:pt idx="1">
                  <c:v>At noen på en sårende måte kalte deg for hore, homo eller andre ord med seksuelt innhold</c:v>
                </c:pt>
                <c:pt idx="2">
                  <c:v>At noen spredte negative seksuelle rykter om deg</c:v>
                </c:pt>
              </c:strCache>
            </c:strRef>
          </c:cat>
          <c:val>
            <c:numRef>
              <c:f>FIG_Seksuell_trakassering!$C$13:$C$15</c:f>
              <c:numCache>
                <c:formatCode>0</c:formatCode>
                <c:ptCount val="3"/>
                <c:pt idx="0">
                  <c:v>5.240396845586365</c:v>
                </c:pt>
                <c:pt idx="1">
                  <c:v>4.5072574484339194</c:v>
                </c:pt>
                <c:pt idx="2">
                  <c:v>8.2737487231869267</c:v>
                </c:pt>
              </c:numCache>
            </c:numRef>
          </c:val>
          <c:extLst>
            <c:ext xmlns:c16="http://schemas.microsoft.com/office/drawing/2014/chart" uri="{C3380CC4-5D6E-409C-BE32-E72D297353CC}">
              <c16:uniqueId val="{00000004-E5BC-4E99-83C5-638D24A5A2DE}"/>
            </c:ext>
          </c:extLst>
        </c:ser>
        <c:ser>
          <c:idx val="2"/>
          <c:order val="1"/>
          <c:tx>
            <c:strRef>
              <c:f>FIG_Seksuell_trakassering!$D$12</c:f>
              <c:strCache>
                <c:ptCount val="1"/>
                <c:pt idx="0">
                  <c:v>2-5 ganger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FIG_Seksuell_trakassering!$A$13:$A$15</c:f>
              <c:strCache>
                <c:ptCount val="3"/>
                <c:pt idx="0">
                  <c:v>At noen mot din vilje befølte deg på en seksuell måte</c:v>
                </c:pt>
                <c:pt idx="1">
                  <c:v>At noen på en sårende måte kalte deg for hore, homo eller andre ord med seksuelt innhold</c:v>
                </c:pt>
                <c:pt idx="2">
                  <c:v>At noen spredte negative seksuelle rykter om deg</c:v>
                </c:pt>
              </c:strCache>
            </c:strRef>
          </c:cat>
          <c:val>
            <c:numRef>
              <c:f>FIG_Seksuell_trakassering!$D$13:$D$15</c:f>
              <c:numCache>
                <c:formatCode>0</c:formatCode>
                <c:ptCount val="3"/>
                <c:pt idx="0">
                  <c:v>1.8824726532688882</c:v>
                </c:pt>
                <c:pt idx="1">
                  <c:v>3.9215686274509802</c:v>
                </c:pt>
                <c:pt idx="2">
                  <c:v>3.5240040858018387</c:v>
                </c:pt>
              </c:numCache>
            </c:numRef>
          </c:val>
          <c:extLst>
            <c:ext xmlns:c16="http://schemas.microsoft.com/office/drawing/2014/chart" uri="{C3380CC4-5D6E-409C-BE32-E72D297353CC}">
              <c16:uniqueId val="{00000005-E5BC-4E99-83C5-638D24A5A2DE}"/>
            </c:ext>
          </c:extLst>
        </c:ser>
        <c:ser>
          <c:idx val="3"/>
          <c:order val="2"/>
          <c:tx>
            <c:strRef>
              <c:f>FIG_Seksuell_trakassering!$E$12</c:f>
              <c:strCache>
                <c:ptCount val="1"/>
                <c:pt idx="0">
                  <c:v>6 ganger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FIG_Seksuell_trakassering!$A$13:$A$15</c:f>
              <c:strCache>
                <c:ptCount val="3"/>
                <c:pt idx="0">
                  <c:v>At noen mot din vilje befølte deg på en seksuell måte</c:v>
                </c:pt>
                <c:pt idx="1">
                  <c:v>At noen på en sårende måte kalte deg for hore, homo eller andre ord med seksuelt innhold</c:v>
                </c:pt>
                <c:pt idx="2">
                  <c:v>At noen spredte negative seksuelle rykter om deg</c:v>
                </c:pt>
              </c:strCache>
            </c:strRef>
          </c:cat>
          <c:val>
            <c:numRef>
              <c:f>FIG_Seksuell_trakassering!$E$13:$E$15</c:f>
              <c:numCache>
                <c:formatCode>0</c:formatCode>
                <c:ptCount val="3"/>
                <c:pt idx="0">
                  <c:v>1.1956245230221318</c:v>
                </c:pt>
                <c:pt idx="1">
                  <c:v>3.9470333587980648</c:v>
                </c:pt>
                <c:pt idx="2">
                  <c:v>2.4004085801838611</c:v>
                </c:pt>
              </c:numCache>
            </c:numRef>
          </c:val>
          <c:extLst>
            <c:ext xmlns:c16="http://schemas.microsoft.com/office/drawing/2014/chart" uri="{C3380CC4-5D6E-409C-BE32-E72D297353CC}">
              <c16:uniqueId val="{00000006-E5BC-4E99-83C5-638D24A5A2DE}"/>
            </c:ext>
          </c:extLst>
        </c:ser>
        <c:dLbls>
          <c:showLegendKey val="0"/>
          <c:showVal val="0"/>
          <c:showCatName val="0"/>
          <c:showSerName val="0"/>
          <c:showPercent val="0"/>
          <c:showBubbleSize val="0"/>
        </c:dLbls>
        <c:gapWidth val="80"/>
        <c:overlap val="100"/>
        <c:axId val="1884978592"/>
        <c:axId val="1885267616"/>
      </c:barChart>
      <c:catAx>
        <c:axId val="1884978592"/>
        <c:scaling>
          <c:orientation val="minMax"/>
        </c:scaling>
        <c:delete val="0"/>
        <c:axPos val="l"/>
        <c:numFmt formatCode="General" sourceLinked="1"/>
        <c:majorTickMark val="none"/>
        <c:minorTickMark val="none"/>
        <c:tickLblPos val="nextTo"/>
        <c:spPr>
          <a:noFill/>
          <a:ln w="9525" cap="flat" cmpd="sng" algn="ctr">
            <a:noFill/>
            <a:round/>
          </a:ln>
          <a:effectLst/>
        </c:spPr>
        <c:txPr>
          <a:bodyPr rot="0" spcFirstLastPara="1" vertOverflow="ellipsis" wrap="square" anchor="t" anchorCtr="0"/>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5267616"/>
        <c:crosses val="autoZero"/>
        <c:auto val="1"/>
        <c:lblAlgn val="ctr"/>
        <c:lblOffset val="100"/>
        <c:noMultiLvlLbl val="0"/>
      </c:catAx>
      <c:valAx>
        <c:axId val="1885267616"/>
        <c:scaling>
          <c:orientation val="minMax"/>
          <c:max val="40"/>
          <c:min val="0"/>
        </c:scaling>
        <c:delete val="1"/>
        <c:axPos val="b"/>
        <c:numFmt formatCode="0" sourceLinked="1"/>
        <c:majorTickMark val="out"/>
        <c:minorTickMark val="none"/>
        <c:tickLblPos val="nextTo"/>
        <c:crossAx val="1884978592"/>
        <c:crossesAt val="1"/>
        <c:crossBetween val="between"/>
      </c:valAx>
      <c:spPr>
        <a:noFill/>
        <a:ln>
          <a:noFill/>
        </a:ln>
        <a:effectLst/>
      </c:spPr>
    </c:plotArea>
    <c:legend>
      <c:legendPos val="b"/>
      <c:layout>
        <c:manualLayout>
          <c:xMode val="edge"/>
          <c:yMode val="edge"/>
          <c:x val="0.36306423180422248"/>
          <c:y val="0.80561398629184466"/>
          <c:w val="0.6369359510630056"/>
          <c:h val="9.69448693751862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userShapes r:id="rId4"/>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92050662301773"/>
          <c:y val="2.7340021853581007E-2"/>
          <c:w val="0.49174373625893508"/>
          <c:h val="0.81861270349328197"/>
        </c:manualLayout>
      </c:layout>
      <c:barChart>
        <c:barDir val="bar"/>
        <c:grouping val="stacked"/>
        <c:varyColors val="0"/>
        <c:ser>
          <c:idx val="1"/>
          <c:order val="0"/>
          <c:tx>
            <c:strRef>
              <c:f>FIG_Seksuell_trakassering!$C$19</c:f>
              <c:strCache>
                <c:ptCount val="1"/>
                <c:pt idx="0">
                  <c:v>1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FIG_Seksuell_trakassering!$A$13:$A$15</c:f>
              <c:strCache>
                <c:ptCount val="3"/>
                <c:pt idx="0">
                  <c:v>At noen mot din vilje befølte deg på en seksuell måte</c:v>
                </c:pt>
                <c:pt idx="1">
                  <c:v>At noen på en sårende måte kalte deg for hore, homo eller andre ord med seksuelt innhold</c:v>
                </c:pt>
                <c:pt idx="2">
                  <c:v>At noen spredte negative seksuelle rykter om deg</c:v>
                </c:pt>
              </c:strCache>
            </c:strRef>
          </c:cat>
          <c:val>
            <c:numRef>
              <c:f>FIG_Seksuell_trakassering!$C$20:$C$22</c:f>
              <c:numCache>
                <c:formatCode>0</c:formatCode>
                <c:ptCount val="3"/>
                <c:pt idx="0">
                  <c:v>14.478114478114479</c:v>
                </c:pt>
                <c:pt idx="1">
                  <c:v>10.14423076923077</c:v>
                </c:pt>
                <c:pt idx="2">
                  <c:v>13.041385948026948</c:v>
                </c:pt>
              </c:numCache>
            </c:numRef>
          </c:val>
          <c:extLst>
            <c:ext xmlns:c16="http://schemas.microsoft.com/office/drawing/2014/chart" uri="{C3380CC4-5D6E-409C-BE32-E72D297353CC}">
              <c16:uniqueId val="{00000001-ADA8-4B3C-A28B-4ADAC752164C}"/>
            </c:ext>
          </c:extLst>
        </c:ser>
        <c:ser>
          <c:idx val="2"/>
          <c:order val="1"/>
          <c:tx>
            <c:strRef>
              <c:f>FIG_Seksuell_trakassering!$D$19</c:f>
              <c:strCache>
                <c:ptCount val="1"/>
                <c:pt idx="0">
                  <c:v>2-5 ganger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FIG_Seksuell_trakassering!$A$13:$A$15</c:f>
              <c:strCache>
                <c:ptCount val="3"/>
                <c:pt idx="0">
                  <c:v>At noen mot din vilje befølte deg på en seksuell måte</c:v>
                </c:pt>
                <c:pt idx="1">
                  <c:v>At noen på en sårende måte kalte deg for hore, homo eller andre ord med seksuelt innhold</c:v>
                </c:pt>
                <c:pt idx="2">
                  <c:v>At noen spredte negative seksuelle rykter om deg</c:v>
                </c:pt>
              </c:strCache>
            </c:strRef>
          </c:cat>
          <c:val>
            <c:numRef>
              <c:f>FIG_Seksuell_trakassering!$D$20:$D$22</c:f>
              <c:numCache>
                <c:formatCode>0</c:formatCode>
                <c:ptCount val="3"/>
                <c:pt idx="0">
                  <c:v>7.7441077441077439</c:v>
                </c:pt>
                <c:pt idx="1">
                  <c:v>7.5721153846153841</c:v>
                </c:pt>
                <c:pt idx="2">
                  <c:v>5.9191530317613088</c:v>
                </c:pt>
              </c:numCache>
            </c:numRef>
          </c:val>
          <c:extLst>
            <c:ext xmlns:c16="http://schemas.microsoft.com/office/drawing/2014/chart" uri="{C3380CC4-5D6E-409C-BE32-E72D297353CC}">
              <c16:uniqueId val="{00000002-ADA8-4B3C-A28B-4ADAC752164C}"/>
            </c:ext>
          </c:extLst>
        </c:ser>
        <c:ser>
          <c:idx val="3"/>
          <c:order val="2"/>
          <c:tx>
            <c:strRef>
              <c:f>FIG_Seksuell_trakassering!$E$19</c:f>
              <c:strCache>
                <c:ptCount val="1"/>
                <c:pt idx="0">
                  <c:v>6 ganger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FIG_Seksuell_trakassering!$A$13:$A$15</c:f>
              <c:strCache>
                <c:ptCount val="3"/>
                <c:pt idx="0">
                  <c:v>At noen mot din vilje befølte deg på en seksuell måte</c:v>
                </c:pt>
                <c:pt idx="1">
                  <c:v>At noen på en sårende måte kalte deg for hore, homo eller andre ord med seksuelt innhold</c:v>
                </c:pt>
                <c:pt idx="2">
                  <c:v>At noen spredte negative seksuelle rykter om deg</c:v>
                </c:pt>
              </c:strCache>
            </c:strRef>
          </c:cat>
          <c:val>
            <c:numRef>
              <c:f>FIG_Seksuell_trakassering!$E$20:$E$22</c:f>
              <c:numCache>
                <c:formatCode>0</c:formatCode>
                <c:ptCount val="3"/>
                <c:pt idx="0">
                  <c:v>1.6594516594516595</c:v>
                </c:pt>
                <c:pt idx="1">
                  <c:v>3.7019230769230771</c:v>
                </c:pt>
                <c:pt idx="2">
                  <c:v>2.6948989412897015</c:v>
                </c:pt>
              </c:numCache>
            </c:numRef>
          </c:val>
          <c:extLst>
            <c:ext xmlns:c16="http://schemas.microsoft.com/office/drawing/2014/chart" uri="{C3380CC4-5D6E-409C-BE32-E72D297353CC}">
              <c16:uniqueId val="{00000003-ADA8-4B3C-A28B-4ADAC752164C}"/>
            </c:ext>
          </c:extLst>
        </c:ser>
        <c:dLbls>
          <c:showLegendKey val="0"/>
          <c:showVal val="0"/>
          <c:showCatName val="0"/>
          <c:showSerName val="0"/>
          <c:showPercent val="0"/>
          <c:showBubbleSize val="0"/>
        </c:dLbls>
        <c:gapWidth val="80"/>
        <c:overlap val="100"/>
        <c:axId val="1884978592"/>
        <c:axId val="1885267616"/>
      </c:barChart>
      <c:catAx>
        <c:axId val="1884978592"/>
        <c:scaling>
          <c:orientation val="minMax"/>
        </c:scaling>
        <c:delete val="0"/>
        <c:axPos val="l"/>
        <c:numFmt formatCode="General" sourceLinked="1"/>
        <c:majorTickMark val="none"/>
        <c:minorTickMark val="none"/>
        <c:tickLblPos val="nextTo"/>
        <c:spPr>
          <a:noFill/>
          <a:ln w="9525" cap="flat" cmpd="sng" algn="ctr">
            <a:noFill/>
            <a:round/>
          </a:ln>
          <a:effectLst/>
        </c:spPr>
        <c:txPr>
          <a:bodyPr rot="0" spcFirstLastPara="1" vertOverflow="ellipsis" wrap="square" anchor="t" anchorCtr="0"/>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5267616"/>
        <c:crosses val="autoZero"/>
        <c:auto val="1"/>
        <c:lblAlgn val="ctr"/>
        <c:lblOffset val="100"/>
        <c:noMultiLvlLbl val="0"/>
      </c:catAx>
      <c:valAx>
        <c:axId val="1885267616"/>
        <c:scaling>
          <c:orientation val="minMax"/>
          <c:max val="40"/>
        </c:scaling>
        <c:delete val="1"/>
        <c:axPos val="b"/>
        <c:numFmt formatCode="0" sourceLinked="1"/>
        <c:majorTickMark val="out"/>
        <c:minorTickMark val="none"/>
        <c:tickLblPos val="nextTo"/>
        <c:crossAx val="1884978592"/>
        <c:crossesAt val="1"/>
        <c:crossBetween val="between"/>
      </c:valAx>
      <c:spPr>
        <a:noFill/>
        <a:ln>
          <a:noFill/>
        </a:ln>
        <a:effectLst/>
      </c:spPr>
    </c:plotArea>
    <c:legend>
      <c:legendPos val="b"/>
      <c:layout>
        <c:manualLayout>
          <c:xMode val="edge"/>
          <c:yMode val="edge"/>
          <c:x val="0.36306423180422248"/>
          <c:y val="0.80561398629184466"/>
          <c:w val="0.6369359510630056"/>
          <c:h val="9.69448693751862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userShapes r:id="rId4"/>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94109696136499"/>
          <c:y val="1.6014060880287864E-2"/>
          <c:w val="0.55353979127755604"/>
          <c:h val="0.96694409987503682"/>
        </c:manualLayout>
      </c:layout>
      <c:barChart>
        <c:barDir val="bar"/>
        <c:grouping val="clustered"/>
        <c:varyColors val="0"/>
        <c:ser>
          <c:idx val="0"/>
          <c:order val="0"/>
          <c:tx>
            <c:strRef>
              <c:f>Nøkkeltall!$I$4</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Nøkkeltall!$H$5:$H$19</c:f>
              <c:strCache>
                <c:ptCount val="15"/>
                <c:pt idx="0">
                  <c:v>Fornøyd med foreldrene sine</c:v>
                </c:pt>
                <c:pt idx="1">
                  <c:v>Fornøyd med lokalmiljøet</c:v>
                </c:pt>
                <c:pt idx="2">
                  <c:v>Fornøyd med skolen sin</c:v>
                </c:pt>
                <c:pt idx="3">
                  <c:v>Fornøyd med helsa si</c:v>
                </c:pt>
                <c:pt idx="4">
                  <c:v>Tror man får et lykkelig liv</c:v>
                </c:pt>
                <c:pt idx="5">
                  <c:v>Har minst én fortrolig venn</c:v>
                </c:pt>
                <c:pt idx="6">
                  <c:v>Deltar i organiserte fritidsaktiviteter</c:v>
                </c:pt>
                <c:pt idx="7">
                  <c:v>Bruker mer enn to timer foran en skjerm hver dag</c:v>
                </c:pt>
                <c:pt idx="8">
                  <c:v>Trener minst én gang i uka</c:v>
                </c:pt>
                <c:pt idx="9">
                  <c:v>Mye plaget av ensomhet</c:v>
                </c:pt>
                <c:pt idx="10">
                  <c:v>Mye plaget av depressive symptomer</c:v>
                </c:pt>
                <c:pt idx="11">
                  <c:v>Har vært beruset på alkohol siste år</c:v>
                </c:pt>
                <c:pt idx="12">
                  <c:v>Blitt utsatt for trusler om vold</c:v>
                </c:pt>
                <c:pt idx="13">
                  <c:v>Blir mobbet</c:v>
                </c:pt>
                <c:pt idx="14">
                  <c:v>Har vært utsatt for seksuell trakassering</c:v>
                </c:pt>
              </c:strCache>
            </c:strRef>
          </c:cat>
          <c:val>
            <c:numRef>
              <c:f>Nøkkeltall!$I$5:$I$19</c:f>
              <c:numCache>
                <c:formatCode>0</c:formatCode>
                <c:ptCount val="15"/>
                <c:pt idx="0">
                  <c:v>82.230500000000006</c:v>
                </c:pt>
                <c:pt idx="1">
                  <c:v>62.8172</c:v>
                </c:pt>
                <c:pt idx="2">
                  <c:v>67.424300000000002</c:v>
                </c:pt>
                <c:pt idx="3">
                  <c:v>62.217100000000002</c:v>
                </c:pt>
                <c:pt idx="4">
                  <c:v>66.7714</c:v>
                </c:pt>
                <c:pt idx="5">
                  <c:v>89.558700000000002</c:v>
                </c:pt>
                <c:pt idx="6">
                  <c:v>45.209800000000001</c:v>
                </c:pt>
                <c:pt idx="7">
                  <c:v>85.853700000000003</c:v>
                </c:pt>
                <c:pt idx="8">
                  <c:v>73.443399999999997</c:v>
                </c:pt>
                <c:pt idx="9">
                  <c:v>26.703600000000002</c:v>
                </c:pt>
                <c:pt idx="10">
                  <c:v>23.6175</c:v>
                </c:pt>
                <c:pt idx="11">
                  <c:v>55.767800000000001</c:v>
                </c:pt>
                <c:pt idx="12">
                  <c:v>12.357100000000001</c:v>
                </c:pt>
                <c:pt idx="13">
                  <c:v>5.0201000000000002</c:v>
                </c:pt>
                <c:pt idx="14">
                  <c:v>31.809799999999999</c:v>
                </c:pt>
              </c:numCache>
            </c:numRef>
          </c:val>
          <c:extLst>
            <c:ext xmlns:c16="http://schemas.microsoft.com/office/drawing/2014/chart" uri="{C3380CC4-5D6E-409C-BE32-E72D297353CC}">
              <c16:uniqueId val="{00000000-A9A8-4C82-8A35-B70DDE764D78}"/>
            </c:ext>
          </c:extLst>
        </c:ser>
        <c:ser>
          <c:idx val="1"/>
          <c:order val="1"/>
          <c:tx>
            <c:strRef>
              <c:f>Nøkkeltall!$J$4</c:f>
              <c:strCache>
                <c:ptCount val="1"/>
                <c:pt idx="0">
                  <c:v>Norge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Nøkkeltall!$H$5:$H$19</c:f>
              <c:strCache>
                <c:ptCount val="15"/>
                <c:pt idx="0">
                  <c:v>Fornøyd med foreldrene sine</c:v>
                </c:pt>
                <c:pt idx="1">
                  <c:v>Fornøyd med lokalmiljøet</c:v>
                </c:pt>
                <c:pt idx="2">
                  <c:v>Fornøyd med skolen sin</c:v>
                </c:pt>
                <c:pt idx="3">
                  <c:v>Fornøyd med helsa si</c:v>
                </c:pt>
                <c:pt idx="4">
                  <c:v>Tror man får et lykkelig liv</c:v>
                </c:pt>
                <c:pt idx="5">
                  <c:v>Har minst én fortrolig venn</c:v>
                </c:pt>
                <c:pt idx="6">
                  <c:v>Deltar i organiserte fritidsaktiviteter</c:v>
                </c:pt>
                <c:pt idx="7">
                  <c:v>Bruker mer enn to timer foran en skjerm hver dag</c:v>
                </c:pt>
                <c:pt idx="8">
                  <c:v>Trener minst én gang i uka</c:v>
                </c:pt>
                <c:pt idx="9">
                  <c:v>Mye plaget av ensomhet</c:v>
                </c:pt>
                <c:pt idx="10">
                  <c:v>Mye plaget av depressive symptomer</c:v>
                </c:pt>
                <c:pt idx="11">
                  <c:v>Har vært beruset på alkohol siste år</c:v>
                </c:pt>
                <c:pt idx="12">
                  <c:v>Blitt utsatt for trusler om vold</c:v>
                </c:pt>
                <c:pt idx="13">
                  <c:v>Blir mobbet</c:v>
                </c:pt>
                <c:pt idx="14">
                  <c:v>Har vært utsatt for seksuell trakassering</c:v>
                </c:pt>
              </c:strCache>
            </c:strRef>
          </c:cat>
          <c:val>
            <c:numRef>
              <c:f>Nøkkeltall!$J$5:$J$19</c:f>
              <c:numCache>
                <c:formatCode>0</c:formatCode>
                <c:ptCount val="15"/>
                <c:pt idx="0">
                  <c:v>82.929900000000004</c:v>
                </c:pt>
                <c:pt idx="1">
                  <c:v>64.223600000000005</c:v>
                </c:pt>
                <c:pt idx="2">
                  <c:v>70.278800000000004</c:v>
                </c:pt>
                <c:pt idx="3">
                  <c:v>63.326999999999998</c:v>
                </c:pt>
                <c:pt idx="4">
                  <c:v>67.562200000000004</c:v>
                </c:pt>
                <c:pt idx="5">
                  <c:v>90.006799999999998</c:v>
                </c:pt>
                <c:pt idx="6">
                  <c:v>47.428600000000003</c:v>
                </c:pt>
                <c:pt idx="7">
                  <c:v>83.642300000000006</c:v>
                </c:pt>
                <c:pt idx="8">
                  <c:v>74.694500000000005</c:v>
                </c:pt>
                <c:pt idx="9">
                  <c:v>25.697199999999999</c:v>
                </c:pt>
                <c:pt idx="10">
                  <c:v>20.418399999999998</c:v>
                </c:pt>
                <c:pt idx="11">
                  <c:v>57.668500000000002</c:v>
                </c:pt>
                <c:pt idx="12">
                  <c:v>12.004899999999999</c:v>
                </c:pt>
                <c:pt idx="13">
                  <c:v>5.4832000000000001</c:v>
                </c:pt>
                <c:pt idx="14">
                  <c:v>31.6112</c:v>
                </c:pt>
              </c:numCache>
            </c:numRef>
          </c:val>
          <c:extLst>
            <c:ext xmlns:c16="http://schemas.microsoft.com/office/drawing/2014/chart" uri="{C3380CC4-5D6E-409C-BE32-E72D297353CC}">
              <c16:uniqueId val="{00000001-A9A8-4C82-8A35-B70DDE764D78}"/>
            </c:ext>
          </c:extLst>
        </c:ser>
        <c:ser>
          <c:idx val="2"/>
          <c:order val="2"/>
          <c:tx>
            <c:strRef>
              <c:f>Nøkkeltall!$K$4</c:f>
              <c:strCache>
                <c:ptCount val="1"/>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Nøkkeltall!$H$5:$H$19</c:f>
              <c:strCache>
                <c:ptCount val="15"/>
                <c:pt idx="0">
                  <c:v>Fornøyd med foreldrene sine</c:v>
                </c:pt>
                <c:pt idx="1">
                  <c:v>Fornøyd med lokalmiljøet</c:v>
                </c:pt>
                <c:pt idx="2">
                  <c:v>Fornøyd med skolen sin</c:v>
                </c:pt>
                <c:pt idx="3">
                  <c:v>Fornøyd med helsa si</c:v>
                </c:pt>
                <c:pt idx="4">
                  <c:v>Tror man får et lykkelig liv</c:v>
                </c:pt>
                <c:pt idx="5">
                  <c:v>Har minst én fortrolig venn</c:v>
                </c:pt>
                <c:pt idx="6">
                  <c:v>Deltar i organiserte fritidsaktiviteter</c:v>
                </c:pt>
                <c:pt idx="7">
                  <c:v>Bruker mer enn to timer foran en skjerm hver dag</c:v>
                </c:pt>
                <c:pt idx="8">
                  <c:v>Trener minst én gang i uka</c:v>
                </c:pt>
                <c:pt idx="9">
                  <c:v>Mye plaget av ensomhet</c:v>
                </c:pt>
                <c:pt idx="10">
                  <c:v>Mye plaget av depressive symptomer</c:v>
                </c:pt>
                <c:pt idx="11">
                  <c:v>Har vært beruset på alkohol siste år</c:v>
                </c:pt>
                <c:pt idx="12">
                  <c:v>Blitt utsatt for trusler om vold</c:v>
                </c:pt>
                <c:pt idx="13">
                  <c:v>Blir mobbet</c:v>
                </c:pt>
                <c:pt idx="14">
                  <c:v>Har vært utsatt for seksuell trakassering</c:v>
                </c:pt>
              </c:strCache>
            </c:strRef>
          </c:cat>
          <c:val>
            <c:numRef>
              <c:f>Nøkkeltall!$K$5:$K$19</c:f>
              <c:numCache>
                <c:formatCode>General</c:formatCode>
                <c:ptCount val="15"/>
              </c:numCache>
            </c:numRef>
          </c:val>
          <c:extLst>
            <c:ext xmlns:c16="http://schemas.microsoft.com/office/drawing/2014/chart" uri="{C3380CC4-5D6E-409C-BE32-E72D297353CC}">
              <c16:uniqueId val="{00000002-A9A8-4C82-8A35-B70DDE764D78}"/>
            </c:ext>
          </c:extLst>
        </c:ser>
        <c:dLbls>
          <c:showLegendKey val="0"/>
          <c:showVal val="0"/>
          <c:showCatName val="0"/>
          <c:showSerName val="0"/>
          <c:showPercent val="0"/>
          <c:showBubbleSize val="0"/>
        </c:dLbls>
        <c:gapWidth val="52"/>
        <c:axId val="1883320544"/>
        <c:axId val="1883323808"/>
      </c:barChart>
      <c:catAx>
        <c:axId val="1883320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3323808"/>
        <c:crosses val="autoZero"/>
        <c:auto val="1"/>
        <c:lblAlgn val="ctr"/>
        <c:lblOffset val="100"/>
        <c:noMultiLvlLbl val="0"/>
      </c:catAx>
      <c:valAx>
        <c:axId val="1883323808"/>
        <c:scaling>
          <c:orientation val="minMax"/>
        </c:scaling>
        <c:delete val="1"/>
        <c:axPos val="t"/>
        <c:numFmt formatCode="0" sourceLinked="1"/>
        <c:majorTickMark val="none"/>
        <c:minorTickMark val="none"/>
        <c:tickLblPos val="nextTo"/>
        <c:crossAx val="1883320544"/>
        <c:crosses val="autoZero"/>
        <c:crossBetween val="between"/>
      </c:valAx>
      <c:spPr>
        <a:noFill/>
        <a:ln>
          <a:noFill/>
        </a:ln>
        <a:effectLst/>
      </c:spPr>
    </c:plotArea>
    <c:legend>
      <c:legendPos val="b"/>
      <c:legendEntry>
        <c:idx val="2"/>
        <c:delete val="1"/>
      </c:legendEntry>
      <c:layout>
        <c:manualLayout>
          <c:xMode val="edge"/>
          <c:yMode val="edge"/>
          <c:x val="0.83226119444561908"/>
          <c:y val="0.82277063377138882"/>
          <c:w val="0.16134523979731219"/>
          <c:h val="0.1195924087530764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FIG_Lokalmiljø!$B$8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FIG_Lokalmiljø!$C$7:$E$7</c:f>
              <c:strCache>
                <c:ptCount val="3"/>
                <c:pt idx="0">
                  <c:v>Vg1</c:v>
                </c:pt>
                <c:pt idx="1">
                  <c:v>Vg2</c:v>
                </c:pt>
                <c:pt idx="2">
                  <c:v>Vg3</c:v>
                </c:pt>
              </c:strCache>
            </c:strRef>
          </c:cat>
          <c:val>
            <c:numRef>
              <c:f>FIG_Lokalmiljø!$C$8:$E$8</c:f>
              <c:numCache>
                <c:formatCode>0</c:formatCode>
                <c:ptCount val="3"/>
                <c:pt idx="0">
                  <c:v>70.212765957446805</c:v>
                </c:pt>
                <c:pt idx="1">
                  <c:v>67.52767527675276</c:v>
                </c:pt>
                <c:pt idx="2">
                  <c:v>63.949843260188089</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FIG_Lokalmiljø!$B$9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FIG_Lokalmiljø!$C$7:$E$7</c:f>
              <c:strCache>
                <c:ptCount val="3"/>
                <c:pt idx="0">
                  <c:v>Vg1</c:v>
                </c:pt>
                <c:pt idx="1">
                  <c:v>Vg2</c:v>
                </c:pt>
                <c:pt idx="2">
                  <c:v>Vg3</c:v>
                </c:pt>
              </c:strCache>
            </c:strRef>
          </c:cat>
          <c:val>
            <c:numRef>
              <c:f>FIG_Lokalmiljø!$C$9:$E$9</c:f>
              <c:numCache>
                <c:formatCode>0</c:formatCode>
                <c:ptCount val="3"/>
                <c:pt idx="0">
                  <c:v>56.495669553630911</c:v>
                </c:pt>
                <c:pt idx="1">
                  <c:v>59.283625730994146</c:v>
                </c:pt>
                <c:pt idx="2">
                  <c:v>60.273972602739725</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50366774240097"/>
          <c:y val="4.9745185007933602E-2"/>
          <c:w val="0.57890102957610168"/>
          <c:h val="0.786115289184393"/>
        </c:manualLayout>
      </c:layout>
      <c:barChart>
        <c:barDir val="bar"/>
        <c:grouping val="stacked"/>
        <c:varyColors val="0"/>
        <c:ser>
          <c:idx val="0"/>
          <c:order val="0"/>
          <c:tx>
            <c:strRef>
              <c:f>FIG_Lokalmiljø!$B$11</c:f>
              <c:strCache>
                <c:ptCount val="1"/>
                <c:pt idx="0">
                  <c:v>Svært dårlig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FIG_Lokalmiljø!$A$12:$A$15</c:f>
              <c:strCache>
                <c:ptCount val="4"/>
                <c:pt idx="0">
                  <c:v>Kollektivtilbudet</c:v>
                </c:pt>
                <c:pt idx="1">
                  <c:v>Kulturtilbudet</c:v>
                </c:pt>
                <c:pt idx="2">
                  <c:v>Lokaler for å treffe andre unge på fritida</c:v>
                </c:pt>
                <c:pt idx="3">
                  <c:v>Idrettsanlegg</c:v>
                </c:pt>
              </c:strCache>
            </c:strRef>
          </c:cat>
          <c:val>
            <c:numRef>
              <c:f>FIG_Lokalmiljø!$B$12:$B$15</c:f>
              <c:numCache>
                <c:formatCode>0</c:formatCode>
                <c:ptCount val="4"/>
                <c:pt idx="0">
                  <c:v>15.883838383838384</c:v>
                </c:pt>
                <c:pt idx="1">
                  <c:v>10.212657583089266</c:v>
                </c:pt>
                <c:pt idx="2">
                  <c:v>15.278481012658226</c:v>
                </c:pt>
                <c:pt idx="3">
                  <c:v>5.8651399491094143</c:v>
                </c:pt>
              </c:numCache>
            </c:numRef>
          </c:val>
          <c:extLst>
            <c:ext xmlns:c16="http://schemas.microsoft.com/office/drawing/2014/chart" uri="{C3380CC4-5D6E-409C-BE32-E72D297353CC}">
              <c16:uniqueId val="{00000000-D838-40FB-8C5A-4FA68F6A685C}"/>
            </c:ext>
          </c:extLst>
        </c:ser>
        <c:ser>
          <c:idx val="1"/>
          <c:order val="1"/>
          <c:tx>
            <c:strRef>
              <c:f>FIG_Lokalmiljø!$C$11</c:f>
              <c:strCache>
                <c:ptCount val="1"/>
                <c:pt idx="0">
                  <c:v>Nokså dårlig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FIG_Lokalmiljø!$A$12:$A$15</c:f>
              <c:strCache>
                <c:ptCount val="4"/>
                <c:pt idx="0">
                  <c:v>Kollektivtilbudet</c:v>
                </c:pt>
                <c:pt idx="1">
                  <c:v>Kulturtilbudet</c:v>
                </c:pt>
                <c:pt idx="2">
                  <c:v>Lokaler for å treffe andre unge på fritida</c:v>
                </c:pt>
                <c:pt idx="3">
                  <c:v>Idrettsanlegg</c:v>
                </c:pt>
              </c:strCache>
            </c:strRef>
          </c:cat>
          <c:val>
            <c:numRef>
              <c:f>FIG_Lokalmiljø!$C$12:$C$15</c:f>
              <c:numCache>
                <c:formatCode>0</c:formatCode>
                <c:ptCount val="4"/>
                <c:pt idx="0">
                  <c:v>15.353535353535353</c:v>
                </c:pt>
                <c:pt idx="1">
                  <c:v>10.416401375270597</c:v>
                </c:pt>
                <c:pt idx="2">
                  <c:v>14.645569620253166</c:v>
                </c:pt>
                <c:pt idx="3">
                  <c:v>6.552162849872774</c:v>
                </c:pt>
              </c:numCache>
            </c:numRef>
          </c:val>
          <c:extLst>
            <c:ext xmlns:c16="http://schemas.microsoft.com/office/drawing/2014/chart" uri="{C3380CC4-5D6E-409C-BE32-E72D297353CC}">
              <c16:uniqueId val="{00000001-D838-40FB-8C5A-4FA68F6A685C}"/>
            </c:ext>
          </c:extLst>
        </c:ser>
        <c:ser>
          <c:idx val="2"/>
          <c:order val="2"/>
          <c:tx>
            <c:strRef>
              <c:f>FIG_Lokalmiljø!$D$11</c:f>
              <c:strCache>
                <c:ptCount val="1"/>
                <c:pt idx="0">
                  <c:v>Verken bra eller dårlig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FIG_Lokalmiljø!$A$12:$A$15</c:f>
              <c:strCache>
                <c:ptCount val="4"/>
                <c:pt idx="0">
                  <c:v>Kollektivtilbudet</c:v>
                </c:pt>
                <c:pt idx="1">
                  <c:v>Kulturtilbudet</c:v>
                </c:pt>
                <c:pt idx="2">
                  <c:v>Lokaler for å treffe andre unge på fritida</c:v>
                </c:pt>
                <c:pt idx="3">
                  <c:v>Idrettsanlegg</c:v>
                </c:pt>
              </c:strCache>
            </c:strRef>
          </c:cat>
          <c:val>
            <c:numRef>
              <c:f>FIG_Lokalmiljø!$D$12:$D$15</c:f>
              <c:numCache>
                <c:formatCode>0</c:formatCode>
                <c:ptCount val="4"/>
                <c:pt idx="0">
                  <c:v>19.924242424242426</c:v>
                </c:pt>
                <c:pt idx="1">
                  <c:v>20.781866802495859</c:v>
                </c:pt>
                <c:pt idx="2">
                  <c:v>28.278481012658229</c:v>
                </c:pt>
                <c:pt idx="3">
                  <c:v>18.587786259541986</c:v>
                </c:pt>
              </c:numCache>
            </c:numRef>
          </c:val>
          <c:extLst>
            <c:ext xmlns:c16="http://schemas.microsoft.com/office/drawing/2014/chart" uri="{C3380CC4-5D6E-409C-BE32-E72D297353CC}">
              <c16:uniqueId val="{00000002-D838-40FB-8C5A-4FA68F6A685C}"/>
            </c:ext>
          </c:extLst>
        </c:ser>
        <c:ser>
          <c:idx val="3"/>
          <c:order val="3"/>
          <c:tx>
            <c:strRef>
              <c:f>FIG_Lokalmiljø!$E$11</c:f>
              <c:strCache>
                <c:ptCount val="1"/>
                <c:pt idx="0">
                  <c:v>Nokså bra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FIG_Lokalmiljø!$A$12:$A$15</c:f>
              <c:strCache>
                <c:ptCount val="4"/>
                <c:pt idx="0">
                  <c:v>Kollektivtilbudet</c:v>
                </c:pt>
                <c:pt idx="1">
                  <c:v>Kulturtilbudet</c:v>
                </c:pt>
                <c:pt idx="2">
                  <c:v>Lokaler for å treffe andre unge på fritida</c:v>
                </c:pt>
                <c:pt idx="3">
                  <c:v>Idrettsanlegg</c:v>
                </c:pt>
              </c:strCache>
            </c:strRef>
          </c:cat>
          <c:val>
            <c:numRef>
              <c:f>FIG_Lokalmiljø!$E$12:$E$15</c:f>
              <c:numCache>
                <c:formatCode>0</c:formatCode>
                <c:ptCount val="4"/>
                <c:pt idx="0">
                  <c:v>31.755050505050502</c:v>
                </c:pt>
                <c:pt idx="1">
                  <c:v>37.272379982172417</c:v>
                </c:pt>
                <c:pt idx="2">
                  <c:v>27.49367088607595</c:v>
                </c:pt>
                <c:pt idx="3">
                  <c:v>40.432569974554703</c:v>
                </c:pt>
              </c:numCache>
            </c:numRef>
          </c:val>
          <c:extLst>
            <c:ext xmlns:c16="http://schemas.microsoft.com/office/drawing/2014/chart" uri="{C3380CC4-5D6E-409C-BE32-E72D297353CC}">
              <c16:uniqueId val="{00000003-D838-40FB-8C5A-4FA68F6A685C}"/>
            </c:ext>
          </c:extLst>
        </c:ser>
        <c:ser>
          <c:idx val="4"/>
          <c:order val="4"/>
          <c:tx>
            <c:strRef>
              <c:f>FIG_Lokalmiljø!$F$11</c:f>
              <c:strCache>
                <c:ptCount val="1"/>
                <c:pt idx="0">
                  <c:v>Svært bra</c:v>
                </c:pt>
              </c:strCache>
            </c:strRef>
          </c:tx>
          <c:spPr>
            <a:solidFill>
              <a:srgbClr val="EABE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FIG_Lokalmiljø!$A$12:$A$15</c:f>
              <c:strCache>
                <c:ptCount val="4"/>
                <c:pt idx="0">
                  <c:v>Kollektivtilbudet</c:v>
                </c:pt>
                <c:pt idx="1">
                  <c:v>Kulturtilbudet</c:v>
                </c:pt>
                <c:pt idx="2">
                  <c:v>Lokaler for å treffe andre unge på fritida</c:v>
                </c:pt>
                <c:pt idx="3">
                  <c:v>Idrettsanlegg</c:v>
                </c:pt>
              </c:strCache>
            </c:strRef>
          </c:cat>
          <c:val>
            <c:numRef>
              <c:f>FIG_Lokalmiljø!$F$12:$F$15</c:f>
              <c:numCache>
                <c:formatCode>0</c:formatCode>
                <c:ptCount val="4"/>
                <c:pt idx="0">
                  <c:v>17.083333333333332</c:v>
                </c:pt>
                <c:pt idx="1">
                  <c:v>21.316694256971857</c:v>
                </c:pt>
                <c:pt idx="2">
                  <c:v>14.303797468354432</c:v>
                </c:pt>
                <c:pt idx="3">
                  <c:v>28.56234096692112</c:v>
                </c:pt>
              </c:numCache>
            </c:numRef>
          </c:val>
          <c:extLst>
            <c:ext xmlns:c16="http://schemas.microsoft.com/office/drawing/2014/chart" uri="{C3380CC4-5D6E-409C-BE32-E72D297353CC}">
              <c16:uniqueId val="{00000004-D838-40FB-8C5A-4FA68F6A685C}"/>
            </c:ext>
          </c:extLst>
        </c:ser>
        <c:dLbls>
          <c:showLegendKey val="0"/>
          <c:showVal val="0"/>
          <c:showCatName val="0"/>
          <c:showSerName val="0"/>
          <c:showPercent val="0"/>
          <c:showBubbleSize val="0"/>
        </c:dLbls>
        <c:gapWidth val="82"/>
        <c:overlap val="100"/>
        <c:axId val="1850217536"/>
        <c:axId val="1850220288"/>
      </c:barChart>
      <c:catAx>
        <c:axId val="185021753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50220288"/>
        <c:crosses val="autoZero"/>
        <c:auto val="1"/>
        <c:lblAlgn val="ctr"/>
        <c:lblOffset val="100"/>
        <c:noMultiLvlLbl val="0"/>
      </c:catAx>
      <c:valAx>
        <c:axId val="1850220288"/>
        <c:scaling>
          <c:orientation val="minMax"/>
          <c:max val="100"/>
        </c:scaling>
        <c:delete val="1"/>
        <c:axPos val="b"/>
        <c:numFmt formatCode="0" sourceLinked="1"/>
        <c:majorTickMark val="none"/>
        <c:minorTickMark val="none"/>
        <c:tickLblPos val="nextTo"/>
        <c:crossAx val="1850217536"/>
        <c:crosses val="autoZero"/>
        <c:crossBetween val="between"/>
      </c:valAx>
      <c:spPr>
        <a:noFill/>
        <a:ln>
          <a:noFill/>
        </a:ln>
        <a:effectLst/>
      </c:spPr>
    </c:plotArea>
    <c:legend>
      <c:legendPos val="b"/>
      <c:layout>
        <c:manualLayout>
          <c:xMode val="edge"/>
          <c:yMode val="edge"/>
          <c:x val="2.6515928990631252E-2"/>
          <c:y val="0.84148556143334496"/>
          <c:w val="0.96640683947150585"/>
          <c:h val="8.72606035226854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923318791164955E-2"/>
          <c:y val="0.17193208894859477"/>
          <c:w val="0.95415336241767013"/>
          <c:h val="0.62499821650626197"/>
        </c:manualLayout>
      </c:layout>
      <c:barChart>
        <c:barDir val="col"/>
        <c:grouping val="clustered"/>
        <c:varyColors val="0"/>
        <c:ser>
          <c:idx val="0"/>
          <c:order val="0"/>
          <c:tx>
            <c:strRef>
              <c:f>FIG_Lokalmiljø!$A$19</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FIG_Lokalmiljø!$B$18:$K$18</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FIG_Lokalmiljø!$B$19:$K$19</c:f>
              <c:numCache>
                <c:formatCode>0</c:formatCode>
                <c:ptCount val="10"/>
                <c:pt idx="0">
                  <c:v>0</c:v>
                </c:pt>
                <c:pt idx="1">
                  <c:v>0</c:v>
                </c:pt>
                <c:pt idx="2">
                  <c:v>0</c:v>
                </c:pt>
                <c:pt idx="3">
                  <c:v>0</c:v>
                </c:pt>
                <c:pt idx="4">
                  <c:v>0</c:v>
                </c:pt>
                <c:pt idx="5">
                  <c:v>0</c:v>
                </c:pt>
                <c:pt idx="6">
                  <c:v>66.87</c:v>
                </c:pt>
                <c:pt idx="7">
                  <c:v>0</c:v>
                </c:pt>
                <c:pt idx="8">
                  <c:v>0</c:v>
                </c:pt>
                <c:pt idx="9">
                  <c:v>63.14</c:v>
                </c:pt>
              </c:numCache>
            </c:numRef>
          </c:val>
          <c:extLst>
            <c:ext xmlns:c16="http://schemas.microsoft.com/office/drawing/2014/chart" uri="{C3380CC4-5D6E-409C-BE32-E72D297353CC}">
              <c16:uniqueId val="{00000000-50DD-4B80-8FEE-2D2837201CE2}"/>
            </c:ext>
          </c:extLst>
        </c:ser>
        <c:ser>
          <c:idx val="1"/>
          <c:order val="1"/>
          <c:tx>
            <c:strRef>
              <c:f>FIG_Lokalmiljø!$A$20</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FIG_Lokalmiljø!$B$18:$K$18</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FIG_Lokalmiljø!$B$20:$K$20</c:f>
              <c:numCache>
                <c:formatCode>0</c:formatCode>
                <c:ptCount val="10"/>
                <c:pt idx="0">
                  <c:v>0</c:v>
                </c:pt>
                <c:pt idx="1">
                  <c:v>0</c:v>
                </c:pt>
                <c:pt idx="2">
                  <c:v>0</c:v>
                </c:pt>
                <c:pt idx="3">
                  <c:v>0</c:v>
                </c:pt>
                <c:pt idx="4">
                  <c:v>0</c:v>
                </c:pt>
                <c:pt idx="5">
                  <c:v>0</c:v>
                </c:pt>
                <c:pt idx="6">
                  <c:v>0</c:v>
                </c:pt>
                <c:pt idx="7">
                  <c:v>0</c:v>
                </c:pt>
                <c:pt idx="8">
                  <c:v>0</c:v>
                </c:pt>
                <c:pt idx="9">
                  <c:v>63.32</c:v>
                </c:pt>
              </c:numCache>
            </c:numRef>
          </c:val>
          <c:extLst>
            <c:ext xmlns:c16="http://schemas.microsoft.com/office/drawing/2014/chart" uri="{C3380CC4-5D6E-409C-BE32-E72D297353CC}">
              <c16:uniqueId val="{00000003-366F-4F04-8D25-420203BCD441}"/>
            </c:ext>
          </c:extLst>
        </c:ser>
        <c:ser>
          <c:idx val="2"/>
          <c:order val="2"/>
          <c:tx>
            <c:strRef>
              <c:f>FIG_Lokalmiljø!$A$21</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FIG_Lokalmiljø!$B$18:$K$18</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FIG_Lokalmiljø!$B$21:$K$21</c:f>
              <c:numCache>
                <c:formatCode>0</c:formatCode>
                <c:ptCount val="10"/>
                <c:pt idx="0">
                  <c:v>0</c:v>
                </c:pt>
                <c:pt idx="1">
                  <c:v>0</c:v>
                </c:pt>
                <c:pt idx="2">
                  <c:v>0</c:v>
                </c:pt>
                <c:pt idx="3">
                  <c:v>0</c:v>
                </c:pt>
                <c:pt idx="4">
                  <c:v>0</c:v>
                </c:pt>
                <c:pt idx="5">
                  <c:v>0</c:v>
                </c:pt>
                <c:pt idx="6">
                  <c:v>0</c:v>
                </c:pt>
                <c:pt idx="7">
                  <c:v>0</c:v>
                </c:pt>
                <c:pt idx="8">
                  <c:v>0</c:v>
                </c:pt>
                <c:pt idx="9">
                  <c:v>61.88</c:v>
                </c:pt>
              </c:numCache>
            </c:numRef>
          </c:val>
          <c:extLst>
            <c:ext xmlns:c16="http://schemas.microsoft.com/office/drawing/2014/chart" uri="{C3380CC4-5D6E-409C-BE32-E72D297353CC}">
              <c16:uniqueId val="{00000005-366F-4F04-8D25-420203BCD441}"/>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100"/>
          <c:min val="10"/>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layout>
        <c:manualLayout>
          <c:xMode val="edge"/>
          <c:yMode val="edge"/>
          <c:x val="3.0272072062906684E-2"/>
          <c:y val="5.5754758086909377E-2"/>
          <c:w val="0.23091691141999704"/>
          <c:h val="0.1277162609629988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Akkurat" charset="0"/>
                <a:cs typeface="Akkurat" charset="0"/>
              </a:defRPr>
            </a:pPr>
            <a:r>
              <a:rPr lang="nb-NO" noProof="0" dirty="0" smtClean="0"/>
              <a:t>Agder</a:t>
            </a:r>
            <a:endParaRPr lang="nb-NO" noProof="0" dirty="0"/>
          </a:p>
        </c:rich>
      </c:tx>
      <c:layout>
        <c:manualLayout>
          <c:xMode val="edge"/>
          <c:yMode val="edge"/>
          <c:x val="0.20431689012793119"/>
          <c:y val="0.4352596884739182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Akkurat" charset="0"/>
              <a:cs typeface="Akkurat" charset="0"/>
            </a:defRPr>
          </a:pPr>
          <a:endParaRPr lang="nb-NO"/>
        </a:p>
      </c:txPr>
    </c:title>
    <c:autoTitleDeleted val="0"/>
    <c:plotArea>
      <c:layout>
        <c:manualLayout>
          <c:layoutTarget val="inner"/>
          <c:xMode val="edge"/>
          <c:yMode val="edge"/>
          <c:x val="9.2798452279001617E-2"/>
          <c:y val="0.11982249465759069"/>
          <c:w val="0.40783246430991454"/>
          <c:h val="0.68009802136537822"/>
        </c:manualLayout>
      </c:layout>
      <c:doughnutChart>
        <c:varyColors val="1"/>
        <c:ser>
          <c:idx val="0"/>
          <c:order val="0"/>
          <c:tx>
            <c:strRef>
              <c:f>FIG_Foreldre!$B$4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B27-4276-A9D6-165761E611B5}"/>
              </c:ext>
            </c:extLst>
          </c:dPt>
          <c:dPt>
            <c:idx val="1"/>
            <c:bubble3D val="0"/>
            <c:spPr>
              <a:solidFill>
                <a:schemeClr val="accent2"/>
              </a:solidFill>
              <a:ln w="19050">
                <a:noFill/>
              </a:ln>
              <a:effectLst/>
            </c:spPr>
            <c:extLst>
              <c:ext xmlns:c16="http://schemas.microsoft.com/office/drawing/2014/chart" uri="{C3380CC4-5D6E-409C-BE32-E72D297353CC}">
                <c16:uniqueId val="{00000003-8B27-4276-A9D6-165761E611B5}"/>
              </c:ext>
            </c:extLst>
          </c:dPt>
          <c:dPt>
            <c:idx val="2"/>
            <c:bubble3D val="0"/>
            <c:spPr>
              <a:solidFill>
                <a:schemeClr val="accent3"/>
              </a:solidFill>
              <a:ln w="19050">
                <a:noFill/>
              </a:ln>
              <a:effectLst/>
            </c:spPr>
            <c:extLst>
              <c:ext xmlns:c16="http://schemas.microsoft.com/office/drawing/2014/chart" uri="{C3380CC4-5D6E-409C-BE32-E72D297353CC}">
                <c16:uniqueId val="{00000005-8B27-4276-A9D6-165761E611B5}"/>
              </c:ext>
            </c:extLst>
          </c:dPt>
          <c:dPt>
            <c:idx val="3"/>
            <c:bubble3D val="0"/>
            <c:spPr>
              <a:solidFill>
                <a:schemeClr val="accent4"/>
              </a:solidFill>
              <a:ln w="19050">
                <a:noFill/>
              </a:ln>
              <a:effectLst/>
            </c:spPr>
            <c:extLst>
              <c:ext xmlns:c16="http://schemas.microsoft.com/office/drawing/2014/chart" uri="{C3380CC4-5D6E-409C-BE32-E72D297353CC}">
                <c16:uniqueId val="{00000007-8B27-4276-A9D6-165761E611B5}"/>
              </c:ext>
            </c:extLst>
          </c:dPt>
          <c:dPt>
            <c:idx val="4"/>
            <c:bubble3D val="0"/>
            <c:spPr>
              <a:solidFill>
                <a:schemeClr val="accent5"/>
              </a:solidFill>
              <a:ln w="19050">
                <a:noFill/>
              </a:ln>
              <a:effectLst/>
            </c:spPr>
            <c:extLst>
              <c:ext xmlns:c16="http://schemas.microsoft.com/office/drawing/2014/chart" uri="{C3380CC4-5D6E-409C-BE32-E72D297353CC}">
                <c16:uniqueId val="{00000009-8B27-4276-A9D6-165761E611B5}"/>
              </c:ext>
            </c:extLst>
          </c:dPt>
          <c:dLbls>
            <c:dLbl>
              <c:idx val="0"/>
              <c:layout/>
              <c:tx>
                <c:rich>
                  <a:bodyPr/>
                  <a:lstStyle/>
                  <a:p>
                    <a:fld id="{3C7B49EF-FDE8-489A-B570-FCCFA53747EF}"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8B27-4276-A9D6-165761E611B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Akkurat" charset="0"/>
                    <a:cs typeface="Akkurat" charset="0"/>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FIG_Foreldre!$C$3:$G$3</c:f>
              <c:strCache>
                <c:ptCount val="5"/>
                <c:pt idx="0">
                  <c:v>Svært fornøyd</c:v>
                </c:pt>
                <c:pt idx="1">
                  <c:v>Litt fornøyd</c:v>
                </c:pt>
                <c:pt idx="2">
                  <c:v>Verken fornøyd eller misfornøyd</c:v>
                </c:pt>
                <c:pt idx="3">
                  <c:v>Litt misfornøyd</c:v>
                </c:pt>
                <c:pt idx="4">
                  <c:v>Svært misfornøyd</c:v>
                </c:pt>
              </c:strCache>
            </c:strRef>
          </c:cat>
          <c:val>
            <c:numRef>
              <c:f>FIG_Foreldre!$C$4:$G$4</c:f>
              <c:numCache>
                <c:formatCode>0</c:formatCode>
                <c:ptCount val="5"/>
                <c:pt idx="0">
                  <c:v>69.302503832396525</c:v>
                </c:pt>
                <c:pt idx="1">
                  <c:v>12.927950945324476</c:v>
                </c:pt>
                <c:pt idx="2">
                  <c:v>6.4256515074092997</c:v>
                </c:pt>
                <c:pt idx="3">
                  <c:v>6.2084823709759842</c:v>
                </c:pt>
                <c:pt idx="4">
                  <c:v>5.1354113438937148</c:v>
                </c:pt>
              </c:numCache>
            </c:numRef>
          </c:val>
          <c:extLst>
            <c:ext xmlns:c16="http://schemas.microsoft.com/office/drawing/2014/chart" uri="{C3380CC4-5D6E-409C-BE32-E72D297353CC}">
              <c16:uniqueId val="{0000000A-8B27-4276-A9D6-165761E611B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2.0500556625468201E-2"/>
          <c:y val="0.84873801594573295"/>
          <c:w val="0.95899888674906397"/>
          <c:h val="0.1512619840542671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Akkurat" charset="0"/>
              <a:cs typeface="Akkurat" charset="0"/>
            </a:defRPr>
          </a:pPr>
          <a:endParaRPr lang="nb-NO"/>
        </a:p>
      </c:txPr>
    </c:legend>
    <c:plotVisOnly val="1"/>
    <c:dispBlanksAs val="gap"/>
    <c:showDLblsOverMax val="0"/>
  </c:chart>
  <c:spPr>
    <a:noFill/>
    <a:ln>
      <a:noFill/>
    </a:ln>
    <a:effectLst/>
  </c:spPr>
  <c:txPr>
    <a:bodyPr/>
    <a:lstStyle/>
    <a:p>
      <a:pPr>
        <a:defRPr sz="1100">
          <a:latin typeface="Akkurat Pro"/>
          <a:ea typeface="Akkurat" charset="0"/>
          <a:cs typeface="Akkurat" charset="0"/>
        </a:defRPr>
      </a:pPr>
      <a:endParaRPr lang="nb-NO"/>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42592592592592599"/>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FIG_Skoletrivsel!$B$5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AA8-4E8C-94A6-910D71B89919}"/>
              </c:ext>
            </c:extLst>
          </c:dPt>
          <c:dPt>
            <c:idx val="1"/>
            <c:bubble3D val="0"/>
            <c:spPr>
              <a:solidFill>
                <a:schemeClr val="accent2"/>
              </a:solidFill>
              <a:ln w="19050">
                <a:noFill/>
              </a:ln>
              <a:effectLst/>
            </c:spPr>
            <c:extLst>
              <c:ext xmlns:c16="http://schemas.microsoft.com/office/drawing/2014/chart" uri="{C3380CC4-5D6E-409C-BE32-E72D297353CC}">
                <c16:uniqueId val="{00000003-AAA8-4E8C-94A6-910D71B89919}"/>
              </c:ext>
            </c:extLst>
          </c:dPt>
          <c:dPt>
            <c:idx val="2"/>
            <c:bubble3D val="0"/>
            <c:spPr>
              <a:solidFill>
                <a:schemeClr val="accent3"/>
              </a:solidFill>
              <a:ln w="19050">
                <a:noFill/>
              </a:ln>
              <a:effectLst/>
            </c:spPr>
            <c:extLst>
              <c:ext xmlns:c16="http://schemas.microsoft.com/office/drawing/2014/chart" uri="{C3380CC4-5D6E-409C-BE32-E72D297353CC}">
                <c16:uniqueId val="{00000005-AAA8-4E8C-94A6-910D71B89919}"/>
              </c:ext>
            </c:extLst>
          </c:dPt>
          <c:dPt>
            <c:idx val="3"/>
            <c:bubble3D val="0"/>
            <c:spPr>
              <a:solidFill>
                <a:schemeClr val="accent4"/>
              </a:solidFill>
              <a:ln w="19050">
                <a:noFill/>
              </a:ln>
              <a:effectLst/>
            </c:spPr>
            <c:extLst>
              <c:ext xmlns:c16="http://schemas.microsoft.com/office/drawing/2014/chart" uri="{C3380CC4-5D6E-409C-BE32-E72D297353CC}">
                <c16:uniqueId val="{00000007-AAA8-4E8C-94A6-910D71B89919}"/>
              </c:ext>
            </c:extLst>
          </c:dPt>
          <c:dPt>
            <c:idx val="4"/>
            <c:bubble3D val="0"/>
            <c:spPr>
              <a:solidFill>
                <a:schemeClr val="accent5"/>
              </a:solidFill>
              <a:ln w="19050">
                <a:noFill/>
              </a:ln>
              <a:effectLst/>
            </c:spPr>
            <c:extLst>
              <c:ext xmlns:c16="http://schemas.microsoft.com/office/drawing/2014/chart" uri="{C3380CC4-5D6E-409C-BE32-E72D297353CC}">
                <c16:uniqueId val="{00000009-AAA8-4E8C-94A6-910D71B89919}"/>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A8-4E8C-94A6-910D71B89919}"/>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FIG_Skoletrivsel!$C$3:$G$3</c:f>
              <c:strCache>
                <c:ptCount val="5"/>
                <c:pt idx="0">
                  <c:v>Svært fornøyd</c:v>
                </c:pt>
                <c:pt idx="1">
                  <c:v>Litt fornøyd</c:v>
                </c:pt>
                <c:pt idx="2">
                  <c:v>Verken fornøyd eller misfornøyd</c:v>
                </c:pt>
                <c:pt idx="3">
                  <c:v>Litt misfornøyd</c:v>
                </c:pt>
                <c:pt idx="4">
                  <c:v>Svært misfornøyd</c:v>
                </c:pt>
              </c:strCache>
            </c:strRef>
          </c:cat>
          <c:val>
            <c:numRef>
              <c:f>FIG_Skoletrivsel!$C$5:$G$5</c:f>
              <c:numCache>
                <c:formatCode>0</c:formatCode>
                <c:ptCount val="5"/>
                <c:pt idx="0">
                  <c:v>36.357938488943624</c:v>
                </c:pt>
                <c:pt idx="1">
                  <c:v>33.921247374729226</c:v>
                </c:pt>
                <c:pt idx="2">
                  <c:v>16.275029414028566</c:v>
                </c:pt>
                <c:pt idx="3">
                  <c:v>8.2084382525318045</c:v>
                </c:pt>
                <c:pt idx="4">
                  <c:v>5.2373464697667771</c:v>
                </c:pt>
              </c:numCache>
            </c:numRef>
          </c:val>
          <c:extLst>
            <c:ext xmlns:c16="http://schemas.microsoft.com/office/drawing/2014/chart" uri="{C3380CC4-5D6E-409C-BE32-E72D297353CC}">
              <c16:uniqueId val="{0000000A-AAA8-4E8C-94A6-910D71B8991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7374239210810724"/>
          <c:y val="0.4211383739162805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FIG_Skoletrivsel!$B$4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F346-48DE-943A-F58E280E7DCB}"/>
              </c:ext>
            </c:extLst>
          </c:dPt>
          <c:dPt>
            <c:idx val="1"/>
            <c:bubble3D val="0"/>
            <c:spPr>
              <a:solidFill>
                <a:schemeClr val="accent2"/>
              </a:solidFill>
              <a:ln w="19050">
                <a:noFill/>
              </a:ln>
              <a:effectLst/>
            </c:spPr>
            <c:extLst>
              <c:ext xmlns:c16="http://schemas.microsoft.com/office/drawing/2014/chart" uri="{C3380CC4-5D6E-409C-BE32-E72D297353CC}">
                <c16:uniqueId val="{00000003-F346-48DE-943A-F58E280E7DCB}"/>
              </c:ext>
            </c:extLst>
          </c:dPt>
          <c:dPt>
            <c:idx val="2"/>
            <c:bubble3D val="0"/>
            <c:spPr>
              <a:solidFill>
                <a:schemeClr val="accent3"/>
              </a:solidFill>
              <a:ln w="19050">
                <a:noFill/>
              </a:ln>
              <a:effectLst/>
            </c:spPr>
            <c:extLst>
              <c:ext xmlns:c16="http://schemas.microsoft.com/office/drawing/2014/chart" uri="{C3380CC4-5D6E-409C-BE32-E72D297353CC}">
                <c16:uniqueId val="{00000005-F346-48DE-943A-F58E280E7DCB}"/>
              </c:ext>
            </c:extLst>
          </c:dPt>
          <c:dPt>
            <c:idx val="3"/>
            <c:bubble3D val="0"/>
            <c:spPr>
              <a:solidFill>
                <a:schemeClr val="accent4"/>
              </a:solidFill>
              <a:ln w="19050">
                <a:noFill/>
              </a:ln>
              <a:effectLst/>
            </c:spPr>
            <c:extLst>
              <c:ext xmlns:c16="http://schemas.microsoft.com/office/drawing/2014/chart" uri="{C3380CC4-5D6E-409C-BE32-E72D297353CC}">
                <c16:uniqueId val="{00000007-F346-48DE-943A-F58E280E7DCB}"/>
              </c:ext>
            </c:extLst>
          </c:dPt>
          <c:dPt>
            <c:idx val="4"/>
            <c:bubble3D val="0"/>
            <c:spPr>
              <a:solidFill>
                <a:schemeClr val="accent5"/>
              </a:solidFill>
              <a:ln w="19050">
                <a:noFill/>
              </a:ln>
              <a:effectLst/>
            </c:spPr>
            <c:extLst>
              <c:ext xmlns:c16="http://schemas.microsoft.com/office/drawing/2014/chart" uri="{C3380CC4-5D6E-409C-BE32-E72D297353CC}">
                <c16:uniqueId val="{00000009-F346-48DE-943A-F58E280E7DCB}"/>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F346-48DE-943A-F58E280E7DC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FIG_Skoletrivsel!$C$3:$G$3</c:f>
              <c:strCache>
                <c:ptCount val="5"/>
                <c:pt idx="0">
                  <c:v>Svært fornøyd</c:v>
                </c:pt>
                <c:pt idx="1">
                  <c:v>Litt fornøyd</c:v>
                </c:pt>
                <c:pt idx="2">
                  <c:v>Verken fornøyd eller misfornøyd</c:v>
                </c:pt>
                <c:pt idx="3">
                  <c:v>Litt misfornøyd</c:v>
                </c:pt>
                <c:pt idx="4">
                  <c:v>Svært misfornøyd</c:v>
                </c:pt>
              </c:strCache>
            </c:strRef>
          </c:cat>
          <c:val>
            <c:numRef>
              <c:f>FIG_Skoletrivsel!$C$4:$G$4</c:f>
              <c:numCache>
                <c:formatCode>0</c:formatCode>
                <c:ptCount val="5"/>
                <c:pt idx="0">
                  <c:v>34.63159238922232</c:v>
                </c:pt>
                <c:pt idx="1">
                  <c:v>32.792746775635294</c:v>
                </c:pt>
                <c:pt idx="2">
                  <c:v>17.264717149789298</c:v>
                </c:pt>
                <c:pt idx="3">
                  <c:v>8.8622142765930274</c:v>
                </c:pt>
                <c:pt idx="4">
                  <c:v>6.4487294087600571</c:v>
                </c:pt>
              </c:numCache>
            </c:numRef>
          </c:val>
          <c:extLst>
            <c:ext xmlns:c16="http://schemas.microsoft.com/office/drawing/2014/chart" uri="{C3380CC4-5D6E-409C-BE32-E72D297353CC}">
              <c16:uniqueId val="{0000000A-F346-48DE-943A-F58E280E7DC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2.0639834881320948E-3"/>
          <c:y val="0.84873801594573295"/>
          <c:w val="0.99793601651186792"/>
          <c:h val="0.1512619840542671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FIG_Skoletrivsel!$B$8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FIG_Skoletrivsel!$C$7:$E$7</c:f>
              <c:strCache>
                <c:ptCount val="3"/>
                <c:pt idx="0">
                  <c:v>Vg1</c:v>
                </c:pt>
                <c:pt idx="1">
                  <c:v>Vg2</c:v>
                </c:pt>
                <c:pt idx="2">
                  <c:v>Vg3</c:v>
                </c:pt>
              </c:strCache>
            </c:strRef>
          </c:cat>
          <c:val>
            <c:numRef>
              <c:f>FIG_Skoletrivsel!$C$8:$E$8</c:f>
              <c:numCache>
                <c:formatCode>0</c:formatCode>
                <c:ptCount val="3"/>
                <c:pt idx="0">
                  <c:v>73.319179051663127</c:v>
                </c:pt>
                <c:pt idx="1">
                  <c:v>69.140337986774441</c:v>
                </c:pt>
                <c:pt idx="2">
                  <c:v>65.89958158995816</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FIG_Skoletrivsel!$B$9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FIG_Skoletrivsel!$C$7:$E$7</c:f>
              <c:strCache>
                <c:ptCount val="3"/>
                <c:pt idx="0">
                  <c:v>Vg1</c:v>
                </c:pt>
                <c:pt idx="1">
                  <c:v>Vg2</c:v>
                </c:pt>
                <c:pt idx="2">
                  <c:v>Vg3</c:v>
                </c:pt>
              </c:strCache>
            </c:strRef>
          </c:cat>
          <c:val>
            <c:numRef>
              <c:f>FIG_Skoletrivsel!$C$9:$E$9</c:f>
              <c:numCache>
                <c:formatCode>0</c:formatCode>
                <c:ptCount val="3"/>
                <c:pt idx="0">
                  <c:v>66.245847176079735</c:v>
                </c:pt>
                <c:pt idx="1">
                  <c:v>65.090909090909093</c:v>
                </c:pt>
                <c:pt idx="2">
                  <c:v>64.431239388794566</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50366774240097"/>
          <c:y val="4.9745185007933602E-2"/>
          <c:w val="0.5870597769578344"/>
          <c:h val="0.786115289184393"/>
        </c:manualLayout>
      </c:layout>
      <c:barChart>
        <c:barDir val="bar"/>
        <c:grouping val="stacked"/>
        <c:varyColors val="0"/>
        <c:ser>
          <c:idx val="0"/>
          <c:order val="0"/>
          <c:tx>
            <c:strRef>
              <c:f>FIG_Skoletrivsel!$B$11</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FIG_Skoletrivsel!$A$12:$A$16</c:f>
              <c:strCache>
                <c:ptCount val="5"/>
                <c:pt idx="0">
                  <c:v>Jeg gruer meg ofte til å gå på skolen</c:v>
                </c:pt>
                <c:pt idx="1">
                  <c:v>Jeg kjeder meg på skolen</c:v>
                </c:pt>
                <c:pt idx="2">
                  <c:v>Jeg føler at jeg passer inn blant elevene på skolen</c:v>
                </c:pt>
                <c:pt idx="3">
                  <c:v>Lærerne mine bryr seg om meg</c:v>
                </c:pt>
                <c:pt idx="4">
                  <c:v>Jeg trives på skolen</c:v>
                </c:pt>
              </c:strCache>
            </c:strRef>
          </c:cat>
          <c:val>
            <c:numRef>
              <c:f>FIG_Skoletrivsel!$B$12:$B$16</c:f>
              <c:numCache>
                <c:formatCode>0</c:formatCode>
                <c:ptCount val="5"/>
                <c:pt idx="0">
                  <c:v>6.8249612218112388</c:v>
                </c:pt>
                <c:pt idx="1">
                  <c:v>22.395209580838323</c:v>
                </c:pt>
                <c:pt idx="2">
                  <c:v>49.664188054689376</c:v>
                </c:pt>
                <c:pt idx="3">
                  <c:v>41.546182339586565</c:v>
                </c:pt>
                <c:pt idx="4">
                  <c:v>59.669951323756379</c:v>
                </c:pt>
              </c:numCache>
            </c:numRef>
          </c:val>
          <c:extLst>
            <c:ext xmlns:c16="http://schemas.microsoft.com/office/drawing/2014/chart" uri="{C3380CC4-5D6E-409C-BE32-E72D297353CC}">
              <c16:uniqueId val="{00000000-4F86-4052-A208-38DD782A74E4}"/>
            </c:ext>
          </c:extLst>
        </c:ser>
        <c:ser>
          <c:idx val="1"/>
          <c:order val="1"/>
          <c:tx>
            <c:strRef>
              <c:f>FIG_Skoletrivsel!$C$11</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FIG_Skoletrivsel!$A$12:$A$16</c:f>
              <c:strCache>
                <c:ptCount val="5"/>
                <c:pt idx="0">
                  <c:v>Jeg gruer meg ofte til å gå på skolen</c:v>
                </c:pt>
                <c:pt idx="1">
                  <c:v>Jeg kjeder meg på skolen</c:v>
                </c:pt>
                <c:pt idx="2">
                  <c:v>Jeg føler at jeg passer inn blant elevene på skolen</c:v>
                </c:pt>
                <c:pt idx="3">
                  <c:v>Lærerne mine bryr seg om meg</c:v>
                </c:pt>
                <c:pt idx="4">
                  <c:v>Jeg trives på skolen</c:v>
                </c:pt>
              </c:strCache>
            </c:strRef>
          </c:cat>
          <c:val>
            <c:numRef>
              <c:f>FIG_Skoletrivsel!$C$12:$C$16</c:f>
              <c:numCache>
                <c:formatCode>0</c:formatCode>
                <c:ptCount val="5"/>
                <c:pt idx="0">
                  <c:v>17.110130056079225</c:v>
                </c:pt>
                <c:pt idx="1">
                  <c:v>45.868263473053894</c:v>
                </c:pt>
                <c:pt idx="2">
                  <c:v>34.768529623410885</c:v>
                </c:pt>
                <c:pt idx="3">
                  <c:v>45.883618114470067</c:v>
                </c:pt>
                <c:pt idx="4">
                  <c:v>30.915350825121692</c:v>
                </c:pt>
              </c:numCache>
            </c:numRef>
          </c:val>
          <c:extLst>
            <c:ext xmlns:c16="http://schemas.microsoft.com/office/drawing/2014/chart" uri="{C3380CC4-5D6E-409C-BE32-E72D297353CC}">
              <c16:uniqueId val="{00000001-4F86-4052-A208-38DD782A74E4}"/>
            </c:ext>
          </c:extLst>
        </c:ser>
        <c:ser>
          <c:idx val="2"/>
          <c:order val="2"/>
          <c:tx>
            <c:strRef>
              <c:f>FIG_Skoletrivsel!$D$11</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FIG_Skoletrivsel!$A$12:$A$16</c:f>
              <c:strCache>
                <c:ptCount val="5"/>
                <c:pt idx="0">
                  <c:v>Jeg gruer meg ofte til å gå på skolen</c:v>
                </c:pt>
                <c:pt idx="1">
                  <c:v>Jeg kjeder meg på skolen</c:v>
                </c:pt>
                <c:pt idx="2">
                  <c:v>Jeg føler at jeg passer inn blant elevene på skolen</c:v>
                </c:pt>
                <c:pt idx="3">
                  <c:v>Lærerne mine bryr seg om meg</c:v>
                </c:pt>
                <c:pt idx="4">
                  <c:v>Jeg trives på skolen</c:v>
                </c:pt>
              </c:strCache>
            </c:strRef>
          </c:cat>
          <c:val>
            <c:numRef>
              <c:f>FIG_Skoletrivsel!$D$12:$D$16</c:f>
              <c:numCache>
                <c:formatCode>0</c:formatCode>
                <c:ptCount val="5"/>
                <c:pt idx="0">
                  <c:v>28.624269180288746</c:v>
                </c:pt>
                <c:pt idx="1">
                  <c:v>23.640718562874252</c:v>
                </c:pt>
                <c:pt idx="2">
                  <c:v>11.549532261933319</c:v>
                </c:pt>
                <c:pt idx="3">
                  <c:v>10.096785756960211</c:v>
                </c:pt>
                <c:pt idx="4">
                  <c:v>6.897779888400807</c:v>
                </c:pt>
              </c:numCache>
            </c:numRef>
          </c:val>
          <c:extLst>
            <c:ext xmlns:c16="http://schemas.microsoft.com/office/drawing/2014/chart" uri="{C3380CC4-5D6E-409C-BE32-E72D297353CC}">
              <c16:uniqueId val="{00000002-4F86-4052-A208-38DD782A74E4}"/>
            </c:ext>
          </c:extLst>
        </c:ser>
        <c:ser>
          <c:idx val="3"/>
          <c:order val="3"/>
          <c:tx>
            <c:strRef>
              <c:f>FIG_Skoletrivsel!$E$11</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FIG_Skoletrivsel!$A$12:$A$16</c:f>
              <c:strCache>
                <c:ptCount val="5"/>
                <c:pt idx="0">
                  <c:v>Jeg gruer meg ofte til å gå på skolen</c:v>
                </c:pt>
                <c:pt idx="1">
                  <c:v>Jeg kjeder meg på skolen</c:v>
                </c:pt>
                <c:pt idx="2">
                  <c:v>Jeg føler at jeg passer inn blant elevene på skolen</c:v>
                </c:pt>
                <c:pt idx="3">
                  <c:v>Lærerne mine bryr seg om meg</c:v>
                </c:pt>
                <c:pt idx="4">
                  <c:v>Jeg trives på skolen</c:v>
                </c:pt>
              </c:strCache>
            </c:strRef>
          </c:cat>
          <c:val>
            <c:numRef>
              <c:f>FIG_Skoletrivsel!$E$12:$E$16</c:f>
              <c:numCache>
                <c:formatCode>0</c:formatCode>
                <c:ptCount val="5"/>
                <c:pt idx="0">
                  <c:v>47.440639541820786</c:v>
                </c:pt>
                <c:pt idx="1">
                  <c:v>8.0958083832335319</c:v>
                </c:pt>
                <c:pt idx="2">
                  <c:v>4.0177500599664189</c:v>
                </c:pt>
                <c:pt idx="3">
                  <c:v>2.473413788983152</c:v>
                </c:pt>
                <c:pt idx="4">
                  <c:v>2.5169179627211204</c:v>
                </c:pt>
              </c:numCache>
            </c:numRef>
          </c:val>
          <c:extLst>
            <c:ext xmlns:c16="http://schemas.microsoft.com/office/drawing/2014/chart" uri="{C3380CC4-5D6E-409C-BE32-E72D297353CC}">
              <c16:uniqueId val="{00000003-4F86-4052-A208-38DD782A74E4}"/>
            </c:ext>
          </c:extLst>
        </c:ser>
        <c:dLbls>
          <c:showLegendKey val="0"/>
          <c:showVal val="0"/>
          <c:showCatName val="0"/>
          <c:showSerName val="0"/>
          <c:showPercent val="0"/>
          <c:showBubbleSize val="0"/>
        </c:dLbls>
        <c:gapWidth val="60"/>
        <c:overlap val="100"/>
        <c:axId val="1880843168"/>
        <c:axId val="1880845376"/>
      </c:barChart>
      <c:catAx>
        <c:axId val="188084316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845376"/>
        <c:crosses val="autoZero"/>
        <c:auto val="1"/>
        <c:lblAlgn val="ctr"/>
        <c:lblOffset val="100"/>
        <c:noMultiLvlLbl val="0"/>
      </c:catAx>
      <c:valAx>
        <c:axId val="1880845376"/>
        <c:scaling>
          <c:orientation val="minMax"/>
          <c:max val="100"/>
        </c:scaling>
        <c:delete val="1"/>
        <c:axPos val="b"/>
        <c:numFmt formatCode="0" sourceLinked="1"/>
        <c:majorTickMark val="none"/>
        <c:minorTickMark val="none"/>
        <c:tickLblPos val="nextTo"/>
        <c:crossAx val="1880843168"/>
        <c:crosses val="autoZero"/>
        <c:crossBetween val="between"/>
      </c:valAx>
      <c:spPr>
        <a:noFill/>
        <a:ln>
          <a:noFill/>
        </a:ln>
        <a:effectLst/>
      </c:spPr>
    </c:plotArea>
    <c:legend>
      <c:legendPos val="b"/>
      <c:layout>
        <c:manualLayout>
          <c:xMode val="edge"/>
          <c:yMode val="edge"/>
          <c:x val="0.12034152388055699"/>
          <c:y val="0.84148556143334496"/>
          <c:w val="0.87258124458158004"/>
          <c:h val="8.72606035226854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923318791164955E-2"/>
          <c:y val="0.18087453550018812"/>
          <c:w val="0.95415336241767013"/>
          <c:h val="0.65373801439163137"/>
        </c:manualLayout>
      </c:layout>
      <c:barChart>
        <c:barDir val="col"/>
        <c:grouping val="clustered"/>
        <c:varyColors val="0"/>
        <c:ser>
          <c:idx val="0"/>
          <c:order val="0"/>
          <c:tx>
            <c:strRef>
              <c:f>FIG_Skoletrivsel!$A$19</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FIG_Skoletrivsel!$B$18:$K$18</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FIG_Skoletrivsel!$B$19:$K$19</c:f>
              <c:numCache>
                <c:formatCode>0</c:formatCode>
                <c:ptCount val="10"/>
                <c:pt idx="0">
                  <c:v>0</c:v>
                </c:pt>
                <c:pt idx="1">
                  <c:v>0</c:v>
                </c:pt>
                <c:pt idx="2">
                  <c:v>0</c:v>
                </c:pt>
                <c:pt idx="3">
                  <c:v>0</c:v>
                </c:pt>
                <c:pt idx="4">
                  <c:v>0</c:v>
                </c:pt>
                <c:pt idx="5">
                  <c:v>0</c:v>
                </c:pt>
                <c:pt idx="6">
                  <c:v>75.95</c:v>
                </c:pt>
                <c:pt idx="7">
                  <c:v>0</c:v>
                </c:pt>
                <c:pt idx="8">
                  <c:v>0</c:v>
                </c:pt>
                <c:pt idx="9">
                  <c:v>69.67</c:v>
                </c:pt>
              </c:numCache>
            </c:numRef>
          </c:val>
          <c:extLst>
            <c:ext xmlns:c16="http://schemas.microsoft.com/office/drawing/2014/chart" uri="{C3380CC4-5D6E-409C-BE32-E72D297353CC}">
              <c16:uniqueId val="{00000000-50DD-4B80-8FEE-2D2837201CE2}"/>
            </c:ext>
          </c:extLst>
        </c:ser>
        <c:ser>
          <c:idx val="1"/>
          <c:order val="1"/>
          <c:tx>
            <c:strRef>
              <c:f>FIG_Skoletrivsel!$A$20</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FIG_Skoletrivsel!$B$18:$K$18</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FIG_Skoletrivsel!$B$20:$K$20</c:f>
              <c:numCache>
                <c:formatCode>0</c:formatCode>
                <c:ptCount val="10"/>
                <c:pt idx="0">
                  <c:v>0</c:v>
                </c:pt>
                <c:pt idx="1">
                  <c:v>0</c:v>
                </c:pt>
                <c:pt idx="2">
                  <c:v>0</c:v>
                </c:pt>
                <c:pt idx="3">
                  <c:v>0</c:v>
                </c:pt>
                <c:pt idx="4">
                  <c:v>0</c:v>
                </c:pt>
                <c:pt idx="5">
                  <c:v>0</c:v>
                </c:pt>
                <c:pt idx="6">
                  <c:v>0</c:v>
                </c:pt>
                <c:pt idx="7">
                  <c:v>0</c:v>
                </c:pt>
                <c:pt idx="8">
                  <c:v>0</c:v>
                </c:pt>
                <c:pt idx="9">
                  <c:v>67.03</c:v>
                </c:pt>
              </c:numCache>
            </c:numRef>
          </c:val>
          <c:extLst>
            <c:ext xmlns:c16="http://schemas.microsoft.com/office/drawing/2014/chart" uri="{C3380CC4-5D6E-409C-BE32-E72D297353CC}">
              <c16:uniqueId val="{00000000-F6A7-40AD-B0DF-02491E9DB553}"/>
            </c:ext>
          </c:extLst>
        </c:ser>
        <c:ser>
          <c:idx val="2"/>
          <c:order val="2"/>
          <c:tx>
            <c:strRef>
              <c:f>FIG_Skoletrivsel!$A$21</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FIG_Skoletrivsel!$B$18:$K$18</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FIG_Skoletrivsel!$B$21:$K$21</c:f>
              <c:numCache>
                <c:formatCode>0</c:formatCode>
                <c:ptCount val="10"/>
                <c:pt idx="0">
                  <c:v>0</c:v>
                </c:pt>
                <c:pt idx="1">
                  <c:v>0</c:v>
                </c:pt>
                <c:pt idx="2">
                  <c:v>0</c:v>
                </c:pt>
                <c:pt idx="3">
                  <c:v>0</c:v>
                </c:pt>
                <c:pt idx="4">
                  <c:v>0</c:v>
                </c:pt>
                <c:pt idx="5">
                  <c:v>0</c:v>
                </c:pt>
                <c:pt idx="6">
                  <c:v>0</c:v>
                </c:pt>
                <c:pt idx="7">
                  <c:v>0</c:v>
                </c:pt>
                <c:pt idx="8">
                  <c:v>0</c:v>
                </c:pt>
                <c:pt idx="9">
                  <c:v>65.12</c:v>
                </c:pt>
              </c:numCache>
            </c:numRef>
          </c:val>
          <c:extLst>
            <c:ext xmlns:c16="http://schemas.microsoft.com/office/drawing/2014/chart" uri="{C3380CC4-5D6E-409C-BE32-E72D297353CC}">
              <c16:uniqueId val="{00000001-F6A7-40AD-B0DF-02491E9DB553}"/>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100"/>
          <c:min val="10"/>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layout>
        <c:manualLayout>
          <c:xMode val="edge"/>
          <c:yMode val="edge"/>
          <c:x val="5.1111452782147557E-2"/>
          <c:y val="5.5217961489819729E-2"/>
          <c:w val="0.23091691141999704"/>
          <c:h val="0.1264866321989194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42592592592592599"/>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FIG_Skolearbeid!$B$5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C2D-4F20-8511-A94A0E3653EF}"/>
              </c:ext>
            </c:extLst>
          </c:dPt>
          <c:dPt>
            <c:idx val="1"/>
            <c:bubble3D val="0"/>
            <c:spPr>
              <a:solidFill>
                <a:schemeClr val="accent2"/>
              </a:solidFill>
              <a:ln w="19050">
                <a:noFill/>
              </a:ln>
              <a:effectLst/>
            </c:spPr>
            <c:extLst>
              <c:ext xmlns:c16="http://schemas.microsoft.com/office/drawing/2014/chart" uri="{C3380CC4-5D6E-409C-BE32-E72D297353CC}">
                <c16:uniqueId val="{00000003-4C2D-4F20-8511-A94A0E3653EF}"/>
              </c:ext>
            </c:extLst>
          </c:dPt>
          <c:dPt>
            <c:idx val="2"/>
            <c:bubble3D val="0"/>
            <c:spPr>
              <a:solidFill>
                <a:schemeClr val="accent3"/>
              </a:solidFill>
              <a:ln w="19050">
                <a:noFill/>
              </a:ln>
              <a:effectLst/>
            </c:spPr>
            <c:extLst>
              <c:ext xmlns:c16="http://schemas.microsoft.com/office/drawing/2014/chart" uri="{C3380CC4-5D6E-409C-BE32-E72D297353CC}">
                <c16:uniqueId val="{00000005-4C2D-4F20-8511-A94A0E3653EF}"/>
              </c:ext>
            </c:extLst>
          </c:dPt>
          <c:dPt>
            <c:idx val="3"/>
            <c:bubble3D val="0"/>
            <c:spPr>
              <a:solidFill>
                <a:schemeClr val="accent4"/>
              </a:solidFill>
              <a:ln w="19050">
                <a:noFill/>
              </a:ln>
              <a:effectLst/>
            </c:spPr>
            <c:extLst>
              <c:ext xmlns:c16="http://schemas.microsoft.com/office/drawing/2014/chart" uri="{C3380CC4-5D6E-409C-BE32-E72D297353CC}">
                <c16:uniqueId val="{00000007-4C2D-4F20-8511-A94A0E3653EF}"/>
              </c:ext>
            </c:extLst>
          </c:dPt>
          <c:dPt>
            <c:idx val="4"/>
            <c:bubble3D val="0"/>
            <c:spPr>
              <a:solidFill>
                <a:schemeClr val="accent5"/>
              </a:solidFill>
              <a:ln w="19050">
                <a:noFill/>
              </a:ln>
              <a:effectLst/>
            </c:spPr>
            <c:extLst>
              <c:ext xmlns:c16="http://schemas.microsoft.com/office/drawing/2014/chart" uri="{C3380CC4-5D6E-409C-BE32-E72D297353CC}">
                <c16:uniqueId val="{00000009-4C2D-4F20-8511-A94A0E3653EF}"/>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2D-4F20-8511-A94A0E3653E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FIG_Skolearbeid!$C$3:$F$3</c:f>
              <c:strCache>
                <c:ptCount val="4"/>
                <c:pt idx="0">
                  <c:v>Mindre enn 30 minutter</c:v>
                </c:pt>
                <c:pt idx="1">
                  <c:v>30-60 minutter</c:v>
                </c:pt>
                <c:pt idx="2">
                  <c:v>Én til to timer</c:v>
                </c:pt>
                <c:pt idx="3">
                  <c:v>To timer eller mer</c:v>
                </c:pt>
              </c:strCache>
            </c:strRef>
          </c:cat>
          <c:val>
            <c:numRef>
              <c:f>FIG_Skolearbeid!$C$5:$F$5</c:f>
              <c:numCache>
                <c:formatCode>0</c:formatCode>
                <c:ptCount val="4"/>
                <c:pt idx="0">
                  <c:v>40.853490859092531</c:v>
                </c:pt>
                <c:pt idx="1">
                  <c:v>24.189030911035292</c:v>
                </c:pt>
                <c:pt idx="2">
                  <c:v>19.090492437745073</c:v>
                </c:pt>
                <c:pt idx="3">
                  <c:v>15.866985792127105</c:v>
                </c:pt>
              </c:numCache>
            </c:numRef>
          </c:val>
          <c:extLst>
            <c:ext xmlns:c16="http://schemas.microsoft.com/office/drawing/2014/chart" uri="{C3380CC4-5D6E-409C-BE32-E72D297353CC}">
              <c16:uniqueId val="{0000000A-4C2D-4F20-8511-A94A0E3653E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5103857373865417"/>
          <c:y val="0.40919975533665653"/>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FIG_Skolearbeid!$B$4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36C-4753-B131-27CFE655C612}"/>
              </c:ext>
            </c:extLst>
          </c:dPt>
          <c:dPt>
            <c:idx val="1"/>
            <c:bubble3D val="0"/>
            <c:spPr>
              <a:solidFill>
                <a:schemeClr val="accent2"/>
              </a:solidFill>
              <a:ln w="19050">
                <a:noFill/>
              </a:ln>
              <a:effectLst/>
            </c:spPr>
            <c:extLst>
              <c:ext xmlns:c16="http://schemas.microsoft.com/office/drawing/2014/chart" uri="{C3380CC4-5D6E-409C-BE32-E72D297353CC}">
                <c16:uniqueId val="{00000003-136C-4753-B131-27CFE655C612}"/>
              </c:ext>
            </c:extLst>
          </c:dPt>
          <c:dPt>
            <c:idx val="2"/>
            <c:bubble3D val="0"/>
            <c:spPr>
              <a:solidFill>
                <a:schemeClr val="accent3"/>
              </a:solidFill>
              <a:ln w="19050">
                <a:noFill/>
              </a:ln>
              <a:effectLst/>
            </c:spPr>
            <c:extLst>
              <c:ext xmlns:c16="http://schemas.microsoft.com/office/drawing/2014/chart" uri="{C3380CC4-5D6E-409C-BE32-E72D297353CC}">
                <c16:uniqueId val="{00000005-136C-4753-B131-27CFE655C612}"/>
              </c:ext>
            </c:extLst>
          </c:dPt>
          <c:dPt>
            <c:idx val="3"/>
            <c:bubble3D val="0"/>
            <c:spPr>
              <a:solidFill>
                <a:schemeClr val="accent4"/>
              </a:solidFill>
              <a:ln w="19050">
                <a:noFill/>
              </a:ln>
              <a:effectLst/>
            </c:spPr>
            <c:extLst>
              <c:ext xmlns:c16="http://schemas.microsoft.com/office/drawing/2014/chart" uri="{C3380CC4-5D6E-409C-BE32-E72D297353CC}">
                <c16:uniqueId val="{00000007-136C-4753-B131-27CFE655C612}"/>
              </c:ext>
            </c:extLst>
          </c:dPt>
          <c:dPt>
            <c:idx val="4"/>
            <c:bubble3D val="0"/>
            <c:spPr>
              <a:solidFill>
                <a:schemeClr val="accent5"/>
              </a:solidFill>
              <a:ln w="19050">
                <a:noFill/>
              </a:ln>
              <a:effectLst/>
            </c:spPr>
            <c:extLst>
              <c:ext xmlns:c16="http://schemas.microsoft.com/office/drawing/2014/chart" uri="{C3380CC4-5D6E-409C-BE32-E72D297353CC}">
                <c16:uniqueId val="{00000009-136C-4753-B131-27CFE655C612}"/>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136C-4753-B131-27CFE655C61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FIG_Skolearbeid!$C$3:$F$3</c:f>
              <c:strCache>
                <c:ptCount val="4"/>
                <c:pt idx="0">
                  <c:v>Mindre enn 30 minutter</c:v>
                </c:pt>
                <c:pt idx="1">
                  <c:v>30-60 minutter</c:v>
                </c:pt>
                <c:pt idx="2">
                  <c:v>Én til to timer</c:v>
                </c:pt>
                <c:pt idx="3">
                  <c:v>To timer eller mer</c:v>
                </c:pt>
              </c:strCache>
            </c:strRef>
          </c:cat>
          <c:val>
            <c:numRef>
              <c:f>FIG_Skolearbeid!$C$4:$F$4</c:f>
              <c:numCache>
                <c:formatCode>0</c:formatCode>
                <c:ptCount val="4"/>
                <c:pt idx="0">
                  <c:v>46.087580760947596</c:v>
                </c:pt>
                <c:pt idx="1">
                  <c:v>22.840392438382388</c:v>
                </c:pt>
                <c:pt idx="2">
                  <c:v>16.941852117731514</c:v>
                </c:pt>
                <c:pt idx="3">
                  <c:v>14.130174682938501</c:v>
                </c:pt>
              </c:numCache>
            </c:numRef>
          </c:val>
          <c:extLst>
            <c:ext xmlns:c16="http://schemas.microsoft.com/office/drawing/2014/chart" uri="{C3380CC4-5D6E-409C-BE32-E72D297353CC}">
              <c16:uniqueId val="{0000000A-136C-4753-B131-27CFE655C612}"/>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2.0500556625468201E-2"/>
          <c:y val="0.84873801594573295"/>
          <c:w val="0.95899888674906397"/>
          <c:h val="0.123484484809440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FIG_Skolearbeid!$B$8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FIG_Skolearbeid!$C$7:$E$7</c:f>
              <c:strCache>
                <c:ptCount val="3"/>
                <c:pt idx="0">
                  <c:v>Vg1</c:v>
                </c:pt>
                <c:pt idx="1">
                  <c:v>Vg2</c:v>
                </c:pt>
                <c:pt idx="2">
                  <c:v>Vg3</c:v>
                </c:pt>
              </c:strCache>
            </c:strRef>
          </c:cat>
          <c:val>
            <c:numRef>
              <c:f>FIG_Skolearbeid!$C$8:$E$8</c:f>
              <c:numCache>
                <c:formatCode>0</c:formatCode>
                <c:ptCount val="3"/>
                <c:pt idx="0">
                  <c:v>20.087884494664156</c:v>
                </c:pt>
                <c:pt idx="1">
                  <c:v>20.766129032258064</c:v>
                </c:pt>
                <c:pt idx="2">
                  <c:v>22.970297029702973</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FIG_Skolearbeid!$B$9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FIG_Skolearbeid!$C$7:$E$7</c:f>
              <c:strCache>
                <c:ptCount val="3"/>
                <c:pt idx="0">
                  <c:v>Vg1</c:v>
                </c:pt>
                <c:pt idx="1">
                  <c:v>Vg2</c:v>
                </c:pt>
                <c:pt idx="2">
                  <c:v>Vg3</c:v>
                </c:pt>
              </c:strCache>
            </c:strRef>
          </c:cat>
          <c:val>
            <c:numRef>
              <c:f>FIG_Skolearbeid!$C$9:$E$9</c:f>
              <c:numCache>
                <c:formatCode>0</c:formatCode>
                <c:ptCount val="3"/>
                <c:pt idx="0">
                  <c:v>36.730769230769234</c:v>
                </c:pt>
                <c:pt idx="1">
                  <c:v>39.719298245614034</c:v>
                </c:pt>
                <c:pt idx="2">
                  <c:v>47.217675941080195</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Akkurat" charset="0"/>
                <a:cs typeface="Akkurat" charset="0"/>
              </a:defRPr>
            </a:pPr>
            <a:r>
              <a:rPr lang="en-US" dirty="0"/>
              <a:t>Norge</a:t>
            </a:r>
          </a:p>
        </c:rich>
      </c:tx>
      <c:layout>
        <c:manualLayout>
          <c:xMode val="edge"/>
          <c:yMode val="edge"/>
          <c:x val="0.71936759594239907"/>
          <c:y val="0.43981481481481483"/>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Akkurat" charset="0"/>
              <a:cs typeface="Akkurat" charset="0"/>
            </a:defRPr>
          </a:pPr>
          <a:endParaRPr lang="nb-NO"/>
        </a:p>
      </c:txPr>
    </c:title>
    <c:autoTitleDeleted val="0"/>
    <c:plotArea>
      <c:layout>
        <c:manualLayout>
          <c:layoutTarget val="inner"/>
          <c:xMode val="edge"/>
          <c:yMode val="edge"/>
          <c:x val="0.53758707526423999"/>
          <c:y val="0"/>
          <c:w val="0.44877402993544702"/>
          <c:h val="0.92247995042286401"/>
        </c:manualLayout>
      </c:layout>
      <c:doughnutChart>
        <c:varyColors val="1"/>
        <c:ser>
          <c:idx val="1"/>
          <c:order val="0"/>
          <c:tx>
            <c:strRef>
              <c:f>FIG_Foreldre!$B$5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F49-4199-A283-38AC2FC81A60}"/>
              </c:ext>
            </c:extLst>
          </c:dPt>
          <c:dPt>
            <c:idx val="1"/>
            <c:bubble3D val="0"/>
            <c:spPr>
              <a:solidFill>
                <a:schemeClr val="accent2"/>
              </a:solidFill>
              <a:ln w="19050">
                <a:noFill/>
              </a:ln>
              <a:effectLst/>
            </c:spPr>
            <c:extLst>
              <c:ext xmlns:c16="http://schemas.microsoft.com/office/drawing/2014/chart" uri="{C3380CC4-5D6E-409C-BE32-E72D297353CC}">
                <c16:uniqueId val="{00000003-9F49-4199-A283-38AC2FC81A60}"/>
              </c:ext>
            </c:extLst>
          </c:dPt>
          <c:dPt>
            <c:idx val="2"/>
            <c:bubble3D val="0"/>
            <c:spPr>
              <a:solidFill>
                <a:schemeClr val="accent3"/>
              </a:solidFill>
              <a:ln w="19050">
                <a:noFill/>
              </a:ln>
              <a:effectLst/>
            </c:spPr>
            <c:extLst>
              <c:ext xmlns:c16="http://schemas.microsoft.com/office/drawing/2014/chart" uri="{C3380CC4-5D6E-409C-BE32-E72D297353CC}">
                <c16:uniqueId val="{00000005-9F49-4199-A283-38AC2FC81A60}"/>
              </c:ext>
            </c:extLst>
          </c:dPt>
          <c:dPt>
            <c:idx val="3"/>
            <c:bubble3D val="0"/>
            <c:spPr>
              <a:solidFill>
                <a:schemeClr val="accent4"/>
              </a:solidFill>
              <a:ln w="19050">
                <a:noFill/>
              </a:ln>
              <a:effectLst/>
            </c:spPr>
            <c:extLst>
              <c:ext xmlns:c16="http://schemas.microsoft.com/office/drawing/2014/chart" uri="{C3380CC4-5D6E-409C-BE32-E72D297353CC}">
                <c16:uniqueId val="{00000007-9F49-4199-A283-38AC2FC81A60}"/>
              </c:ext>
            </c:extLst>
          </c:dPt>
          <c:dPt>
            <c:idx val="4"/>
            <c:bubble3D val="0"/>
            <c:spPr>
              <a:solidFill>
                <a:schemeClr val="accent5"/>
              </a:solidFill>
              <a:ln w="19050">
                <a:noFill/>
              </a:ln>
              <a:effectLst/>
            </c:spPr>
            <c:extLst>
              <c:ext xmlns:c16="http://schemas.microsoft.com/office/drawing/2014/chart" uri="{C3380CC4-5D6E-409C-BE32-E72D297353CC}">
                <c16:uniqueId val="{00000009-9F49-4199-A283-38AC2FC81A60}"/>
              </c:ext>
            </c:extLst>
          </c:dPt>
          <c:dLbls>
            <c:dLbl>
              <c:idx val="0"/>
              <c:layout/>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9F49-4199-A283-38AC2FC81A6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Akkurat" charset="0"/>
                    <a:cs typeface="Akkurat" charset="0"/>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FIG_Foreldre!$C$3:$G$3</c:f>
              <c:strCache>
                <c:ptCount val="5"/>
                <c:pt idx="0">
                  <c:v>Svært fornøyd</c:v>
                </c:pt>
                <c:pt idx="1">
                  <c:v>Litt fornøyd</c:v>
                </c:pt>
                <c:pt idx="2">
                  <c:v>Verken fornøyd eller misfornøyd</c:v>
                </c:pt>
                <c:pt idx="3">
                  <c:v>Litt misfornøyd</c:v>
                </c:pt>
                <c:pt idx="4">
                  <c:v>Svært misfornøyd</c:v>
                </c:pt>
              </c:strCache>
            </c:strRef>
          </c:cat>
          <c:val>
            <c:numRef>
              <c:f>FIG_Foreldre!$C$5:$G$5</c:f>
              <c:numCache>
                <c:formatCode>0</c:formatCode>
                <c:ptCount val="5"/>
                <c:pt idx="0">
                  <c:v>68.834307306999435</c:v>
                </c:pt>
                <c:pt idx="1">
                  <c:v>14.09662111692078</c:v>
                </c:pt>
                <c:pt idx="2">
                  <c:v>6.7764400896348693</c:v>
                </c:pt>
                <c:pt idx="3">
                  <c:v>5.9273254536666808</c:v>
                </c:pt>
                <c:pt idx="4">
                  <c:v>4.3653060327782409</c:v>
                </c:pt>
              </c:numCache>
            </c:numRef>
          </c:val>
          <c:extLst>
            <c:ext xmlns:c16="http://schemas.microsoft.com/office/drawing/2014/chart" uri="{C3380CC4-5D6E-409C-BE32-E72D297353CC}">
              <c16:uniqueId val="{0000000A-9F49-4199-A283-38AC2FC81A6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ea typeface="Akkurat" charset="0"/>
          <a:cs typeface="Akkurat" charset="0"/>
        </a:defRPr>
      </a:pPr>
      <a:endParaRPr lang="nb-NO"/>
    </a:p>
  </c:txPr>
  <c:externalData r:id="rId3">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50366774240097"/>
          <c:y val="4.9745185007933602E-2"/>
          <c:w val="0.57890102957610168"/>
          <c:h val="0.786115289184393"/>
        </c:manualLayout>
      </c:layout>
      <c:barChart>
        <c:barDir val="bar"/>
        <c:grouping val="stacked"/>
        <c:varyColors val="0"/>
        <c:ser>
          <c:idx val="0"/>
          <c:order val="0"/>
          <c:tx>
            <c:strRef>
              <c:f>FIG_Skolearbeid!$C$11</c:f>
              <c:strCache>
                <c:ptCount val="1"/>
                <c:pt idx="0">
                  <c:v>Aldri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FIG_Skolearbeid!$B$12:$B$14</c:f>
              <c:strCache>
                <c:ptCount val="3"/>
                <c:pt idx="0">
                  <c:v>Jeg blir stresset av skolearbeidet</c:v>
                </c:pt>
                <c:pt idx="1">
                  <c:v>Jeg føler meg utslitt på grunn av skolearbeidet</c:v>
                </c:pt>
                <c:pt idx="2">
                  <c:v>Jeg har mer skolearbeid enn jeg klarer å gjøre</c:v>
                </c:pt>
              </c:strCache>
            </c:strRef>
          </c:cat>
          <c:val>
            <c:numRef>
              <c:f>FIG_Skolearbeid!$C$12:$C$14</c:f>
              <c:numCache>
                <c:formatCode>0</c:formatCode>
                <c:ptCount val="3"/>
                <c:pt idx="0">
                  <c:v>7.5732317218385328</c:v>
                </c:pt>
                <c:pt idx="1">
                  <c:v>7.0924530558545626</c:v>
                </c:pt>
                <c:pt idx="2">
                  <c:v>14.66682617537983</c:v>
                </c:pt>
              </c:numCache>
            </c:numRef>
          </c:val>
          <c:extLst>
            <c:ext xmlns:c16="http://schemas.microsoft.com/office/drawing/2014/chart" uri="{C3380CC4-5D6E-409C-BE32-E72D297353CC}">
              <c16:uniqueId val="{00000000-FEE0-4C4D-B85D-882C5E7F1D48}"/>
            </c:ext>
          </c:extLst>
        </c:ser>
        <c:ser>
          <c:idx val="1"/>
          <c:order val="1"/>
          <c:tx>
            <c:strRef>
              <c:f>FIG_Skolearbeid!$D$11</c:f>
              <c:strCache>
                <c:ptCount val="1"/>
                <c:pt idx="0">
                  <c:v>Sjelden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FIG_Skolearbeid!$B$12:$B$14</c:f>
              <c:strCache>
                <c:ptCount val="3"/>
                <c:pt idx="0">
                  <c:v>Jeg blir stresset av skolearbeidet</c:v>
                </c:pt>
                <c:pt idx="1">
                  <c:v>Jeg føler meg utslitt på grunn av skolearbeidet</c:v>
                </c:pt>
                <c:pt idx="2">
                  <c:v>Jeg har mer skolearbeid enn jeg klarer å gjøre</c:v>
                </c:pt>
              </c:strCache>
            </c:strRef>
          </c:cat>
          <c:val>
            <c:numRef>
              <c:f>FIG_Skolearbeid!$D$12:$D$14</c:f>
              <c:numCache>
                <c:formatCode>0</c:formatCode>
                <c:ptCount val="3"/>
                <c:pt idx="0">
                  <c:v>13.84853536556323</c:v>
                </c:pt>
                <c:pt idx="1">
                  <c:v>13.754335605788782</c:v>
                </c:pt>
                <c:pt idx="2">
                  <c:v>24.919248713961</c:v>
                </c:pt>
              </c:numCache>
            </c:numRef>
          </c:val>
          <c:extLst>
            <c:ext xmlns:c16="http://schemas.microsoft.com/office/drawing/2014/chart" uri="{C3380CC4-5D6E-409C-BE32-E72D297353CC}">
              <c16:uniqueId val="{00000001-FEE0-4C4D-B85D-882C5E7F1D48}"/>
            </c:ext>
          </c:extLst>
        </c:ser>
        <c:ser>
          <c:idx val="2"/>
          <c:order val="2"/>
          <c:tx>
            <c:strRef>
              <c:f>FIG_Skolearbeid!$E$11</c:f>
              <c:strCache>
                <c:ptCount val="1"/>
                <c:pt idx="0">
                  <c:v>Av og til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FIG_Skolearbeid!$B$12:$B$14</c:f>
              <c:strCache>
                <c:ptCount val="3"/>
                <c:pt idx="0">
                  <c:v>Jeg blir stresset av skolearbeidet</c:v>
                </c:pt>
                <c:pt idx="1">
                  <c:v>Jeg føler meg utslitt på grunn av skolearbeidet</c:v>
                </c:pt>
                <c:pt idx="2">
                  <c:v>Jeg har mer skolearbeid enn jeg klarer å gjøre</c:v>
                </c:pt>
              </c:strCache>
            </c:strRef>
          </c:cat>
          <c:val>
            <c:numRef>
              <c:f>FIG_Skolearbeid!$E$12:$E$14</c:f>
              <c:numCache>
                <c:formatCode>0</c:formatCode>
                <c:ptCount val="3"/>
                <c:pt idx="0">
                  <c:v>27.708978328173373</c:v>
                </c:pt>
                <c:pt idx="1">
                  <c:v>27.161822748475061</c:v>
                </c:pt>
                <c:pt idx="2">
                  <c:v>29.656657494915663</c:v>
                </c:pt>
              </c:numCache>
            </c:numRef>
          </c:val>
          <c:extLst>
            <c:ext xmlns:c16="http://schemas.microsoft.com/office/drawing/2014/chart" uri="{C3380CC4-5D6E-409C-BE32-E72D297353CC}">
              <c16:uniqueId val="{00000002-FEE0-4C4D-B85D-882C5E7F1D48}"/>
            </c:ext>
          </c:extLst>
        </c:ser>
        <c:ser>
          <c:idx val="3"/>
          <c:order val="3"/>
          <c:tx>
            <c:strRef>
              <c:f>FIG_Skolearbeid!$F$11</c:f>
              <c:strCache>
                <c:ptCount val="1"/>
                <c:pt idx="0">
                  <c:v>Ofte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FIG_Skolearbeid!$B$12:$B$14</c:f>
              <c:strCache>
                <c:ptCount val="3"/>
                <c:pt idx="0">
                  <c:v>Jeg blir stresset av skolearbeidet</c:v>
                </c:pt>
                <c:pt idx="1">
                  <c:v>Jeg føler meg utslitt på grunn av skolearbeidet</c:v>
                </c:pt>
                <c:pt idx="2">
                  <c:v>Jeg har mer skolearbeid enn jeg klarer å gjøre</c:v>
                </c:pt>
              </c:strCache>
            </c:strRef>
          </c:cat>
          <c:val>
            <c:numRef>
              <c:f>FIG_Skolearbeid!$F$12:$F$14</c:f>
              <c:numCache>
                <c:formatCode>0</c:formatCode>
                <c:ptCount val="3"/>
                <c:pt idx="0">
                  <c:v>25.244105739461776</c:v>
                </c:pt>
                <c:pt idx="1">
                  <c:v>24.040186580552568</c:v>
                </c:pt>
                <c:pt idx="2">
                  <c:v>15.15731546835746</c:v>
                </c:pt>
              </c:numCache>
            </c:numRef>
          </c:val>
          <c:extLst>
            <c:ext xmlns:c16="http://schemas.microsoft.com/office/drawing/2014/chart" uri="{C3380CC4-5D6E-409C-BE32-E72D297353CC}">
              <c16:uniqueId val="{00000003-FEE0-4C4D-B85D-882C5E7F1D48}"/>
            </c:ext>
          </c:extLst>
        </c:ser>
        <c:ser>
          <c:idx val="4"/>
          <c:order val="4"/>
          <c:tx>
            <c:strRef>
              <c:f>FIG_Skolearbeid!$G$11</c:f>
              <c:strCache>
                <c:ptCount val="1"/>
                <c:pt idx="0">
                  <c:v>Svært ofte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FIG_Skolearbeid!$B$12:$B$14</c:f>
              <c:strCache>
                <c:ptCount val="3"/>
                <c:pt idx="0">
                  <c:v>Jeg blir stresset av skolearbeidet</c:v>
                </c:pt>
                <c:pt idx="1">
                  <c:v>Jeg føler meg utslitt på grunn av skolearbeidet</c:v>
                </c:pt>
                <c:pt idx="2">
                  <c:v>Jeg har mer skolearbeid enn jeg klarer å gjøre</c:v>
                </c:pt>
              </c:strCache>
            </c:strRef>
          </c:cat>
          <c:val>
            <c:numRef>
              <c:f>FIG_Skolearbeid!$G$12:$G$14</c:f>
              <c:numCache>
                <c:formatCode>0</c:formatCode>
                <c:ptCount val="3"/>
                <c:pt idx="0">
                  <c:v>25.625148844963086</c:v>
                </c:pt>
                <c:pt idx="1">
                  <c:v>27.95120200932903</c:v>
                </c:pt>
                <c:pt idx="2">
                  <c:v>15.59995214738605</c:v>
                </c:pt>
              </c:numCache>
            </c:numRef>
          </c:val>
          <c:extLst>
            <c:ext xmlns:c16="http://schemas.microsoft.com/office/drawing/2014/chart" uri="{C3380CC4-5D6E-409C-BE32-E72D297353CC}">
              <c16:uniqueId val="{00000004-FEE0-4C4D-B85D-882C5E7F1D48}"/>
            </c:ext>
          </c:extLst>
        </c:ser>
        <c:dLbls>
          <c:showLegendKey val="0"/>
          <c:showVal val="0"/>
          <c:showCatName val="0"/>
          <c:showSerName val="0"/>
          <c:showPercent val="0"/>
          <c:showBubbleSize val="0"/>
        </c:dLbls>
        <c:gapWidth val="60"/>
        <c:overlap val="100"/>
        <c:axId val="1883756368"/>
        <c:axId val="1883758144"/>
      </c:barChart>
      <c:catAx>
        <c:axId val="188375636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3758144"/>
        <c:crosses val="autoZero"/>
        <c:auto val="1"/>
        <c:lblAlgn val="ctr"/>
        <c:lblOffset val="100"/>
        <c:noMultiLvlLbl val="0"/>
      </c:catAx>
      <c:valAx>
        <c:axId val="1883758144"/>
        <c:scaling>
          <c:orientation val="minMax"/>
          <c:max val="100"/>
        </c:scaling>
        <c:delete val="1"/>
        <c:axPos val="b"/>
        <c:numFmt formatCode="0" sourceLinked="1"/>
        <c:majorTickMark val="none"/>
        <c:minorTickMark val="none"/>
        <c:tickLblPos val="nextTo"/>
        <c:crossAx val="1883756368"/>
        <c:crosses val="autoZero"/>
        <c:crossBetween val="between"/>
      </c:valAx>
      <c:spPr>
        <a:noFill/>
        <a:ln>
          <a:noFill/>
        </a:ln>
        <a:effectLst/>
      </c:spPr>
    </c:plotArea>
    <c:legend>
      <c:legendPos val="b"/>
      <c:layout>
        <c:manualLayout>
          <c:xMode val="edge"/>
          <c:yMode val="edge"/>
          <c:x val="0.12034152388055699"/>
          <c:y val="0.84148556143334496"/>
          <c:w val="0.53076971999757205"/>
          <c:h val="8.72606035226854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FIG_Skolearbeid!$A$18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FIG_Skolearbeid!$B$17:$K$17</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FIG_Skolearbeid!$B$18:$K$18</c:f>
              <c:numCache>
                <c:formatCode>0</c:formatCode>
                <c:ptCount val="10"/>
                <c:pt idx="0">
                  <c:v>0</c:v>
                </c:pt>
                <c:pt idx="1">
                  <c:v>0</c:v>
                </c:pt>
                <c:pt idx="2">
                  <c:v>0</c:v>
                </c:pt>
                <c:pt idx="3">
                  <c:v>0</c:v>
                </c:pt>
                <c:pt idx="4">
                  <c:v>0</c:v>
                </c:pt>
                <c:pt idx="5">
                  <c:v>0</c:v>
                </c:pt>
                <c:pt idx="6">
                  <c:v>37.869999999999997</c:v>
                </c:pt>
                <c:pt idx="7">
                  <c:v>0</c:v>
                </c:pt>
                <c:pt idx="8">
                  <c:v>0</c:v>
                </c:pt>
                <c:pt idx="9">
                  <c:v>28.32</c:v>
                </c:pt>
              </c:numCache>
            </c:numRef>
          </c:val>
          <c:extLst>
            <c:ext xmlns:c16="http://schemas.microsoft.com/office/drawing/2014/chart" uri="{C3380CC4-5D6E-409C-BE32-E72D297353CC}">
              <c16:uniqueId val="{00000000-50DD-4B80-8FEE-2D2837201CE2}"/>
            </c:ext>
          </c:extLst>
        </c:ser>
        <c:ser>
          <c:idx val="1"/>
          <c:order val="1"/>
          <c:tx>
            <c:strRef>
              <c:f>FIG_Skolearbeid!$A$19</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FIG_Skolearbeid!$B$17:$K$17</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FIG_Skolearbeid!$B$19:$K$19</c:f>
              <c:numCache>
                <c:formatCode>0</c:formatCode>
                <c:ptCount val="10"/>
                <c:pt idx="0">
                  <c:v>0</c:v>
                </c:pt>
                <c:pt idx="1">
                  <c:v>0</c:v>
                </c:pt>
                <c:pt idx="2">
                  <c:v>0</c:v>
                </c:pt>
                <c:pt idx="3">
                  <c:v>0</c:v>
                </c:pt>
                <c:pt idx="4">
                  <c:v>0</c:v>
                </c:pt>
                <c:pt idx="5">
                  <c:v>0</c:v>
                </c:pt>
                <c:pt idx="6">
                  <c:v>0</c:v>
                </c:pt>
                <c:pt idx="7">
                  <c:v>0</c:v>
                </c:pt>
                <c:pt idx="8">
                  <c:v>0</c:v>
                </c:pt>
                <c:pt idx="9">
                  <c:v>30.03</c:v>
                </c:pt>
              </c:numCache>
            </c:numRef>
          </c:val>
          <c:extLst>
            <c:ext xmlns:c16="http://schemas.microsoft.com/office/drawing/2014/chart" uri="{C3380CC4-5D6E-409C-BE32-E72D297353CC}">
              <c16:uniqueId val="{00000000-EBEA-4663-A8B1-FE06ACFE05D0}"/>
            </c:ext>
          </c:extLst>
        </c:ser>
        <c:ser>
          <c:idx val="2"/>
          <c:order val="2"/>
          <c:tx>
            <c:strRef>
              <c:f>FIG_Skolearbeid!$A$20</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FIG_Skolearbeid!$B$17:$K$17</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FIG_Skolearbeid!$B$20:$K$20</c:f>
              <c:numCache>
                <c:formatCode>0</c:formatCode>
                <c:ptCount val="10"/>
                <c:pt idx="0">
                  <c:v>0</c:v>
                </c:pt>
                <c:pt idx="1">
                  <c:v>0</c:v>
                </c:pt>
                <c:pt idx="2">
                  <c:v>0</c:v>
                </c:pt>
                <c:pt idx="3">
                  <c:v>0</c:v>
                </c:pt>
                <c:pt idx="4">
                  <c:v>0</c:v>
                </c:pt>
                <c:pt idx="5">
                  <c:v>0</c:v>
                </c:pt>
                <c:pt idx="6">
                  <c:v>0</c:v>
                </c:pt>
                <c:pt idx="7">
                  <c:v>0</c:v>
                </c:pt>
                <c:pt idx="8">
                  <c:v>0</c:v>
                </c:pt>
                <c:pt idx="9">
                  <c:v>36.229999999999997</c:v>
                </c:pt>
              </c:numCache>
            </c:numRef>
          </c:val>
          <c:extLst>
            <c:ext xmlns:c16="http://schemas.microsoft.com/office/drawing/2014/chart" uri="{C3380CC4-5D6E-409C-BE32-E72D297353CC}">
              <c16:uniqueId val="{00000001-EBEA-4663-A8B1-FE06ACFE05D0}"/>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80"/>
          <c:min val="1.0000000000000005E-9"/>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261083918564205"/>
          <c:y val="0.42129629629629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FIG_Skulk!$B$5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A81-4E02-BCB8-D10EA5929BA2}"/>
              </c:ext>
            </c:extLst>
          </c:dPt>
          <c:dPt>
            <c:idx val="1"/>
            <c:bubble3D val="0"/>
            <c:spPr>
              <a:solidFill>
                <a:schemeClr val="accent2"/>
              </a:solidFill>
              <a:ln w="19050">
                <a:noFill/>
              </a:ln>
              <a:effectLst/>
            </c:spPr>
            <c:extLst>
              <c:ext xmlns:c16="http://schemas.microsoft.com/office/drawing/2014/chart" uri="{C3380CC4-5D6E-409C-BE32-E72D297353CC}">
                <c16:uniqueId val="{00000003-3A81-4E02-BCB8-D10EA5929BA2}"/>
              </c:ext>
            </c:extLst>
          </c:dPt>
          <c:dPt>
            <c:idx val="2"/>
            <c:bubble3D val="0"/>
            <c:spPr>
              <a:solidFill>
                <a:schemeClr val="accent3"/>
              </a:solidFill>
              <a:ln w="19050">
                <a:noFill/>
              </a:ln>
              <a:effectLst/>
            </c:spPr>
            <c:extLst>
              <c:ext xmlns:c16="http://schemas.microsoft.com/office/drawing/2014/chart" uri="{C3380CC4-5D6E-409C-BE32-E72D297353CC}">
                <c16:uniqueId val="{00000005-3A81-4E02-BCB8-D10EA5929BA2}"/>
              </c:ext>
            </c:extLst>
          </c:dPt>
          <c:dPt>
            <c:idx val="3"/>
            <c:bubble3D val="0"/>
            <c:spPr>
              <a:solidFill>
                <a:schemeClr val="accent4"/>
              </a:solidFill>
              <a:ln w="19050">
                <a:noFill/>
              </a:ln>
              <a:effectLst/>
            </c:spPr>
            <c:extLst>
              <c:ext xmlns:c16="http://schemas.microsoft.com/office/drawing/2014/chart" uri="{C3380CC4-5D6E-409C-BE32-E72D297353CC}">
                <c16:uniqueId val="{00000007-3A81-4E02-BCB8-D10EA5929BA2}"/>
              </c:ext>
            </c:extLst>
          </c:dPt>
          <c:dPt>
            <c:idx val="4"/>
            <c:bubble3D val="0"/>
            <c:spPr>
              <a:solidFill>
                <a:srgbClr val="EABE00"/>
              </a:solidFill>
              <a:ln w="19050">
                <a:noFill/>
              </a:ln>
              <a:effectLst/>
            </c:spPr>
            <c:extLst>
              <c:ext xmlns:c16="http://schemas.microsoft.com/office/drawing/2014/chart" uri="{C3380CC4-5D6E-409C-BE32-E72D297353CC}">
                <c16:uniqueId val="{00000009-3A81-4E02-BCB8-D10EA5929BA2}"/>
              </c:ext>
            </c:extLst>
          </c:dPt>
          <c:dPt>
            <c:idx val="5"/>
            <c:bubble3D val="0"/>
            <c:spPr>
              <a:solidFill>
                <a:schemeClr val="accent6"/>
              </a:solidFill>
              <a:ln w="19050">
                <a:noFill/>
              </a:ln>
              <a:effectLst/>
            </c:spPr>
            <c:extLst>
              <c:ext xmlns:c16="http://schemas.microsoft.com/office/drawing/2014/chart" uri="{C3380CC4-5D6E-409C-BE32-E72D297353CC}">
                <c16:uniqueId val="{0000000B-3A81-4E02-BCB8-D10EA5929BA2}"/>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81-4E02-BCB8-D10EA5929BA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FIG_Skulk!$C$5:$F$5</c:f>
              <c:numCache>
                <c:formatCode>0</c:formatCode>
                <c:ptCount val="4"/>
                <c:pt idx="0">
                  <c:v>60.855914201336716</c:v>
                </c:pt>
                <c:pt idx="1">
                  <c:v>14.879021812341328</c:v>
                </c:pt>
                <c:pt idx="2">
                  <c:v>15.805398684006011</c:v>
                </c:pt>
                <c:pt idx="3">
                  <c:v>8.4596653023159423</c:v>
                </c:pt>
              </c:numCache>
            </c:numRef>
          </c:val>
          <c:extLst>
            <c:ext xmlns:c16="http://schemas.microsoft.com/office/drawing/2014/chart" uri="{C3380CC4-5D6E-409C-BE32-E72D297353CC}">
              <c16:uniqueId val="{0000000C-3A81-4E02-BCB8-D10EA5929BA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7374239210810724"/>
          <c:y val="0.4211383739162805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FIG_Skulk!$B$4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F50-407D-BB5D-A04C9D046325}"/>
              </c:ext>
            </c:extLst>
          </c:dPt>
          <c:dPt>
            <c:idx val="1"/>
            <c:bubble3D val="0"/>
            <c:spPr>
              <a:solidFill>
                <a:schemeClr val="accent2"/>
              </a:solidFill>
              <a:ln w="19050">
                <a:noFill/>
              </a:ln>
              <a:effectLst/>
            </c:spPr>
            <c:extLst>
              <c:ext xmlns:c16="http://schemas.microsoft.com/office/drawing/2014/chart" uri="{C3380CC4-5D6E-409C-BE32-E72D297353CC}">
                <c16:uniqueId val="{00000003-EF50-407D-BB5D-A04C9D046325}"/>
              </c:ext>
            </c:extLst>
          </c:dPt>
          <c:dPt>
            <c:idx val="2"/>
            <c:bubble3D val="0"/>
            <c:spPr>
              <a:solidFill>
                <a:schemeClr val="accent3"/>
              </a:solidFill>
              <a:ln w="19050">
                <a:noFill/>
              </a:ln>
              <a:effectLst/>
            </c:spPr>
            <c:extLst>
              <c:ext xmlns:c16="http://schemas.microsoft.com/office/drawing/2014/chart" uri="{C3380CC4-5D6E-409C-BE32-E72D297353CC}">
                <c16:uniqueId val="{00000005-EF50-407D-BB5D-A04C9D046325}"/>
              </c:ext>
            </c:extLst>
          </c:dPt>
          <c:dPt>
            <c:idx val="3"/>
            <c:bubble3D val="0"/>
            <c:spPr>
              <a:solidFill>
                <a:schemeClr val="accent4"/>
              </a:solidFill>
              <a:ln w="19050">
                <a:noFill/>
              </a:ln>
              <a:effectLst/>
            </c:spPr>
            <c:extLst>
              <c:ext xmlns:c16="http://schemas.microsoft.com/office/drawing/2014/chart" uri="{C3380CC4-5D6E-409C-BE32-E72D297353CC}">
                <c16:uniqueId val="{00000007-EF50-407D-BB5D-A04C9D046325}"/>
              </c:ext>
            </c:extLst>
          </c:dPt>
          <c:dPt>
            <c:idx val="4"/>
            <c:bubble3D val="0"/>
            <c:spPr>
              <a:solidFill>
                <a:srgbClr val="EABE00"/>
              </a:solidFill>
              <a:ln w="19050">
                <a:noFill/>
              </a:ln>
              <a:effectLst/>
            </c:spPr>
            <c:extLst>
              <c:ext xmlns:c16="http://schemas.microsoft.com/office/drawing/2014/chart" uri="{C3380CC4-5D6E-409C-BE32-E72D297353CC}">
                <c16:uniqueId val="{00000009-EF50-407D-BB5D-A04C9D046325}"/>
              </c:ext>
            </c:extLst>
          </c:dPt>
          <c:dPt>
            <c:idx val="5"/>
            <c:bubble3D val="0"/>
            <c:spPr>
              <a:solidFill>
                <a:schemeClr val="accent6"/>
              </a:solidFill>
              <a:ln w="19050">
                <a:noFill/>
              </a:ln>
              <a:effectLst/>
            </c:spPr>
            <c:extLst>
              <c:ext xmlns:c16="http://schemas.microsoft.com/office/drawing/2014/chart" uri="{C3380CC4-5D6E-409C-BE32-E72D297353CC}">
                <c16:uniqueId val="{0000000B-EF50-407D-BB5D-A04C9D046325}"/>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EF50-407D-BB5D-A04C9D04632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FIG_Skulk!$C$3:$F$3</c:f>
              <c:strCache>
                <c:ptCount val="4"/>
                <c:pt idx="0">
                  <c:v>Ingen ganger</c:v>
                </c:pt>
                <c:pt idx="1">
                  <c:v>1 gang</c:v>
                </c:pt>
                <c:pt idx="2">
                  <c:v>2 til 5 ganger</c:v>
                </c:pt>
                <c:pt idx="3">
                  <c:v>6 ganger eller mer</c:v>
                </c:pt>
              </c:strCache>
            </c:strRef>
          </c:cat>
          <c:val>
            <c:numRef>
              <c:f>FIG_Skulk!$C$4:$F$4</c:f>
              <c:numCache>
                <c:formatCode>0</c:formatCode>
                <c:ptCount val="4"/>
                <c:pt idx="0">
                  <c:v>53.223241590214066</c:v>
                </c:pt>
                <c:pt idx="1">
                  <c:v>15.865443425076453</c:v>
                </c:pt>
                <c:pt idx="2">
                  <c:v>18.238532110091743</c:v>
                </c:pt>
                <c:pt idx="3">
                  <c:v>12.672782874617738</c:v>
                </c:pt>
              </c:numCache>
            </c:numRef>
          </c:val>
          <c:extLst>
            <c:ext xmlns:c16="http://schemas.microsoft.com/office/drawing/2014/chart" uri="{C3380CC4-5D6E-409C-BE32-E72D297353CC}">
              <c16:uniqueId val="{0000000C-EF50-407D-BB5D-A04C9D04632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
          <c:y val="0.84873801594573295"/>
          <c:w val="0.99821457302357297"/>
          <c:h val="0.15126198405426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FIG_Skulk!$B$8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FIG_Skulk!$C$7:$E$7</c:f>
              <c:strCache>
                <c:ptCount val="3"/>
                <c:pt idx="0">
                  <c:v>Vg1</c:v>
                </c:pt>
                <c:pt idx="1">
                  <c:v>Vg2</c:v>
                </c:pt>
                <c:pt idx="2">
                  <c:v>Vg3</c:v>
                </c:pt>
              </c:strCache>
            </c:strRef>
          </c:cat>
          <c:val>
            <c:numRef>
              <c:f>FIG_Skulk!$C$8:$E$8</c:f>
              <c:numCache>
                <c:formatCode>0</c:formatCode>
                <c:ptCount val="3"/>
                <c:pt idx="0">
                  <c:v>38.107752956636006</c:v>
                </c:pt>
                <c:pt idx="1">
                  <c:v>48.650519031141869</c:v>
                </c:pt>
                <c:pt idx="2">
                  <c:v>59.695431472081218</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8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FIG_Skulk!$B$9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FIG_Skulk!$C$7:$E$7</c:f>
              <c:strCache>
                <c:ptCount val="3"/>
                <c:pt idx="0">
                  <c:v>Vg1</c:v>
                </c:pt>
                <c:pt idx="1">
                  <c:v>Vg2</c:v>
                </c:pt>
                <c:pt idx="2">
                  <c:v>Vg3</c:v>
                </c:pt>
              </c:strCache>
            </c:strRef>
          </c:cat>
          <c:val>
            <c:numRef>
              <c:f>FIG_Skulk!$C$9:$E$9</c:f>
              <c:numCache>
                <c:formatCode>0</c:formatCode>
                <c:ptCount val="3"/>
                <c:pt idx="0">
                  <c:v>37.491877842755031</c:v>
                </c:pt>
                <c:pt idx="1">
                  <c:v>48.623853211009177</c:v>
                </c:pt>
                <c:pt idx="2">
                  <c:v>54.905193734542458</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8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FIG_Skulk!$A$16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FIG_Skulk!$B$15:$K$15</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FIG_Skulk!$B$16:$K$16</c:f>
              <c:numCache>
                <c:formatCode>0</c:formatCode>
                <c:ptCount val="10"/>
                <c:pt idx="0">
                  <c:v>0</c:v>
                </c:pt>
                <c:pt idx="1">
                  <c:v>0</c:v>
                </c:pt>
                <c:pt idx="2">
                  <c:v>0</c:v>
                </c:pt>
                <c:pt idx="3">
                  <c:v>0</c:v>
                </c:pt>
                <c:pt idx="4">
                  <c:v>0</c:v>
                </c:pt>
                <c:pt idx="5">
                  <c:v>0</c:v>
                </c:pt>
                <c:pt idx="6">
                  <c:v>35.92</c:v>
                </c:pt>
                <c:pt idx="7">
                  <c:v>0</c:v>
                </c:pt>
                <c:pt idx="8">
                  <c:v>0</c:v>
                </c:pt>
                <c:pt idx="9">
                  <c:v>37.79</c:v>
                </c:pt>
              </c:numCache>
            </c:numRef>
          </c:val>
          <c:extLst>
            <c:ext xmlns:c16="http://schemas.microsoft.com/office/drawing/2014/chart" uri="{C3380CC4-5D6E-409C-BE32-E72D297353CC}">
              <c16:uniqueId val="{00000000-50DD-4B80-8FEE-2D2837201CE2}"/>
            </c:ext>
          </c:extLst>
        </c:ser>
        <c:ser>
          <c:idx val="1"/>
          <c:order val="1"/>
          <c:tx>
            <c:strRef>
              <c:f>FIG_Skulk!$A$17</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FIG_Skulk!$B$15:$K$15</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FIG_Skulk!$B$17:$K$17</c:f>
              <c:numCache>
                <c:formatCode>0</c:formatCode>
                <c:ptCount val="10"/>
                <c:pt idx="0">
                  <c:v>0</c:v>
                </c:pt>
                <c:pt idx="1">
                  <c:v>0</c:v>
                </c:pt>
                <c:pt idx="2">
                  <c:v>0</c:v>
                </c:pt>
                <c:pt idx="3">
                  <c:v>0</c:v>
                </c:pt>
                <c:pt idx="4">
                  <c:v>0</c:v>
                </c:pt>
                <c:pt idx="5">
                  <c:v>0</c:v>
                </c:pt>
                <c:pt idx="6">
                  <c:v>0</c:v>
                </c:pt>
                <c:pt idx="7">
                  <c:v>0</c:v>
                </c:pt>
                <c:pt idx="8">
                  <c:v>0</c:v>
                </c:pt>
                <c:pt idx="9">
                  <c:v>48.62</c:v>
                </c:pt>
              </c:numCache>
            </c:numRef>
          </c:val>
          <c:extLst>
            <c:ext xmlns:c16="http://schemas.microsoft.com/office/drawing/2014/chart" uri="{C3380CC4-5D6E-409C-BE32-E72D297353CC}">
              <c16:uniqueId val="{00000000-52D6-4C7D-AD42-42E95008E2CC}"/>
            </c:ext>
          </c:extLst>
        </c:ser>
        <c:ser>
          <c:idx val="2"/>
          <c:order val="2"/>
          <c:tx>
            <c:strRef>
              <c:f>FIG_Skulk!$A$18</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FIG_Skulk!$B$15:$K$15</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FIG_Skulk!$B$18:$K$18</c:f>
              <c:numCache>
                <c:formatCode>0</c:formatCode>
                <c:ptCount val="10"/>
                <c:pt idx="0">
                  <c:v>0</c:v>
                </c:pt>
                <c:pt idx="1">
                  <c:v>0</c:v>
                </c:pt>
                <c:pt idx="2">
                  <c:v>0</c:v>
                </c:pt>
                <c:pt idx="3">
                  <c:v>0</c:v>
                </c:pt>
                <c:pt idx="4">
                  <c:v>0</c:v>
                </c:pt>
                <c:pt idx="5">
                  <c:v>0</c:v>
                </c:pt>
                <c:pt idx="6">
                  <c:v>0</c:v>
                </c:pt>
                <c:pt idx="7">
                  <c:v>0</c:v>
                </c:pt>
                <c:pt idx="8">
                  <c:v>0</c:v>
                </c:pt>
                <c:pt idx="9">
                  <c:v>56.95</c:v>
                </c:pt>
              </c:numCache>
            </c:numRef>
          </c:val>
          <c:extLst>
            <c:ext xmlns:c16="http://schemas.microsoft.com/office/drawing/2014/chart" uri="{C3380CC4-5D6E-409C-BE32-E72D297353CC}">
              <c16:uniqueId val="{00000001-52D6-4C7D-AD42-42E95008E2CC}"/>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80"/>
          <c:min val="1.0000000000000006E-10"/>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layout>
        <c:manualLayout>
          <c:xMode val="edge"/>
          <c:yMode val="edge"/>
          <c:x val="0.14072078987488329"/>
          <c:y val="4.0327147367674565E-2"/>
          <c:w val="0.23091691141999704"/>
          <c:h val="0.1231687400042126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FIG_Skulk!$B$12</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FIG_Skulk!$C$11:$E$11</c:f>
              <c:strCache>
                <c:ptCount val="3"/>
                <c:pt idx="0">
                  <c:v>Vg1</c:v>
                </c:pt>
                <c:pt idx="1">
                  <c:v>Vg2</c:v>
                </c:pt>
                <c:pt idx="2">
                  <c:v>Vg3</c:v>
                </c:pt>
              </c:strCache>
            </c:strRef>
          </c:cat>
          <c:val>
            <c:numRef>
              <c:f>FIG_Skulk!$C$12:$E$12</c:f>
              <c:numCache>
                <c:formatCode>0</c:formatCode>
                <c:ptCount val="3"/>
                <c:pt idx="0">
                  <c:v>10.446780551905388</c:v>
                </c:pt>
                <c:pt idx="1">
                  <c:v>13.979238754325261</c:v>
                </c:pt>
                <c:pt idx="2">
                  <c:v>21.319796954314722</c:v>
                </c:pt>
              </c:numCache>
            </c:numRef>
          </c:val>
          <c:extLst>
            <c:ext xmlns:c16="http://schemas.microsoft.com/office/drawing/2014/chart" uri="{C3380CC4-5D6E-409C-BE32-E72D297353CC}">
              <c16:uniqueId val="{00000000-F8D2-4848-9FB3-CDA794F9B549}"/>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6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FIG_Skulk!$B$13</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FIG_Skulk!$C$11:$E$11</c:f>
              <c:strCache>
                <c:ptCount val="3"/>
                <c:pt idx="0">
                  <c:v>Vg1</c:v>
                </c:pt>
                <c:pt idx="1">
                  <c:v>Vg2</c:v>
                </c:pt>
                <c:pt idx="2">
                  <c:v>Vg3</c:v>
                </c:pt>
              </c:strCache>
            </c:strRef>
          </c:cat>
          <c:val>
            <c:numRef>
              <c:f>FIG_Skulk!$C$13:$E$13</c:f>
              <c:numCache>
                <c:formatCode>0</c:formatCode>
                <c:ptCount val="3"/>
                <c:pt idx="0">
                  <c:v>10.00649772579597</c:v>
                </c:pt>
                <c:pt idx="1">
                  <c:v>10.091743119266056</c:v>
                </c:pt>
                <c:pt idx="2">
                  <c:v>13.355317394888704</c:v>
                </c:pt>
              </c:numCache>
            </c:numRef>
          </c:val>
          <c:extLst>
            <c:ext xmlns:c16="http://schemas.microsoft.com/office/drawing/2014/chart" uri="{C3380CC4-5D6E-409C-BE32-E72D297353CC}">
              <c16:uniqueId val="{00000000-5E69-49AF-9BA7-FB6E44EB20BC}"/>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6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42592592592592599"/>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FIG_Framtid!$B$5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5EA-4769-99E4-3B4099306682}"/>
              </c:ext>
            </c:extLst>
          </c:dPt>
          <c:dPt>
            <c:idx val="1"/>
            <c:bubble3D val="0"/>
            <c:spPr>
              <a:solidFill>
                <a:schemeClr val="accent3"/>
              </a:solidFill>
              <a:ln w="19050">
                <a:noFill/>
              </a:ln>
              <a:effectLst/>
            </c:spPr>
            <c:extLst>
              <c:ext xmlns:c16="http://schemas.microsoft.com/office/drawing/2014/chart" uri="{C3380CC4-5D6E-409C-BE32-E72D297353CC}">
                <c16:uniqueId val="{00000003-E5EA-4769-99E4-3B4099306682}"/>
              </c:ext>
            </c:extLst>
          </c:dPt>
          <c:dPt>
            <c:idx val="2"/>
            <c:bubble3D val="0"/>
            <c:spPr>
              <a:solidFill>
                <a:srgbClr val="E89900"/>
              </a:solidFill>
              <a:ln w="19050">
                <a:noFill/>
              </a:ln>
              <a:effectLst/>
            </c:spPr>
            <c:extLst>
              <c:ext xmlns:c16="http://schemas.microsoft.com/office/drawing/2014/chart" uri="{C3380CC4-5D6E-409C-BE32-E72D297353CC}">
                <c16:uniqueId val="{00000005-E5EA-4769-99E4-3B4099306682}"/>
              </c:ext>
            </c:extLst>
          </c:dPt>
          <c:dPt>
            <c:idx val="3"/>
            <c:bubble3D val="0"/>
            <c:spPr>
              <a:solidFill>
                <a:schemeClr val="accent1">
                  <a:lumMod val="60000"/>
                </a:schemeClr>
              </a:solidFill>
              <a:ln w="19050">
                <a:noFill/>
              </a:ln>
              <a:effectLst/>
            </c:spPr>
            <c:extLst>
              <c:ext xmlns:c16="http://schemas.microsoft.com/office/drawing/2014/chart" uri="{C3380CC4-5D6E-409C-BE32-E72D297353CC}">
                <c16:uniqueId val="{00000007-E5EA-4769-99E4-3B4099306682}"/>
              </c:ext>
            </c:extLst>
          </c:dPt>
          <c:dPt>
            <c:idx val="4"/>
            <c:bubble3D val="0"/>
            <c:spPr>
              <a:solidFill>
                <a:schemeClr val="accent3">
                  <a:lumMod val="60000"/>
                </a:schemeClr>
              </a:solidFill>
              <a:ln w="19050">
                <a:noFill/>
              </a:ln>
              <a:effectLst/>
            </c:spPr>
            <c:extLst>
              <c:ext xmlns:c16="http://schemas.microsoft.com/office/drawing/2014/chart" uri="{C3380CC4-5D6E-409C-BE32-E72D297353CC}">
                <c16:uniqueId val="{00000009-E5EA-4769-99E4-3B4099306682}"/>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EA-4769-99E4-3B409930668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FIG_Framtid!$C$3:$E$3</c:f>
              <c:strCache>
                <c:ptCount val="3"/>
                <c:pt idx="0">
                  <c:v>Ja</c:v>
                </c:pt>
                <c:pt idx="1">
                  <c:v>Nei</c:v>
                </c:pt>
                <c:pt idx="2">
                  <c:v>Vet ikke</c:v>
                </c:pt>
              </c:strCache>
            </c:strRef>
          </c:cat>
          <c:val>
            <c:numRef>
              <c:f>FIG_Framtid!$C$5:$E$5</c:f>
              <c:numCache>
                <c:formatCode>0</c:formatCode>
                <c:ptCount val="3"/>
                <c:pt idx="0">
                  <c:v>67.290570948327272</c:v>
                </c:pt>
                <c:pt idx="1">
                  <c:v>10.523233747221168</c:v>
                </c:pt>
                <c:pt idx="2">
                  <c:v>22.186195304451552</c:v>
                </c:pt>
              </c:numCache>
            </c:numRef>
          </c:val>
          <c:extLst>
            <c:ext xmlns:c16="http://schemas.microsoft.com/office/drawing/2014/chart" uri="{C3380CC4-5D6E-409C-BE32-E72D297353CC}">
              <c16:uniqueId val="{0000000A-E5EA-4769-99E4-3B409930668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FIG_Foreldre!$B$8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FIG_Foreldre!$C$7:$E$7</c:f>
              <c:strCache>
                <c:ptCount val="3"/>
                <c:pt idx="0">
                  <c:v>Vg1</c:v>
                </c:pt>
                <c:pt idx="1">
                  <c:v>Vg2</c:v>
                </c:pt>
                <c:pt idx="2">
                  <c:v>Vg3</c:v>
                </c:pt>
              </c:strCache>
            </c:strRef>
          </c:cat>
          <c:val>
            <c:numRef>
              <c:f>FIG_Foreldre!$C$8:$E$8</c:f>
              <c:numCache>
                <c:formatCode>0</c:formatCode>
                <c:ptCount val="3"/>
                <c:pt idx="0">
                  <c:v>82.790368271954677</c:v>
                </c:pt>
                <c:pt idx="1">
                  <c:v>83.785766691122518</c:v>
                </c:pt>
                <c:pt idx="2">
                  <c:v>84.535005224660395</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3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3865467280986163"/>
          <c:y val="0.4211383739162805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FIG_Framtid!$B$4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B1BE-46C3-BA26-FDE20EA197CB}"/>
              </c:ext>
            </c:extLst>
          </c:dPt>
          <c:dPt>
            <c:idx val="1"/>
            <c:bubble3D val="0"/>
            <c:spPr>
              <a:solidFill>
                <a:schemeClr val="accent3"/>
              </a:solidFill>
              <a:ln w="19050">
                <a:noFill/>
              </a:ln>
              <a:effectLst/>
            </c:spPr>
            <c:extLst>
              <c:ext xmlns:c16="http://schemas.microsoft.com/office/drawing/2014/chart" uri="{C3380CC4-5D6E-409C-BE32-E72D297353CC}">
                <c16:uniqueId val="{00000003-B1BE-46C3-BA26-FDE20EA197CB}"/>
              </c:ext>
            </c:extLst>
          </c:dPt>
          <c:dPt>
            <c:idx val="2"/>
            <c:bubble3D val="0"/>
            <c:spPr>
              <a:solidFill>
                <a:srgbClr val="E89900"/>
              </a:solidFill>
              <a:ln w="19050">
                <a:noFill/>
              </a:ln>
              <a:effectLst/>
            </c:spPr>
            <c:extLst>
              <c:ext xmlns:c16="http://schemas.microsoft.com/office/drawing/2014/chart" uri="{C3380CC4-5D6E-409C-BE32-E72D297353CC}">
                <c16:uniqueId val="{00000005-B1BE-46C3-BA26-FDE20EA197CB}"/>
              </c:ext>
            </c:extLst>
          </c:dPt>
          <c:dPt>
            <c:idx val="3"/>
            <c:bubble3D val="0"/>
            <c:spPr>
              <a:solidFill>
                <a:schemeClr val="accent1">
                  <a:lumMod val="60000"/>
                </a:schemeClr>
              </a:solidFill>
              <a:ln w="19050">
                <a:noFill/>
              </a:ln>
              <a:effectLst/>
            </c:spPr>
            <c:extLst>
              <c:ext xmlns:c16="http://schemas.microsoft.com/office/drawing/2014/chart" uri="{C3380CC4-5D6E-409C-BE32-E72D297353CC}">
                <c16:uniqueId val="{00000007-B1BE-46C3-BA26-FDE20EA197CB}"/>
              </c:ext>
            </c:extLst>
          </c:dPt>
          <c:dPt>
            <c:idx val="4"/>
            <c:bubble3D val="0"/>
            <c:spPr>
              <a:solidFill>
                <a:schemeClr val="accent3">
                  <a:lumMod val="60000"/>
                </a:schemeClr>
              </a:solidFill>
              <a:ln w="19050">
                <a:noFill/>
              </a:ln>
              <a:effectLst/>
            </c:spPr>
            <c:extLst>
              <c:ext xmlns:c16="http://schemas.microsoft.com/office/drawing/2014/chart" uri="{C3380CC4-5D6E-409C-BE32-E72D297353CC}">
                <c16:uniqueId val="{00000009-B1BE-46C3-BA26-FDE20EA197CB}"/>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B1BE-46C3-BA26-FDE20EA197C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FIG_Framtid!$C$3:$E$3</c:f>
              <c:strCache>
                <c:ptCount val="3"/>
                <c:pt idx="0">
                  <c:v>Ja</c:v>
                </c:pt>
                <c:pt idx="1">
                  <c:v>Nei</c:v>
                </c:pt>
                <c:pt idx="2">
                  <c:v>Vet ikke</c:v>
                </c:pt>
              </c:strCache>
            </c:strRef>
          </c:cat>
          <c:val>
            <c:numRef>
              <c:f>FIG_Framtid!$C$4:$E$4</c:f>
              <c:numCache>
                <c:formatCode>0</c:formatCode>
                <c:ptCount val="3"/>
                <c:pt idx="0">
                  <c:v>66.641528406234286</c:v>
                </c:pt>
                <c:pt idx="1">
                  <c:v>11.299648064353947</c:v>
                </c:pt>
                <c:pt idx="2">
                  <c:v>22.058823529411764</c:v>
                </c:pt>
              </c:numCache>
            </c:numRef>
          </c:val>
          <c:extLst>
            <c:ext xmlns:c16="http://schemas.microsoft.com/office/drawing/2014/chart" uri="{C3380CC4-5D6E-409C-BE32-E72D297353CC}">
              <c16:uniqueId val="{0000000A-B1BE-46C3-BA26-FDE20EA197C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2.0500556625468201E-2"/>
          <c:y val="0.84873801594573295"/>
          <c:w val="0.95899888674906397"/>
          <c:h val="0.123484484809440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FIG_Framtid!$B$8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FIG_Framtid!$C$7:$E$7</c:f>
              <c:strCache>
                <c:ptCount val="3"/>
                <c:pt idx="0">
                  <c:v>Vg1</c:v>
                </c:pt>
                <c:pt idx="1">
                  <c:v>Vg2</c:v>
                </c:pt>
                <c:pt idx="2">
                  <c:v>Vg3</c:v>
                </c:pt>
              </c:strCache>
            </c:strRef>
          </c:cat>
          <c:val>
            <c:numRef>
              <c:f>FIG_Framtid!$C$8:$E$8</c:f>
              <c:numCache>
                <c:formatCode>0</c:formatCode>
                <c:ptCount val="3"/>
                <c:pt idx="0">
                  <c:v>51.456310679611647</c:v>
                </c:pt>
                <c:pt idx="1">
                  <c:v>54.277498202731842</c:v>
                </c:pt>
                <c:pt idx="2">
                  <c:v>76.156217882836586</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FIG_Framtid!$B$9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FIG_Framtid!$C$7:$E$7</c:f>
              <c:strCache>
                <c:ptCount val="3"/>
                <c:pt idx="0">
                  <c:v>Vg1</c:v>
                </c:pt>
                <c:pt idx="1">
                  <c:v>Vg2</c:v>
                </c:pt>
                <c:pt idx="2">
                  <c:v>Vg3</c:v>
                </c:pt>
              </c:strCache>
            </c:strRef>
          </c:cat>
          <c:val>
            <c:numRef>
              <c:f>FIG_Framtid!$C$9:$E$9</c:f>
              <c:numCache>
                <c:formatCode>0</c:formatCode>
                <c:ptCount val="3"/>
                <c:pt idx="0">
                  <c:v>69.124423963133637</c:v>
                </c:pt>
                <c:pt idx="1">
                  <c:v>71.541786743515843</c:v>
                </c:pt>
                <c:pt idx="2">
                  <c:v>83.529411764705884</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5323833210792"/>
          <c:y val="4.9745339299030578E-2"/>
          <c:w val="0.65232975601169596"/>
          <c:h val="0.786115289184393"/>
        </c:manualLayout>
      </c:layout>
      <c:barChart>
        <c:barDir val="bar"/>
        <c:grouping val="stacked"/>
        <c:varyColors val="0"/>
        <c:ser>
          <c:idx val="0"/>
          <c:order val="0"/>
          <c:tx>
            <c:strRef>
              <c:f>FIG_Framtid!$B$11</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FIG_Framtid!$A$12:$A$14</c:f>
              <c:strCache>
                <c:ptCount val="3"/>
                <c:pt idx="0">
                  <c:v>Noen gang vil bli arbeidsledig</c:v>
                </c:pt>
                <c:pt idx="1">
                  <c:v>Vil leve et godt og lykkelig liv?
</c:v>
                </c:pt>
                <c:pt idx="2">
                  <c:v>Vil komme til å fullføre videregående skole</c:v>
                </c:pt>
              </c:strCache>
            </c:strRef>
          </c:cat>
          <c:val>
            <c:numRef>
              <c:f>FIG_Framtid!$B$12:$B$14</c:f>
              <c:numCache>
                <c:formatCode>0</c:formatCode>
                <c:ptCount val="3"/>
                <c:pt idx="0">
                  <c:v>13.610442276010644</c:v>
                </c:pt>
                <c:pt idx="1">
                  <c:v>66.7713567839196</c:v>
                </c:pt>
                <c:pt idx="2">
                  <c:v>93.630094043887141</c:v>
                </c:pt>
              </c:numCache>
            </c:numRef>
          </c:val>
          <c:extLst>
            <c:ext xmlns:c16="http://schemas.microsoft.com/office/drawing/2014/chart" uri="{C3380CC4-5D6E-409C-BE32-E72D297353CC}">
              <c16:uniqueId val="{00000000-D073-4550-9E46-2E818AA0271C}"/>
            </c:ext>
          </c:extLst>
        </c:ser>
        <c:ser>
          <c:idx val="1"/>
          <c:order val="1"/>
          <c:tx>
            <c:strRef>
              <c:f>FIG_Framtid!$C$11</c:f>
              <c:strCache>
                <c:ptCount val="1"/>
                <c:pt idx="0">
                  <c:v>Nei</c:v>
                </c:pt>
              </c:strCache>
            </c:strRef>
          </c:tx>
          <c:spPr>
            <a:solidFill>
              <a:srgbClr val="AEA79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FIG_Framtid!$A$12:$A$14</c:f>
              <c:strCache>
                <c:ptCount val="3"/>
                <c:pt idx="0">
                  <c:v>Noen gang vil bli arbeidsledig</c:v>
                </c:pt>
                <c:pt idx="1">
                  <c:v>Vil leve et godt og lykkelig liv?
</c:v>
                </c:pt>
                <c:pt idx="2">
                  <c:v>Vil komme til å fullføre videregående skole</c:v>
                </c:pt>
              </c:strCache>
            </c:strRef>
          </c:cat>
          <c:val>
            <c:numRef>
              <c:f>FIG_Framtid!$C$12:$C$14</c:f>
              <c:numCache>
                <c:formatCode>0</c:formatCode>
                <c:ptCount val="3"/>
                <c:pt idx="0">
                  <c:v>40.223038905081737</c:v>
                </c:pt>
                <c:pt idx="1">
                  <c:v>3.4924623115577891</c:v>
                </c:pt>
                <c:pt idx="2">
                  <c:v>0.84012539184952983</c:v>
                </c:pt>
              </c:numCache>
            </c:numRef>
          </c:val>
          <c:extLst>
            <c:ext xmlns:c16="http://schemas.microsoft.com/office/drawing/2014/chart" uri="{C3380CC4-5D6E-409C-BE32-E72D297353CC}">
              <c16:uniqueId val="{00000001-D073-4550-9E46-2E818AA0271C}"/>
            </c:ext>
          </c:extLst>
        </c:ser>
        <c:ser>
          <c:idx val="2"/>
          <c:order val="2"/>
          <c:tx>
            <c:strRef>
              <c:f>FIG_Framtid!$D$11</c:f>
              <c:strCache>
                <c:ptCount val="1"/>
                <c:pt idx="0">
                  <c:v>Vet ikke</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FIG_Framtid!$A$12:$A$14</c:f>
              <c:strCache>
                <c:ptCount val="3"/>
                <c:pt idx="0">
                  <c:v>Noen gang vil bli arbeidsledig</c:v>
                </c:pt>
                <c:pt idx="1">
                  <c:v>Vil leve et godt og lykkelig liv?
</c:v>
                </c:pt>
                <c:pt idx="2">
                  <c:v>Vil komme til å fullføre videregående skole</c:v>
                </c:pt>
              </c:strCache>
            </c:strRef>
          </c:cat>
          <c:val>
            <c:numRef>
              <c:f>FIG_Framtid!$D$12:$D$14</c:f>
              <c:numCache>
                <c:formatCode>0</c:formatCode>
                <c:ptCount val="3"/>
                <c:pt idx="0">
                  <c:v>46.166518818907612</c:v>
                </c:pt>
                <c:pt idx="1">
                  <c:v>29.736180904522612</c:v>
                </c:pt>
                <c:pt idx="2">
                  <c:v>5.5297805642633229</c:v>
                </c:pt>
              </c:numCache>
            </c:numRef>
          </c:val>
          <c:extLst>
            <c:ext xmlns:c16="http://schemas.microsoft.com/office/drawing/2014/chart" uri="{C3380CC4-5D6E-409C-BE32-E72D297353CC}">
              <c16:uniqueId val="{00000002-D073-4550-9E46-2E818AA0271C}"/>
            </c:ext>
          </c:extLst>
        </c:ser>
        <c:dLbls>
          <c:showLegendKey val="0"/>
          <c:showVal val="0"/>
          <c:showCatName val="0"/>
          <c:showSerName val="0"/>
          <c:showPercent val="0"/>
          <c:showBubbleSize val="0"/>
        </c:dLbls>
        <c:gapWidth val="80"/>
        <c:overlap val="100"/>
        <c:axId val="1880898640"/>
        <c:axId val="1880901472"/>
      </c:barChart>
      <c:catAx>
        <c:axId val="188089864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901472"/>
        <c:crosses val="autoZero"/>
        <c:auto val="1"/>
        <c:lblAlgn val="ctr"/>
        <c:lblOffset val="100"/>
        <c:noMultiLvlLbl val="0"/>
      </c:catAx>
      <c:valAx>
        <c:axId val="1880901472"/>
        <c:scaling>
          <c:orientation val="minMax"/>
          <c:max val="100"/>
        </c:scaling>
        <c:delete val="1"/>
        <c:axPos val="b"/>
        <c:numFmt formatCode="0" sourceLinked="1"/>
        <c:majorTickMark val="none"/>
        <c:minorTickMark val="none"/>
        <c:tickLblPos val="nextTo"/>
        <c:crossAx val="1880898640"/>
        <c:crosses val="autoZero"/>
        <c:crossBetween val="between"/>
      </c:valAx>
      <c:spPr>
        <a:noFill/>
        <a:ln>
          <a:noFill/>
        </a:ln>
        <a:effectLst/>
      </c:spPr>
    </c:plotArea>
    <c:legend>
      <c:legendPos val="b"/>
      <c:layout>
        <c:manualLayout>
          <c:xMode val="edge"/>
          <c:yMode val="edge"/>
          <c:x val="0.31615146104214187"/>
          <c:y val="0.84148556143334496"/>
          <c:w val="0.67677130741999525"/>
          <c:h val="8.72606035226854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FIG_Framtid!$A$18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FIG_Framtid!$B$17:$K$17</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FIG_Framtid!$B$18:$K$18</c:f>
              <c:numCache>
                <c:formatCode>0</c:formatCode>
                <c:ptCount val="10"/>
                <c:pt idx="0">
                  <c:v>0</c:v>
                </c:pt>
                <c:pt idx="1">
                  <c:v>0</c:v>
                </c:pt>
                <c:pt idx="2">
                  <c:v>0</c:v>
                </c:pt>
                <c:pt idx="3">
                  <c:v>0</c:v>
                </c:pt>
                <c:pt idx="4">
                  <c:v>0</c:v>
                </c:pt>
                <c:pt idx="5">
                  <c:v>0</c:v>
                </c:pt>
                <c:pt idx="6">
                  <c:v>71.48</c:v>
                </c:pt>
                <c:pt idx="7">
                  <c:v>0</c:v>
                </c:pt>
                <c:pt idx="8">
                  <c:v>0</c:v>
                </c:pt>
                <c:pt idx="9">
                  <c:v>67.12</c:v>
                </c:pt>
              </c:numCache>
            </c:numRef>
          </c:val>
          <c:extLst>
            <c:ext xmlns:c16="http://schemas.microsoft.com/office/drawing/2014/chart" uri="{C3380CC4-5D6E-409C-BE32-E72D297353CC}">
              <c16:uniqueId val="{00000000-50DD-4B80-8FEE-2D2837201CE2}"/>
            </c:ext>
          </c:extLst>
        </c:ser>
        <c:ser>
          <c:idx val="1"/>
          <c:order val="1"/>
          <c:tx>
            <c:strRef>
              <c:f>FIG_Framtid!$A$19</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FIG_Framtid!$B$17:$K$17</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FIG_Framtid!$B$19:$K$19</c:f>
              <c:numCache>
                <c:formatCode>0</c:formatCode>
                <c:ptCount val="10"/>
                <c:pt idx="0">
                  <c:v>0</c:v>
                </c:pt>
                <c:pt idx="1">
                  <c:v>0</c:v>
                </c:pt>
                <c:pt idx="2">
                  <c:v>0</c:v>
                </c:pt>
                <c:pt idx="3">
                  <c:v>0</c:v>
                </c:pt>
                <c:pt idx="4">
                  <c:v>0</c:v>
                </c:pt>
                <c:pt idx="5">
                  <c:v>0</c:v>
                </c:pt>
                <c:pt idx="6">
                  <c:v>0</c:v>
                </c:pt>
                <c:pt idx="7">
                  <c:v>0</c:v>
                </c:pt>
                <c:pt idx="8">
                  <c:v>0</c:v>
                </c:pt>
                <c:pt idx="9">
                  <c:v>67.47</c:v>
                </c:pt>
              </c:numCache>
            </c:numRef>
          </c:val>
          <c:extLst>
            <c:ext xmlns:c16="http://schemas.microsoft.com/office/drawing/2014/chart" uri="{C3380CC4-5D6E-409C-BE32-E72D297353CC}">
              <c16:uniqueId val="{00000003-961B-4EB4-A064-76207D99FB84}"/>
            </c:ext>
          </c:extLst>
        </c:ser>
        <c:ser>
          <c:idx val="2"/>
          <c:order val="2"/>
          <c:tx>
            <c:strRef>
              <c:f>FIG_Framtid!$A$20</c:f>
              <c:strCache>
                <c:ptCount val="1"/>
                <c:pt idx="0">
                  <c:v>Vg3</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FIG_Framtid!$B$17:$K$17</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FIG_Framtid!$B$20:$K$20</c:f>
              <c:numCache>
                <c:formatCode>0</c:formatCode>
                <c:ptCount val="10"/>
                <c:pt idx="0">
                  <c:v>0</c:v>
                </c:pt>
                <c:pt idx="1">
                  <c:v>0</c:v>
                </c:pt>
                <c:pt idx="2">
                  <c:v>0</c:v>
                </c:pt>
                <c:pt idx="3">
                  <c:v>0</c:v>
                </c:pt>
                <c:pt idx="4">
                  <c:v>0</c:v>
                </c:pt>
                <c:pt idx="5">
                  <c:v>0</c:v>
                </c:pt>
                <c:pt idx="6">
                  <c:v>0</c:v>
                </c:pt>
                <c:pt idx="7">
                  <c:v>0</c:v>
                </c:pt>
                <c:pt idx="8">
                  <c:v>0</c:v>
                </c:pt>
                <c:pt idx="9">
                  <c:v>65.37</c:v>
                </c:pt>
              </c:numCache>
            </c:numRef>
          </c:val>
          <c:extLst>
            <c:ext xmlns:c16="http://schemas.microsoft.com/office/drawing/2014/chart" uri="{C3380CC4-5D6E-409C-BE32-E72D297353CC}">
              <c16:uniqueId val="{00000004-961B-4EB4-A064-76207D99FB84}"/>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100"/>
          <c:min val="1.0000000000000005E-9"/>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layout>
        <c:manualLayout>
          <c:xMode val="edge"/>
          <c:yMode val="edge"/>
          <c:x val="0.11154565686794608"/>
          <c:y val="5.2755072854221534E-2"/>
          <c:w val="0.23091691141999704"/>
          <c:h val="0.1381085081055291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42592592592592599"/>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FIG_Hjemme!$B$5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8B1-4D3D-B5EE-B52D45ED6EF0}"/>
              </c:ext>
            </c:extLst>
          </c:dPt>
          <c:dPt>
            <c:idx val="1"/>
            <c:bubble3D val="0"/>
            <c:spPr>
              <a:solidFill>
                <a:schemeClr val="accent2"/>
              </a:solidFill>
              <a:ln w="19050">
                <a:noFill/>
              </a:ln>
              <a:effectLst/>
            </c:spPr>
            <c:extLst>
              <c:ext xmlns:c16="http://schemas.microsoft.com/office/drawing/2014/chart" uri="{C3380CC4-5D6E-409C-BE32-E72D297353CC}">
                <c16:uniqueId val="{00000003-38B1-4D3D-B5EE-B52D45ED6EF0}"/>
              </c:ext>
            </c:extLst>
          </c:dPt>
          <c:dPt>
            <c:idx val="2"/>
            <c:bubble3D val="0"/>
            <c:spPr>
              <a:solidFill>
                <a:schemeClr val="accent3"/>
              </a:solidFill>
              <a:ln w="19050">
                <a:noFill/>
              </a:ln>
              <a:effectLst/>
            </c:spPr>
            <c:extLst>
              <c:ext xmlns:c16="http://schemas.microsoft.com/office/drawing/2014/chart" uri="{C3380CC4-5D6E-409C-BE32-E72D297353CC}">
                <c16:uniqueId val="{00000005-38B1-4D3D-B5EE-B52D45ED6EF0}"/>
              </c:ext>
            </c:extLst>
          </c:dPt>
          <c:dPt>
            <c:idx val="3"/>
            <c:bubble3D val="0"/>
            <c:spPr>
              <a:solidFill>
                <a:schemeClr val="accent4"/>
              </a:solidFill>
              <a:ln w="19050">
                <a:noFill/>
              </a:ln>
              <a:effectLst/>
            </c:spPr>
            <c:extLst>
              <c:ext xmlns:c16="http://schemas.microsoft.com/office/drawing/2014/chart" uri="{C3380CC4-5D6E-409C-BE32-E72D297353CC}">
                <c16:uniqueId val="{00000007-38B1-4D3D-B5EE-B52D45ED6EF0}"/>
              </c:ext>
            </c:extLst>
          </c:dPt>
          <c:dPt>
            <c:idx val="4"/>
            <c:bubble3D val="0"/>
            <c:spPr>
              <a:solidFill>
                <a:schemeClr val="accent5"/>
              </a:solidFill>
              <a:ln w="19050">
                <a:noFill/>
              </a:ln>
              <a:effectLst/>
            </c:spPr>
            <c:extLst>
              <c:ext xmlns:c16="http://schemas.microsoft.com/office/drawing/2014/chart" uri="{C3380CC4-5D6E-409C-BE32-E72D297353CC}">
                <c16:uniqueId val="{00000009-38B1-4D3D-B5EE-B52D45ED6EF0}"/>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B1-4D3D-B5EE-B52D45ED6EF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FIG_Hjemme!$C$3:$F$3</c:f>
              <c:strCache>
                <c:ptCount val="4"/>
                <c:pt idx="0">
                  <c:v>Ingen ganger</c:v>
                </c:pt>
                <c:pt idx="1">
                  <c:v>1 gang</c:v>
                </c:pt>
                <c:pt idx="2">
                  <c:v>2-5 ganger</c:v>
                </c:pt>
                <c:pt idx="3">
                  <c:v>6 ganger eller mer</c:v>
                </c:pt>
              </c:strCache>
            </c:strRef>
          </c:cat>
          <c:val>
            <c:numRef>
              <c:f>FIG_Hjemme!$C$5:$F$5</c:f>
              <c:numCache>
                <c:formatCode>0</c:formatCode>
                <c:ptCount val="4"/>
                <c:pt idx="0">
                  <c:v>7.5672729604377276</c:v>
                </c:pt>
                <c:pt idx="1">
                  <c:v>20.878662876440039</c:v>
                </c:pt>
                <c:pt idx="2">
                  <c:v>50.604868873832473</c:v>
                </c:pt>
                <c:pt idx="3">
                  <c:v>20.949195289289761</c:v>
                </c:pt>
              </c:numCache>
            </c:numRef>
          </c:val>
          <c:extLst>
            <c:ext xmlns:c16="http://schemas.microsoft.com/office/drawing/2014/chart" uri="{C3380CC4-5D6E-409C-BE32-E72D297353CC}">
              <c16:uniqueId val="{0000000A-38B1-4D3D-B5EE-B52D45ED6EF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2833475536920114"/>
          <c:y val="0.40919975533665653"/>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FIG_Hjemme!$B$4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A83-4D4F-861C-192827951F09}"/>
              </c:ext>
            </c:extLst>
          </c:dPt>
          <c:dPt>
            <c:idx val="1"/>
            <c:bubble3D val="0"/>
            <c:spPr>
              <a:solidFill>
                <a:schemeClr val="accent2"/>
              </a:solidFill>
              <a:ln w="19050">
                <a:noFill/>
              </a:ln>
              <a:effectLst/>
            </c:spPr>
            <c:extLst>
              <c:ext xmlns:c16="http://schemas.microsoft.com/office/drawing/2014/chart" uri="{C3380CC4-5D6E-409C-BE32-E72D297353CC}">
                <c16:uniqueId val="{00000003-8A83-4D4F-861C-192827951F09}"/>
              </c:ext>
            </c:extLst>
          </c:dPt>
          <c:dPt>
            <c:idx val="2"/>
            <c:bubble3D val="0"/>
            <c:spPr>
              <a:solidFill>
                <a:schemeClr val="accent3"/>
              </a:solidFill>
              <a:ln w="19050">
                <a:noFill/>
              </a:ln>
              <a:effectLst/>
            </c:spPr>
            <c:extLst>
              <c:ext xmlns:c16="http://schemas.microsoft.com/office/drawing/2014/chart" uri="{C3380CC4-5D6E-409C-BE32-E72D297353CC}">
                <c16:uniqueId val="{00000005-8A83-4D4F-861C-192827951F09}"/>
              </c:ext>
            </c:extLst>
          </c:dPt>
          <c:dPt>
            <c:idx val="3"/>
            <c:bubble3D val="0"/>
            <c:spPr>
              <a:solidFill>
                <a:schemeClr val="accent4"/>
              </a:solidFill>
              <a:ln w="19050">
                <a:noFill/>
              </a:ln>
              <a:effectLst/>
            </c:spPr>
            <c:extLst>
              <c:ext xmlns:c16="http://schemas.microsoft.com/office/drawing/2014/chart" uri="{C3380CC4-5D6E-409C-BE32-E72D297353CC}">
                <c16:uniqueId val="{00000007-8A83-4D4F-861C-192827951F09}"/>
              </c:ext>
            </c:extLst>
          </c:dPt>
          <c:dPt>
            <c:idx val="4"/>
            <c:bubble3D val="0"/>
            <c:spPr>
              <a:solidFill>
                <a:schemeClr val="accent5"/>
              </a:solidFill>
              <a:ln w="19050">
                <a:noFill/>
              </a:ln>
              <a:effectLst/>
            </c:spPr>
            <c:extLst>
              <c:ext xmlns:c16="http://schemas.microsoft.com/office/drawing/2014/chart" uri="{C3380CC4-5D6E-409C-BE32-E72D297353CC}">
                <c16:uniqueId val="{00000009-8A83-4D4F-861C-192827951F09}"/>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8A83-4D4F-861C-192827951F09}"/>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FIG_Hjemme!$C$3:$F$3</c:f>
              <c:strCache>
                <c:ptCount val="4"/>
                <c:pt idx="0">
                  <c:v>Ingen ganger</c:v>
                </c:pt>
                <c:pt idx="1">
                  <c:v>1 gang</c:v>
                </c:pt>
                <c:pt idx="2">
                  <c:v>2-5 ganger</c:v>
                </c:pt>
                <c:pt idx="3">
                  <c:v>6 ganger eller mer</c:v>
                </c:pt>
              </c:strCache>
            </c:strRef>
          </c:cat>
          <c:val>
            <c:numRef>
              <c:f>FIG_Hjemme!$C$4:$F$4</c:f>
              <c:numCache>
                <c:formatCode>0</c:formatCode>
                <c:ptCount val="4"/>
                <c:pt idx="0">
                  <c:v>9.4933533985452723</c:v>
                </c:pt>
                <c:pt idx="1">
                  <c:v>23.651868572861801</c:v>
                </c:pt>
                <c:pt idx="2">
                  <c:v>47.228492600953096</c:v>
                </c:pt>
                <c:pt idx="3">
                  <c:v>19.626285427639832</c:v>
                </c:pt>
              </c:numCache>
            </c:numRef>
          </c:val>
          <c:extLst>
            <c:ext xmlns:c16="http://schemas.microsoft.com/office/drawing/2014/chart" uri="{C3380CC4-5D6E-409C-BE32-E72D297353CC}">
              <c16:uniqueId val="{0000000A-8A83-4D4F-861C-192827951F09}"/>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2.0500556625468201E-2"/>
          <c:y val="0.84873801594573295"/>
          <c:w val="0.95899888674906397"/>
          <c:h val="0.123484484809440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52"/>
          <c:y val="0.11797251429201112"/>
          <c:w val="0.82618515091947697"/>
          <c:h val="0.588720311373228"/>
        </c:manualLayout>
      </c:layout>
      <c:barChart>
        <c:barDir val="col"/>
        <c:grouping val="clustered"/>
        <c:varyColors val="0"/>
        <c:ser>
          <c:idx val="0"/>
          <c:order val="0"/>
          <c:tx>
            <c:strRef>
              <c:f>FIG_Hjemme!$B$8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FIG_Hjemme!$C$7:$E$7</c:f>
              <c:strCache>
                <c:ptCount val="3"/>
                <c:pt idx="0">
                  <c:v>Vg1</c:v>
                </c:pt>
                <c:pt idx="1">
                  <c:v>Vg2</c:v>
                </c:pt>
                <c:pt idx="2">
                  <c:v>Vg3</c:v>
                </c:pt>
              </c:strCache>
            </c:strRef>
          </c:cat>
          <c:val>
            <c:numRef>
              <c:f>FIG_Hjemme!$C$8:$E$8</c:f>
              <c:numCache>
                <c:formatCode>0</c:formatCode>
                <c:ptCount val="3"/>
                <c:pt idx="0">
                  <c:v>64.034505640345046</c:v>
                </c:pt>
                <c:pt idx="1">
                  <c:v>66.737438075017693</c:v>
                </c:pt>
                <c:pt idx="2">
                  <c:v>61.467889908256879</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charset="0"/>
          <a:ea typeface="Akkurat" charset="0"/>
          <a:cs typeface="Akkurat" charset="0"/>
        </a:defRPr>
      </a:pPr>
      <a:endParaRPr lang="nb-NO"/>
    </a:p>
  </c:txPr>
  <c:externalData r:id="rId4">
    <c:autoUpdate val="1"/>
  </c:externalData>
  <c:userShapes r:id="rId5"/>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FIG_Hjemme!$B$9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FIG_Hjemme!$C$7:$E$7</c:f>
              <c:strCache>
                <c:ptCount val="3"/>
                <c:pt idx="0">
                  <c:v>Vg1</c:v>
                </c:pt>
                <c:pt idx="1">
                  <c:v>Vg2</c:v>
                </c:pt>
                <c:pt idx="2">
                  <c:v>Vg3</c:v>
                </c:pt>
              </c:strCache>
            </c:strRef>
          </c:cat>
          <c:val>
            <c:numRef>
              <c:f>FIG_Hjemme!$C$9:$E$9</c:f>
              <c:numCache>
                <c:formatCode>0</c:formatCode>
                <c:ptCount val="3"/>
                <c:pt idx="0">
                  <c:v>63.270603504218037</c:v>
                </c:pt>
                <c:pt idx="1">
                  <c:v>64.516129032258064</c:v>
                </c:pt>
                <c:pt idx="2">
                  <c:v>65.920398009950247</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charset="0"/>
          <a:ea typeface="Akkurat" charset="0"/>
          <a:cs typeface="Akkurat" charset="0"/>
        </a:defRPr>
      </a:pPr>
      <a:endParaRPr lang="nb-NO"/>
    </a:p>
  </c:txPr>
  <c:externalData r:id="rId4">
    <c:autoUpdate val="1"/>
  </c:externalData>
  <c:userShapes r:id="rId5"/>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50366774240097"/>
          <c:y val="4.9745185007933602E-2"/>
          <c:w val="0.57890102957610168"/>
          <c:h val="0.786115289184393"/>
        </c:manualLayout>
      </c:layout>
      <c:barChart>
        <c:barDir val="bar"/>
        <c:grouping val="stacked"/>
        <c:varyColors val="0"/>
        <c:ser>
          <c:idx val="0"/>
          <c:order val="0"/>
          <c:tx>
            <c:strRef>
              <c:f>FIG_Hjemme!$B$11</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FIG_Hjemme!$A$12:$A$15</c:f>
              <c:strCache>
                <c:ptCount val="4"/>
                <c:pt idx="0">
                  <c:v>Vært sosial på nett eller mobil størstedelen av kvelden </c:v>
                </c:pt>
                <c:pt idx="1">
                  <c:v>Vært sammen med venner hos dem</c:v>
                </c:pt>
                <c:pt idx="2">
                  <c:v>Vært sammen med venner hjemme hos meg</c:v>
                </c:pt>
                <c:pt idx="3">
                  <c:v>Spilt onlinespill med andre størstedelen av kvelden</c:v>
                </c:pt>
              </c:strCache>
            </c:strRef>
          </c:cat>
          <c:val>
            <c:numRef>
              <c:f>FIG_Hjemme!$B$12:$B$15</c:f>
              <c:numCache>
                <c:formatCode>0</c:formatCode>
                <c:ptCount val="4"/>
                <c:pt idx="0">
                  <c:v>13.253313328332084</c:v>
                </c:pt>
                <c:pt idx="1">
                  <c:v>26.877175534559921</c:v>
                </c:pt>
                <c:pt idx="2">
                  <c:v>41.769955379276155</c:v>
                </c:pt>
                <c:pt idx="3">
                  <c:v>62.026586405818904</c:v>
                </c:pt>
              </c:numCache>
            </c:numRef>
          </c:val>
          <c:extLst>
            <c:ext xmlns:c16="http://schemas.microsoft.com/office/drawing/2014/chart" uri="{C3380CC4-5D6E-409C-BE32-E72D297353CC}">
              <c16:uniqueId val="{00000000-CC01-4659-8446-6524B7C237C8}"/>
            </c:ext>
          </c:extLst>
        </c:ser>
        <c:ser>
          <c:idx val="1"/>
          <c:order val="1"/>
          <c:tx>
            <c:strRef>
              <c:f>FIG_Hjemme!$C$11</c:f>
              <c:strCache>
                <c:ptCount val="1"/>
                <c:pt idx="0">
                  <c:v>1 gang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FIG_Hjemme!$A$12:$A$15</c:f>
              <c:strCache>
                <c:ptCount val="4"/>
                <c:pt idx="0">
                  <c:v>Vært sosial på nett eller mobil størstedelen av kvelden </c:v>
                </c:pt>
                <c:pt idx="1">
                  <c:v>Vært sammen med venner hos dem</c:v>
                </c:pt>
                <c:pt idx="2">
                  <c:v>Vært sammen med venner hjemme hos meg</c:v>
                </c:pt>
                <c:pt idx="3">
                  <c:v>Spilt onlinespill med andre størstedelen av kvelden</c:v>
                </c:pt>
              </c:strCache>
            </c:strRef>
          </c:cat>
          <c:val>
            <c:numRef>
              <c:f>FIG_Hjemme!$C$12:$C$15</c:f>
              <c:numCache>
                <c:formatCode>0</c:formatCode>
                <c:ptCount val="4"/>
                <c:pt idx="0">
                  <c:v>15.078769692423105</c:v>
                </c:pt>
                <c:pt idx="1">
                  <c:v>29.549975136747886</c:v>
                </c:pt>
                <c:pt idx="2">
                  <c:v>29.821517104610805</c:v>
                </c:pt>
                <c:pt idx="3">
                  <c:v>11.800852771507399</c:v>
                </c:pt>
              </c:numCache>
            </c:numRef>
          </c:val>
          <c:extLst>
            <c:ext xmlns:c16="http://schemas.microsoft.com/office/drawing/2014/chart" uri="{C3380CC4-5D6E-409C-BE32-E72D297353CC}">
              <c16:uniqueId val="{00000001-CC01-4659-8446-6524B7C237C8}"/>
            </c:ext>
          </c:extLst>
        </c:ser>
        <c:ser>
          <c:idx val="2"/>
          <c:order val="2"/>
          <c:tx>
            <c:strRef>
              <c:f>FIG_Hjemme!$D$11</c:f>
              <c:strCache>
                <c:ptCount val="1"/>
                <c:pt idx="0">
                  <c:v>2-5 ganger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FIG_Hjemme!$A$12:$A$15</c:f>
              <c:strCache>
                <c:ptCount val="4"/>
                <c:pt idx="0">
                  <c:v>Vært sosial på nett eller mobil størstedelen av kvelden </c:v>
                </c:pt>
                <c:pt idx="1">
                  <c:v>Vært sammen med venner hos dem</c:v>
                </c:pt>
                <c:pt idx="2">
                  <c:v>Vært sammen med venner hjemme hos meg</c:v>
                </c:pt>
                <c:pt idx="3">
                  <c:v>Spilt onlinespill med andre størstedelen av kvelden</c:v>
                </c:pt>
              </c:strCache>
            </c:strRef>
          </c:cat>
          <c:val>
            <c:numRef>
              <c:f>FIG_Hjemme!$D$12:$D$15</c:f>
              <c:numCache>
                <c:formatCode>0</c:formatCode>
                <c:ptCount val="4"/>
                <c:pt idx="0">
                  <c:v>34.008502125531379</c:v>
                </c:pt>
                <c:pt idx="1">
                  <c:v>38.674788662357038</c:v>
                </c:pt>
                <c:pt idx="2">
                  <c:v>24.851264253842338</c:v>
                </c:pt>
                <c:pt idx="3">
                  <c:v>17.720090293453726</c:v>
                </c:pt>
              </c:numCache>
            </c:numRef>
          </c:val>
          <c:extLst>
            <c:ext xmlns:c16="http://schemas.microsoft.com/office/drawing/2014/chart" uri="{C3380CC4-5D6E-409C-BE32-E72D297353CC}">
              <c16:uniqueId val="{00000002-CC01-4659-8446-6524B7C237C8}"/>
            </c:ext>
          </c:extLst>
        </c:ser>
        <c:ser>
          <c:idx val="3"/>
          <c:order val="3"/>
          <c:tx>
            <c:strRef>
              <c:f>FIG_Hjemme!$E$11</c:f>
              <c:strCache>
                <c:ptCount val="1"/>
                <c:pt idx="0">
                  <c:v>6 ganger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FIG_Hjemme!$A$12:$A$15</c:f>
              <c:strCache>
                <c:ptCount val="4"/>
                <c:pt idx="0">
                  <c:v>Vært sosial på nett eller mobil størstedelen av kvelden </c:v>
                </c:pt>
                <c:pt idx="1">
                  <c:v>Vært sammen med venner hos dem</c:v>
                </c:pt>
                <c:pt idx="2">
                  <c:v>Vært sammen med venner hjemme hos meg</c:v>
                </c:pt>
                <c:pt idx="3">
                  <c:v>Spilt onlinespill med andre størstedelen av kvelden</c:v>
                </c:pt>
              </c:strCache>
            </c:strRef>
          </c:cat>
          <c:val>
            <c:numRef>
              <c:f>FIG_Hjemme!$E$12:$E$15</c:f>
              <c:numCache>
                <c:formatCode>0</c:formatCode>
                <c:ptCount val="4"/>
                <c:pt idx="0">
                  <c:v>37.659414853713429</c:v>
                </c:pt>
                <c:pt idx="1">
                  <c:v>4.898060666335156</c:v>
                </c:pt>
                <c:pt idx="2">
                  <c:v>3.5572632622706992</c:v>
                </c:pt>
                <c:pt idx="3">
                  <c:v>8.4524705292199638</c:v>
                </c:pt>
              </c:numCache>
            </c:numRef>
          </c:val>
          <c:extLst>
            <c:ext xmlns:c16="http://schemas.microsoft.com/office/drawing/2014/chart" uri="{C3380CC4-5D6E-409C-BE32-E72D297353CC}">
              <c16:uniqueId val="{00000003-CC01-4659-8446-6524B7C237C8}"/>
            </c:ext>
          </c:extLst>
        </c:ser>
        <c:dLbls>
          <c:showLegendKey val="0"/>
          <c:showVal val="0"/>
          <c:showCatName val="0"/>
          <c:showSerName val="0"/>
          <c:showPercent val="0"/>
          <c:showBubbleSize val="0"/>
        </c:dLbls>
        <c:gapWidth val="40"/>
        <c:overlap val="100"/>
        <c:axId val="1883847520"/>
        <c:axId val="1883849840"/>
      </c:barChart>
      <c:catAx>
        <c:axId val="188384752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3849840"/>
        <c:crosses val="autoZero"/>
        <c:auto val="1"/>
        <c:lblAlgn val="ctr"/>
        <c:lblOffset val="100"/>
        <c:noMultiLvlLbl val="0"/>
      </c:catAx>
      <c:valAx>
        <c:axId val="1883849840"/>
        <c:scaling>
          <c:orientation val="minMax"/>
          <c:max val="100"/>
        </c:scaling>
        <c:delete val="1"/>
        <c:axPos val="b"/>
        <c:numFmt formatCode="0" sourceLinked="1"/>
        <c:majorTickMark val="none"/>
        <c:minorTickMark val="none"/>
        <c:tickLblPos val="nextTo"/>
        <c:crossAx val="1883847520"/>
        <c:crosses val="autoZero"/>
        <c:crossBetween val="between"/>
      </c:valAx>
      <c:spPr>
        <a:noFill/>
        <a:ln>
          <a:noFill/>
        </a:ln>
        <a:effectLst/>
      </c:spPr>
    </c:plotArea>
    <c:legend>
      <c:legendPos val="b"/>
      <c:layout>
        <c:manualLayout>
          <c:xMode val="edge"/>
          <c:yMode val="edge"/>
          <c:x val="0.271278350442612"/>
          <c:y val="0.861121902175363"/>
          <c:w val="0.71764149243404696"/>
          <c:h val="9.472492836343950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Calibri" panose="020F0502020204030204" pitchFamily="34" charset="0"/>
        </a:defRPr>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FIG_Foreldre!$B$9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FIG_Foreldre!$C$7:$E$7</c:f>
              <c:strCache>
                <c:ptCount val="3"/>
                <c:pt idx="0">
                  <c:v>Vg1</c:v>
                </c:pt>
                <c:pt idx="1">
                  <c:v>Vg2</c:v>
                </c:pt>
                <c:pt idx="2">
                  <c:v>Vg3</c:v>
                </c:pt>
              </c:strCache>
            </c:strRef>
          </c:cat>
          <c:val>
            <c:numRef>
              <c:f>FIG_Foreldre!$C$9:$E$9</c:f>
              <c:numCache>
                <c:formatCode>0</c:formatCode>
                <c:ptCount val="3"/>
                <c:pt idx="0">
                  <c:v>80.306054557551562</c:v>
                </c:pt>
                <c:pt idx="1">
                  <c:v>80.917698470502557</c:v>
                </c:pt>
                <c:pt idx="2">
                  <c:v>82.22789115646259</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3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FIG_Hjemme!$A$19</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FIG_Hjemme!$B$18:$K$18</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FIG_Hjemme!$B$19:$K$19</c:f>
              <c:numCache>
                <c:formatCode>0</c:formatCode>
                <c:ptCount val="10"/>
                <c:pt idx="0">
                  <c:v>0</c:v>
                </c:pt>
                <c:pt idx="1">
                  <c:v>0</c:v>
                </c:pt>
                <c:pt idx="2">
                  <c:v>0</c:v>
                </c:pt>
                <c:pt idx="3">
                  <c:v>0</c:v>
                </c:pt>
                <c:pt idx="4">
                  <c:v>0</c:v>
                </c:pt>
                <c:pt idx="5">
                  <c:v>0</c:v>
                </c:pt>
                <c:pt idx="6">
                  <c:v>66.91</c:v>
                </c:pt>
                <c:pt idx="7">
                  <c:v>0</c:v>
                </c:pt>
                <c:pt idx="8">
                  <c:v>0</c:v>
                </c:pt>
                <c:pt idx="9">
                  <c:v>63.7</c:v>
                </c:pt>
              </c:numCache>
            </c:numRef>
          </c:val>
          <c:extLst>
            <c:ext xmlns:c16="http://schemas.microsoft.com/office/drawing/2014/chart" uri="{C3380CC4-5D6E-409C-BE32-E72D297353CC}">
              <c16:uniqueId val="{00000000-50DD-4B80-8FEE-2D2837201CE2}"/>
            </c:ext>
          </c:extLst>
        </c:ser>
        <c:ser>
          <c:idx val="1"/>
          <c:order val="1"/>
          <c:tx>
            <c:strRef>
              <c:f>FIG_Hjemme!$A$20</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FIG_Hjemme!$B$18:$K$18</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FIG_Hjemme!$B$20:$K$20</c:f>
              <c:numCache>
                <c:formatCode>0</c:formatCode>
                <c:ptCount val="10"/>
                <c:pt idx="0">
                  <c:v>0</c:v>
                </c:pt>
                <c:pt idx="1">
                  <c:v>0</c:v>
                </c:pt>
                <c:pt idx="2">
                  <c:v>0</c:v>
                </c:pt>
                <c:pt idx="3">
                  <c:v>0</c:v>
                </c:pt>
                <c:pt idx="4">
                  <c:v>0</c:v>
                </c:pt>
                <c:pt idx="5">
                  <c:v>0</c:v>
                </c:pt>
                <c:pt idx="6">
                  <c:v>0</c:v>
                </c:pt>
                <c:pt idx="7">
                  <c:v>0</c:v>
                </c:pt>
                <c:pt idx="8">
                  <c:v>0</c:v>
                </c:pt>
                <c:pt idx="9">
                  <c:v>65.55</c:v>
                </c:pt>
              </c:numCache>
            </c:numRef>
          </c:val>
          <c:extLst>
            <c:ext xmlns:c16="http://schemas.microsoft.com/office/drawing/2014/chart" uri="{C3380CC4-5D6E-409C-BE32-E72D297353CC}">
              <c16:uniqueId val="{00000000-F217-4D7D-9587-A5AF1159AF4A}"/>
            </c:ext>
          </c:extLst>
        </c:ser>
        <c:ser>
          <c:idx val="2"/>
          <c:order val="2"/>
          <c:tx>
            <c:strRef>
              <c:f>FIG_Hjemme!$A$21</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FIG_Hjemme!$B$18:$K$18</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FIG_Hjemme!$B$21:$K$21</c:f>
              <c:numCache>
                <c:formatCode>0</c:formatCode>
                <c:ptCount val="10"/>
                <c:pt idx="0">
                  <c:v>0</c:v>
                </c:pt>
                <c:pt idx="1">
                  <c:v>0</c:v>
                </c:pt>
                <c:pt idx="2">
                  <c:v>0</c:v>
                </c:pt>
                <c:pt idx="3">
                  <c:v>0</c:v>
                </c:pt>
                <c:pt idx="4">
                  <c:v>0</c:v>
                </c:pt>
                <c:pt idx="5">
                  <c:v>0</c:v>
                </c:pt>
                <c:pt idx="6">
                  <c:v>0</c:v>
                </c:pt>
                <c:pt idx="7">
                  <c:v>0</c:v>
                </c:pt>
                <c:pt idx="8">
                  <c:v>0</c:v>
                </c:pt>
                <c:pt idx="9">
                  <c:v>63.82</c:v>
                </c:pt>
              </c:numCache>
            </c:numRef>
          </c:val>
          <c:extLst>
            <c:ext xmlns:c16="http://schemas.microsoft.com/office/drawing/2014/chart" uri="{C3380CC4-5D6E-409C-BE32-E72D297353CC}">
              <c16:uniqueId val="{00000001-F217-4D7D-9587-A5AF1159AF4A}"/>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100"/>
          <c:min val="10"/>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40277777777777801"/>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FIG_Ute!$B$5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3F1-4ED6-84BE-3841A143A9EB}"/>
              </c:ext>
            </c:extLst>
          </c:dPt>
          <c:dPt>
            <c:idx val="1"/>
            <c:bubble3D val="0"/>
            <c:spPr>
              <a:solidFill>
                <a:schemeClr val="accent2"/>
              </a:solidFill>
              <a:ln w="19050">
                <a:noFill/>
              </a:ln>
              <a:effectLst/>
            </c:spPr>
            <c:extLst>
              <c:ext xmlns:c16="http://schemas.microsoft.com/office/drawing/2014/chart" uri="{C3380CC4-5D6E-409C-BE32-E72D297353CC}">
                <c16:uniqueId val="{00000003-83F1-4ED6-84BE-3841A143A9EB}"/>
              </c:ext>
            </c:extLst>
          </c:dPt>
          <c:dPt>
            <c:idx val="2"/>
            <c:bubble3D val="0"/>
            <c:spPr>
              <a:solidFill>
                <a:schemeClr val="accent3"/>
              </a:solidFill>
              <a:ln w="19050">
                <a:noFill/>
              </a:ln>
              <a:effectLst/>
            </c:spPr>
            <c:extLst>
              <c:ext xmlns:c16="http://schemas.microsoft.com/office/drawing/2014/chart" uri="{C3380CC4-5D6E-409C-BE32-E72D297353CC}">
                <c16:uniqueId val="{00000005-83F1-4ED6-84BE-3841A143A9EB}"/>
              </c:ext>
            </c:extLst>
          </c:dPt>
          <c:dPt>
            <c:idx val="3"/>
            <c:bubble3D val="0"/>
            <c:spPr>
              <a:solidFill>
                <a:schemeClr val="accent4"/>
              </a:solidFill>
              <a:ln w="19050">
                <a:noFill/>
              </a:ln>
              <a:effectLst/>
            </c:spPr>
            <c:extLst>
              <c:ext xmlns:c16="http://schemas.microsoft.com/office/drawing/2014/chart" uri="{C3380CC4-5D6E-409C-BE32-E72D297353CC}">
                <c16:uniqueId val="{00000007-83F1-4ED6-84BE-3841A143A9EB}"/>
              </c:ext>
            </c:extLst>
          </c:dPt>
          <c:dPt>
            <c:idx val="4"/>
            <c:bubble3D val="0"/>
            <c:spPr>
              <a:solidFill>
                <a:schemeClr val="accent5"/>
              </a:solidFill>
              <a:ln w="19050">
                <a:noFill/>
              </a:ln>
              <a:effectLst/>
            </c:spPr>
            <c:extLst>
              <c:ext xmlns:c16="http://schemas.microsoft.com/office/drawing/2014/chart" uri="{C3380CC4-5D6E-409C-BE32-E72D297353CC}">
                <c16:uniqueId val="{00000009-83F1-4ED6-84BE-3841A143A9EB}"/>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F1-4ED6-84BE-3841A143A9E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FIG_Ute!$C$3:$F$3</c:f>
              <c:strCache>
                <c:ptCount val="4"/>
                <c:pt idx="0">
                  <c:v>Ingen ganger</c:v>
                </c:pt>
                <c:pt idx="1">
                  <c:v>1 gang</c:v>
                </c:pt>
                <c:pt idx="2">
                  <c:v>2-5 ganger</c:v>
                </c:pt>
                <c:pt idx="3">
                  <c:v>6 ganger eller mer</c:v>
                </c:pt>
              </c:strCache>
            </c:strRef>
          </c:cat>
          <c:val>
            <c:numRef>
              <c:f>FIG_Ute!$C$5:$F$5</c:f>
              <c:numCache>
                <c:formatCode>0</c:formatCode>
                <c:ptCount val="4"/>
                <c:pt idx="0">
                  <c:v>31.333553479553032</c:v>
                </c:pt>
                <c:pt idx="1">
                  <c:v>29.505629706956977</c:v>
                </c:pt>
                <c:pt idx="2">
                  <c:v>34.274635959819769</c:v>
                </c:pt>
                <c:pt idx="3">
                  <c:v>4.8861808536702283</c:v>
                </c:pt>
              </c:numCache>
            </c:numRef>
          </c:val>
          <c:extLst>
            <c:ext xmlns:c16="http://schemas.microsoft.com/office/drawing/2014/chart" uri="{C3380CC4-5D6E-409C-BE32-E72D297353CC}">
              <c16:uniqueId val="{0000000A-83F1-4ED6-84BE-3841A143A9E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3865467280986163"/>
          <c:y val="0.4211383739162805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FIG_Ute!$B$4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9FB-4B3E-931E-962D03636B45}"/>
              </c:ext>
            </c:extLst>
          </c:dPt>
          <c:dPt>
            <c:idx val="1"/>
            <c:bubble3D val="0"/>
            <c:spPr>
              <a:solidFill>
                <a:schemeClr val="accent2"/>
              </a:solidFill>
              <a:ln w="19050">
                <a:noFill/>
              </a:ln>
              <a:effectLst/>
            </c:spPr>
            <c:extLst>
              <c:ext xmlns:c16="http://schemas.microsoft.com/office/drawing/2014/chart" uri="{C3380CC4-5D6E-409C-BE32-E72D297353CC}">
                <c16:uniqueId val="{00000003-A9FB-4B3E-931E-962D03636B45}"/>
              </c:ext>
            </c:extLst>
          </c:dPt>
          <c:dPt>
            <c:idx val="2"/>
            <c:bubble3D val="0"/>
            <c:spPr>
              <a:solidFill>
                <a:schemeClr val="accent3"/>
              </a:solidFill>
              <a:ln w="19050">
                <a:noFill/>
              </a:ln>
              <a:effectLst/>
            </c:spPr>
            <c:extLst>
              <c:ext xmlns:c16="http://schemas.microsoft.com/office/drawing/2014/chart" uri="{C3380CC4-5D6E-409C-BE32-E72D297353CC}">
                <c16:uniqueId val="{00000005-A9FB-4B3E-931E-962D03636B45}"/>
              </c:ext>
            </c:extLst>
          </c:dPt>
          <c:dPt>
            <c:idx val="3"/>
            <c:bubble3D val="0"/>
            <c:spPr>
              <a:solidFill>
                <a:schemeClr val="accent4"/>
              </a:solidFill>
              <a:ln w="19050">
                <a:noFill/>
              </a:ln>
              <a:effectLst/>
            </c:spPr>
            <c:extLst>
              <c:ext xmlns:c16="http://schemas.microsoft.com/office/drawing/2014/chart" uri="{C3380CC4-5D6E-409C-BE32-E72D297353CC}">
                <c16:uniqueId val="{00000007-A9FB-4B3E-931E-962D03636B45}"/>
              </c:ext>
            </c:extLst>
          </c:dPt>
          <c:dPt>
            <c:idx val="4"/>
            <c:bubble3D val="0"/>
            <c:spPr>
              <a:solidFill>
                <a:schemeClr val="accent5"/>
              </a:solidFill>
              <a:ln w="19050">
                <a:noFill/>
              </a:ln>
              <a:effectLst/>
            </c:spPr>
            <c:extLst>
              <c:ext xmlns:c16="http://schemas.microsoft.com/office/drawing/2014/chart" uri="{C3380CC4-5D6E-409C-BE32-E72D297353CC}">
                <c16:uniqueId val="{00000009-A9FB-4B3E-931E-962D03636B45}"/>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A9FB-4B3E-931E-962D03636B4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FIG_Ute!$C$3:$F$3</c:f>
              <c:strCache>
                <c:ptCount val="4"/>
                <c:pt idx="0">
                  <c:v>Ingen ganger</c:v>
                </c:pt>
                <c:pt idx="1">
                  <c:v>1 gang</c:v>
                </c:pt>
                <c:pt idx="2">
                  <c:v>2-5 ganger</c:v>
                </c:pt>
                <c:pt idx="3">
                  <c:v>6 ganger eller mer</c:v>
                </c:pt>
              </c:strCache>
            </c:strRef>
          </c:cat>
          <c:val>
            <c:numRef>
              <c:f>FIG_Ute!$C$4:$F$4</c:f>
              <c:numCache>
                <c:formatCode>0</c:formatCode>
                <c:ptCount val="4"/>
                <c:pt idx="0">
                  <c:v>27.966314731020613</c:v>
                </c:pt>
                <c:pt idx="1">
                  <c:v>28.50678733031674</c:v>
                </c:pt>
                <c:pt idx="2">
                  <c:v>38.197586726998487</c:v>
                </c:pt>
                <c:pt idx="3">
                  <c:v>5.3293112116641526</c:v>
                </c:pt>
              </c:numCache>
            </c:numRef>
          </c:val>
          <c:extLst>
            <c:ext xmlns:c16="http://schemas.microsoft.com/office/drawing/2014/chart" uri="{C3380CC4-5D6E-409C-BE32-E72D297353CC}">
              <c16:uniqueId val="{0000000A-A9FB-4B3E-931E-962D03636B4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2.0500556625468201E-2"/>
          <c:y val="0.84873801594573295"/>
          <c:w val="0.95899888674906397"/>
          <c:h val="0.123484484809440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FIG_Ute!$B$8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FIG_Ute!$C$7:$E$7</c:f>
              <c:strCache>
                <c:ptCount val="3"/>
                <c:pt idx="0">
                  <c:v>Vg1</c:v>
                </c:pt>
                <c:pt idx="1">
                  <c:v>Vg2</c:v>
                </c:pt>
                <c:pt idx="2">
                  <c:v>Vg3</c:v>
                </c:pt>
              </c:strCache>
            </c:strRef>
          </c:cat>
          <c:val>
            <c:numRef>
              <c:f>FIG_Ute!$C$8:$E$8</c:f>
              <c:numCache>
                <c:formatCode>0</c:formatCode>
                <c:ptCount val="3"/>
                <c:pt idx="0">
                  <c:v>45.510204081632658</c:v>
                </c:pt>
                <c:pt idx="1">
                  <c:v>46.7870036101083</c:v>
                </c:pt>
                <c:pt idx="2">
                  <c:v>44.123711340206185</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charset="0"/>
          <a:ea typeface="Akkurat" charset="0"/>
          <a:cs typeface="Akkurat" charset="0"/>
        </a:defRPr>
      </a:pPr>
      <a:endParaRPr lang="nb-NO"/>
    </a:p>
  </c:txPr>
  <c:externalData r:id="rId4">
    <c:autoUpdate val="1"/>
  </c:externalData>
  <c:userShapes r:id="rId5"/>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FIG_Ute!$B$9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FIG_Ute!$C$7:$E$7</c:f>
              <c:strCache>
                <c:ptCount val="3"/>
                <c:pt idx="0">
                  <c:v>Vg1</c:v>
                </c:pt>
                <c:pt idx="1">
                  <c:v>Vg2</c:v>
                </c:pt>
                <c:pt idx="2">
                  <c:v>Vg3</c:v>
                </c:pt>
              </c:strCache>
            </c:strRef>
          </c:cat>
          <c:val>
            <c:numRef>
              <c:f>FIG_Ute!$C$9:$E$9</c:f>
              <c:numCache>
                <c:formatCode>0</c:formatCode>
                <c:ptCount val="3"/>
                <c:pt idx="0">
                  <c:v>39.960238568588466</c:v>
                </c:pt>
                <c:pt idx="1">
                  <c:v>43.012309920347576</c:v>
                </c:pt>
                <c:pt idx="2">
                  <c:v>42.628475147430493</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charset="0"/>
          <a:ea typeface="Akkurat" charset="0"/>
          <a:cs typeface="Akkurat" charset="0"/>
        </a:defRPr>
      </a:pPr>
      <a:endParaRPr lang="nb-NO"/>
    </a:p>
  </c:txPr>
  <c:externalData r:id="rId4">
    <c:autoUpdate val="1"/>
  </c:externalData>
  <c:userShapes r:id="rId5"/>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50366774240097"/>
          <c:y val="4.9745185007933602E-2"/>
          <c:w val="0.57890102957610168"/>
          <c:h val="0.786115289184393"/>
        </c:manualLayout>
      </c:layout>
      <c:barChart>
        <c:barDir val="bar"/>
        <c:grouping val="stacked"/>
        <c:varyColors val="0"/>
        <c:ser>
          <c:idx val="0"/>
          <c:order val="0"/>
          <c:tx>
            <c:strRef>
              <c:f>FIG_Ute!$B$11</c:f>
              <c:strCache>
                <c:ptCount val="1"/>
                <c:pt idx="0">
                  <c:v>Ingen ganger</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5076-477F-81C9-A81B80278BA7}"/>
                </c:ext>
              </c:extLst>
            </c:dLbl>
            <c:dLbl>
              <c:idx val="1"/>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0-5076-477F-81C9-A81B80278BA7}"/>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FIG_Ute!$A$12:$A$13</c:f>
              <c:strCache>
                <c:ptCount val="2"/>
                <c:pt idx="0">
                  <c:v>Kjørt eller sittet på med bil, motorsykkel eller moped for moro skyld (kjørt for å kjøre en tur)</c:v>
                </c:pt>
                <c:pt idx="1">
                  <c:v>Spilt fotball, stått på snowboard eller drevet med annen fysisk aktivitet sammen med venner (ikke i idrettslag)</c:v>
                </c:pt>
              </c:strCache>
            </c:strRef>
          </c:cat>
          <c:val>
            <c:numRef>
              <c:f>FIG_Ute!$B$12:$B$13</c:f>
              <c:numCache>
                <c:formatCode>0</c:formatCode>
                <c:ptCount val="2"/>
                <c:pt idx="0">
                  <c:v>48.765278124220501</c:v>
                </c:pt>
                <c:pt idx="1">
                  <c:v>57.475000000000001</c:v>
                </c:pt>
              </c:numCache>
            </c:numRef>
          </c:val>
          <c:extLst>
            <c:ext xmlns:c16="http://schemas.microsoft.com/office/drawing/2014/chart" uri="{C3380CC4-5D6E-409C-BE32-E72D297353CC}">
              <c16:uniqueId val="{00000000-E6E4-4DCC-9399-C6F1EBC1477A}"/>
            </c:ext>
          </c:extLst>
        </c:ser>
        <c:ser>
          <c:idx val="1"/>
          <c:order val="1"/>
          <c:tx>
            <c:strRef>
              <c:f>FIG_Ute!$C$11</c:f>
              <c:strCache>
                <c:ptCount val="1"/>
                <c:pt idx="0">
                  <c:v>1 gang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FIG_Ute!$A$12:$A$13</c:f>
              <c:strCache>
                <c:ptCount val="2"/>
                <c:pt idx="0">
                  <c:v>Kjørt eller sittet på med bil, motorsykkel eller moped for moro skyld (kjørt for å kjøre en tur)</c:v>
                </c:pt>
                <c:pt idx="1">
                  <c:v>Spilt fotball, stått på snowboard eller drevet med annen fysisk aktivitet sammen med venner (ikke i idrettslag)</c:v>
                </c:pt>
              </c:strCache>
            </c:strRef>
          </c:cat>
          <c:val>
            <c:numRef>
              <c:f>FIG_Ute!$C$12:$C$13</c:f>
              <c:numCache>
                <c:formatCode>0</c:formatCode>
                <c:ptCount val="2"/>
                <c:pt idx="0">
                  <c:v>23.534547268645547</c:v>
                </c:pt>
                <c:pt idx="1">
                  <c:v>17.987500000000001</c:v>
                </c:pt>
              </c:numCache>
            </c:numRef>
          </c:val>
          <c:extLst>
            <c:ext xmlns:c16="http://schemas.microsoft.com/office/drawing/2014/chart" uri="{C3380CC4-5D6E-409C-BE32-E72D297353CC}">
              <c16:uniqueId val="{00000001-E6E4-4DCC-9399-C6F1EBC1477A}"/>
            </c:ext>
          </c:extLst>
        </c:ser>
        <c:ser>
          <c:idx val="2"/>
          <c:order val="2"/>
          <c:tx>
            <c:strRef>
              <c:f>FIG_Ute!$D$11</c:f>
              <c:strCache>
                <c:ptCount val="1"/>
                <c:pt idx="0">
                  <c:v>2-5 ganger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FIG_Ute!$A$12:$A$13</c:f>
              <c:strCache>
                <c:ptCount val="2"/>
                <c:pt idx="0">
                  <c:v>Kjørt eller sittet på med bil, motorsykkel eller moped for moro skyld (kjørt for å kjøre en tur)</c:v>
                </c:pt>
                <c:pt idx="1">
                  <c:v>Spilt fotball, stått på snowboard eller drevet med annen fysisk aktivitet sammen med venner (ikke i idrettslag)</c:v>
                </c:pt>
              </c:strCache>
            </c:strRef>
          </c:cat>
          <c:val>
            <c:numRef>
              <c:f>FIG_Ute!$D$12:$D$13</c:f>
              <c:numCache>
                <c:formatCode>0</c:formatCode>
                <c:ptCount val="2"/>
                <c:pt idx="0">
                  <c:v>21.476677475679722</c:v>
                </c:pt>
                <c:pt idx="1">
                  <c:v>19.675000000000001</c:v>
                </c:pt>
              </c:numCache>
            </c:numRef>
          </c:val>
          <c:extLst>
            <c:ext xmlns:c16="http://schemas.microsoft.com/office/drawing/2014/chart" uri="{C3380CC4-5D6E-409C-BE32-E72D297353CC}">
              <c16:uniqueId val="{00000002-E6E4-4DCC-9399-C6F1EBC1477A}"/>
            </c:ext>
          </c:extLst>
        </c:ser>
        <c:ser>
          <c:idx val="3"/>
          <c:order val="3"/>
          <c:tx>
            <c:strRef>
              <c:f>FIG_Ute!$E$11</c:f>
              <c:strCache>
                <c:ptCount val="1"/>
                <c:pt idx="0">
                  <c:v>6 ganger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FIG_Ute!$A$12:$A$13</c:f>
              <c:strCache>
                <c:ptCount val="2"/>
                <c:pt idx="0">
                  <c:v>Kjørt eller sittet på med bil, motorsykkel eller moped for moro skyld (kjørt for å kjøre en tur)</c:v>
                </c:pt>
                <c:pt idx="1">
                  <c:v>Spilt fotball, stått på snowboard eller drevet med annen fysisk aktivitet sammen med venner (ikke i idrettslag)</c:v>
                </c:pt>
              </c:strCache>
            </c:strRef>
          </c:cat>
          <c:val>
            <c:numRef>
              <c:f>FIG_Ute!$E$12:$E$13</c:f>
              <c:numCache>
                <c:formatCode>0</c:formatCode>
                <c:ptCount val="2"/>
                <c:pt idx="0">
                  <c:v>6.223497131454228</c:v>
                </c:pt>
                <c:pt idx="1">
                  <c:v>4.8624999999999998</c:v>
                </c:pt>
              </c:numCache>
            </c:numRef>
          </c:val>
          <c:extLst>
            <c:ext xmlns:c16="http://schemas.microsoft.com/office/drawing/2014/chart" uri="{C3380CC4-5D6E-409C-BE32-E72D297353CC}">
              <c16:uniqueId val="{00000003-E6E4-4DCC-9399-C6F1EBC1477A}"/>
            </c:ext>
          </c:extLst>
        </c:ser>
        <c:dLbls>
          <c:showLegendKey val="0"/>
          <c:showVal val="0"/>
          <c:showCatName val="0"/>
          <c:showSerName val="0"/>
          <c:showPercent val="0"/>
          <c:showBubbleSize val="0"/>
        </c:dLbls>
        <c:gapWidth val="40"/>
        <c:overlap val="100"/>
        <c:axId val="1882905952"/>
        <c:axId val="1882908704"/>
      </c:barChart>
      <c:catAx>
        <c:axId val="188290595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2908704"/>
        <c:crosses val="autoZero"/>
        <c:auto val="1"/>
        <c:lblAlgn val="ctr"/>
        <c:lblOffset val="100"/>
        <c:noMultiLvlLbl val="0"/>
      </c:catAx>
      <c:valAx>
        <c:axId val="1882908704"/>
        <c:scaling>
          <c:orientation val="minMax"/>
          <c:max val="100"/>
        </c:scaling>
        <c:delete val="1"/>
        <c:axPos val="b"/>
        <c:numFmt formatCode="0" sourceLinked="1"/>
        <c:majorTickMark val="none"/>
        <c:minorTickMark val="none"/>
        <c:tickLblPos val="nextTo"/>
        <c:crossAx val="1882905952"/>
        <c:crosses val="autoZero"/>
        <c:crossBetween val="between"/>
      </c:valAx>
      <c:spPr>
        <a:noFill/>
        <a:ln>
          <a:noFill/>
        </a:ln>
        <a:effectLst/>
      </c:spPr>
    </c:plotArea>
    <c:legend>
      <c:legendPos val="b"/>
      <c:layout>
        <c:manualLayout>
          <c:xMode val="edge"/>
          <c:yMode val="edge"/>
          <c:x val="0.271278350442612"/>
          <c:y val="0.861121902175363"/>
          <c:w val="0.71764149243404696"/>
          <c:h val="9.472492836343950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FIG_Ute!$A$17</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FIG_Ute!$B$16:$K$16</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FIG_Ute!$B$17:$K$17</c:f>
              <c:numCache>
                <c:formatCode>0</c:formatCode>
                <c:ptCount val="10"/>
                <c:pt idx="0">
                  <c:v>0</c:v>
                </c:pt>
                <c:pt idx="1">
                  <c:v>0</c:v>
                </c:pt>
                <c:pt idx="2">
                  <c:v>0</c:v>
                </c:pt>
                <c:pt idx="3">
                  <c:v>0</c:v>
                </c:pt>
                <c:pt idx="4">
                  <c:v>0</c:v>
                </c:pt>
                <c:pt idx="5">
                  <c:v>0</c:v>
                </c:pt>
                <c:pt idx="6">
                  <c:v>44.48</c:v>
                </c:pt>
                <c:pt idx="7">
                  <c:v>0</c:v>
                </c:pt>
                <c:pt idx="8">
                  <c:v>0</c:v>
                </c:pt>
                <c:pt idx="9">
                  <c:v>42.68</c:v>
                </c:pt>
              </c:numCache>
            </c:numRef>
          </c:val>
          <c:extLst>
            <c:ext xmlns:c16="http://schemas.microsoft.com/office/drawing/2014/chart" uri="{C3380CC4-5D6E-409C-BE32-E72D297353CC}">
              <c16:uniqueId val="{00000000-50DD-4B80-8FEE-2D2837201CE2}"/>
            </c:ext>
          </c:extLst>
        </c:ser>
        <c:ser>
          <c:idx val="1"/>
          <c:order val="1"/>
          <c:tx>
            <c:strRef>
              <c:f>FIG_Ute!$A$18</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FIG_Ute!$B$16:$K$16</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FIG_Ute!$B$18:$K$18</c:f>
              <c:numCache>
                <c:formatCode>0</c:formatCode>
                <c:ptCount val="10"/>
                <c:pt idx="0">
                  <c:v>0</c:v>
                </c:pt>
                <c:pt idx="1">
                  <c:v>0</c:v>
                </c:pt>
                <c:pt idx="2">
                  <c:v>0</c:v>
                </c:pt>
                <c:pt idx="3">
                  <c:v>0</c:v>
                </c:pt>
                <c:pt idx="4">
                  <c:v>0</c:v>
                </c:pt>
                <c:pt idx="5">
                  <c:v>0</c:v>
                </c:pt>
                <c:pt idx="6">
                  <c:v>0</c:v>
                </c:pt>
                <c:pt idx="7">
                  <c:v>0</c:v>
                </c:pt>
                <c:pt idx="8">
                  <c:v>0</c:v>
                </c:pt>
                <c:pt idx="9">
                  <c:v>44.84</c:v>
                </c:pt>
              </c:numCache>
            </c:numRef>
          </c:val>
          <c:extLst>
            <c:ext xmlns:c16="http://schemas.microsoft.com/office/drawing/2014/chart" uri="{C3380CC4-5D6E-409C-BE32-E72D297353CC}">
              <c16:uniqueId val="{00000000-8804-41F3-866F-3B223B6029D4}"/>
            </c:ext>
          </c:extLst>
        </c:ser>
        <c:ser>
          <c:idx val="2"/>
          <c:order val="2"/>
          <c:tx>
            <c:strRef>
              <c:f>FIG_Ute!$A$19</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FIG_Ute!$B$16:$K$16</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FIG_Ute!$B$19:$K$19</c:f>
              <c:numCache>
                <c:formatCode>0</c:formatCode>
                <c:ptCount val="10"/>
                <c:pt idx="0">
                  <c:v>0</c:v>
                </c:pt>
                <c:pt idx="1">
                  <c:v>0</c:v>
                </c:pt>
                <c:pt idx="2">
                  <c:v>0</c:v>
                </c:pt>
                <c:pt idx="3">
                  <c:v>0</c:v>
                </c:pt>
                <c:pt idx="4">
                  <c:v>0</c:v>
                </c:pt>
                <c:pt idx="5">
                  <c:v>0</c:v>
                </c:pt>
                <c:pt idx="6">
                  <c:v>0</c:v>
                </c:pt>
                <c:pt idx="7">
                  <c:v>0</c:v>
                </c:pt>
                <c:pt idx="8">
                  <c:v>0</c:v>
                </c:pt>
                <c:pt idx="9">
                  <c:v>43.25</c:v>
                </c:pt>
              </c:numCache>
            </c:numRef>
          </c:val>
          <c:extLst>
            <c:ext xmlns:c16="http://schemas.microsoft.com/office/drawing/2014/chart" uri="{C3380CC4-5D6E-409C-BE32-E72D297353CC}">
              <c16:uniqueId val="{00000001-8804-41F3-866F-3B223B6029D4}"/>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70"/>
          <c:min val="1.0000000000000005E-9"/>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layout>
        <c:manualLayout>
          <c:xMode val="edge"/>
          <c:yMode val="edge"/>
          <c:x val="0.13863685180295918"/>
          <c:y val="5.6222801666319884E-2"/>
          <c:w val="0.23091691141999704"/>
          <c:h val="0.1287883986240908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42592592592592599"/>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FIG_Medier!$B$5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552-41EA-9B3B-5D939FCE6BD1}"/>
              </c:ext>
            </c:extLst>
          </c:dPt>
          <c:dPt>
            <c:idx val="1"/>
            <c:bubble3D val="0"/>
            <c:spPr>
              <a:solidFill>
                <a:schemeClr val="accent2"/>
              </a:solidFill>
              <a:ln w="19050">
                <a:noFill/>
              </a:ln>
              <a:effectLst/>
            </c:spPr>
            <c:extLst>
              <c:ext xmlns:c16="http://schemas.microsoft.com/office/drawing/2014/chart" uri="{C3380CC4-5D6E-409C-BE32-E72D297353CC}">
                <c16:uniqueId val="{00000003-1552-41EA-9B3B-5D939FCE6BD1}"/>
              </c:ext>
            </c:extLst>
          </c:dPt>
          <c:dPt>
            <c:idx val="2"/>
            <c:bubble3D val="0"/>
            <c:spPr>
              <a:solidFill>
                <a:schemeClr val="accent3"/>
              </a:solidFill>
              <a:ln w="19050">
                <a:noFill/>
              </a:ln>
              <a:effectLst/>
            </c:spPr>
            <c:extLst>
              <c:ext xmlns:c16="http://schemas.microsoft.com/office/drawing/2014/chart" uri="{C3380CC4-5D6E-409C-BE32-E72D297353CC}">
                <c16:uniqueId val="{00000005-1552-41EA-9B3B-5D939FCE6BD1}"/>
              </c:ext>
            </c:extLst>
          </c:dPt>
          <c:dPt>
            <c:idx val="3"/>
            <c:bubble3D val="0"/>
            <c:spPr>
              <a:solidFill>
                <a:schemeClr val="accent4"/>
              </a:solidFill>
              <a:ln w="19050">
                <a:noFill/>
              </a:ln>
              <a:effectLst/>
            </c:spPr>
            <c:extLst>
              <c:ext xmlns:c16="http://schemas.microsoft.com/office/drawing/2014/chart" uri="{C3380CC4-5D6E-409C-BE32-E72D297353CC}">
                <c16:uniqueId val="{00000007-1552-41EA-9B3B-5D939FCE6BD1}"/>
              </c:ext>
            </c:extLst>
          </c:dPt>
          <c:dPt>
            <c:idx val="4"/>
            <c:bubble3D val="0"/>
            <c:spPr>
              <a:solidFill>
                <a:srgbClr val="EABE00"/>
              </a:solidFill>
              <a:ln w="19050">
                <a:noFill/>
              </a:ln>
              <a:effectLst/>
            </c:spPr>
            <c:extLst>
              <c:ext xmlns:c16="http://schemas.microsoft.com/office/drawing/2014/chart" uri="{C3380CC4-5D6E-409C-BE32-E72D297353CC}">
                <c16:uniqueId val="{00000009-1552-41EA-9B3B-5D939FCE6BD1}"/>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52-41EA-9B3B-5D939FCE6BD1}"/>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FIG_Medier!$C$3:$G$3</c:f>
              <c:strCache>
                <c:ptCount val="5"/>
                <c:pt idx="0">
                  <c:v>Mindre enn én time</c:v>
                </c:pt>
                <c:pt idx="1">
                  <c:v>En til to timer</c:v>
                </c:pt>
                <c:pt idx="2">
                  <c:v>To til tre timer</c:v>
                </c:pt>
                <c:pt idx="3">
                  <c:v>Tre til fire timer</c:v>
                </c:pt>
                <c:pt idx="4">
                  <c:v>Mer enn fire timer</c:v>
                </c:pt>
              </c:strCache>
            </c:strRef>
          </c:cat>
          <c:val>
            <c:numRef>
              <c:f>FIG_Medier!$C$5:$G$5</c:f>
              <c:numCache>
                <c:formatCode>0</c:formatCode>
                <c:ptCount val="5"/>
                <c:pt idx="0">
                  <c:v>4.1298824340037035</c:v>
                </c:pt>
                <c:pt idx="1">
                  <c:v>12.226002325481247</c:v>
                </c:pt>
                <c:pt idx="2">
                  <c:v>22.425821454717713</c:v>
                </c:pt>
                <c:pt idx="3">
                  <c:v>26.473881400456484</c:v>
                </c:pt>
                <c:pt idx="4">
                  <c:v>34.744412385340858</c:v>
                </c:pt>
              </c:numCache>
            </c:numRef>
          </c:val>
          <c:extLst>
            <c:ext xmlns:c16="http://schemas.microsoft.com/office/drawing/2014/chart" uri="{C3380CC4-5D6E-409C-BE32-E72D297353CC}">
              <c16:uniqueId val="{0000000A-1552-41EA-9B3B-5D939FCE6BD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3865467280986163"/>
          <c:y val="0.4211383739162805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FIG_Medier!$B$4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F3F8-412A-8930-F2E046BC34AC}"/>
              </c:ext>
            </c:extLst>
          </c:dPt>
          <c:dPt>
            <c:idx val="1"/>
            <c:bubble3D val="0"/>
            <c:spPr>
              <a:solidFill>
                <a:schemeClr val="accent2"/>
              </a:solidFill>
              <a:ln w="19050">
                <a:noFill/>
              </a:ln>
              <a:effectLst/>
            </c:spPr>
            <c:extLst>
              <c:ext xmlns:c16="http://schemas.microsoft.com/office/drawing/2014/chart" uri="{C3380CC4-5D6E-409C-BE32-E72D297353CC}">
                <c16:uniqueId val="{00000003-F3F8-412A-8930-F2E046BC34AC}"/>
              </c:ext>
            </c:extLst>
          </c:dPt>
          <c:dPt>
            <c:idx val="2"/>
            <c:bubble3D val="0"/>
            <c:spPr>
              <a:solidFill>
                <a:schemeClr val="accent3"/>
              </a:solidFill>
              <a:ln w="19050">
                <a:noFill/>
              </a:ln>
              <a:effectLst/>
            </c:spPr>
            <c:extLst>
              <c:ext xmlns:c16="http://schemas.microsoft.com/office/drawing/2014/chart" uri="{C3380CC4-5D6E-409C-BE32-E72D297353CC}">
                <c16:uniqueId val="{00000005-F3F8-412A-8930-F2E046BC34AC}"/>
              </c:ext>
            </c:extLst>
          </c:dPt>
          <c:dPt>
            <c:idx val="3"/>
            <c:bubble3D val="0"/>
            <c:spPr>
              <a:solidFill>
                <a:schemeClr val="accent4"/>
              </a:solidFill>
              <a:ln w="19050">
                <a:noFill/>
              </a:ln>
              <a:effectLst/>
            </c:spPr>
            <c:extLst>
              <c:ext xmlns:c16="http://schemas.microsoft.com/office/drawing/2014/chart" uri="{C3380CC4-5D6E-409C-BE32-E72D297353CC}">
                <c16:uniqueId val="{00000007-F3F8-412A-8930-F2E046BC34AC}"/>
              </c:ext>
            </c:extLst>
          </c:dPt>
          <c:dPt>
            <c:idx val="4"/>
            <c:bubble3D val="0"/>
            <c:spPr>
              <a:solidFill>
                <a:srgbClr val="EABE00"/>
              </a:solidFill>
              <a:ln w="19050">
                <a:noFill/>
              </a:ln>
              <a:effectLst/>
            </c:spPr>
            <c:extLst>
              <c:ext xmlns:c16="http://schemas.microsoft.com/office/drawing/2014/chart" uri="{C3380CC4-5D6E-409C-BE32-E72D297353CC}">
                <c16:uniqueId val="{00000009-F3F8-412A-8930-F2E046BC34AC}"/>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F3F8-412A-8930-F2E046BC34A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FIG_Medier!$C$3:$G$3</c:f>
              <c:strCache>
                <c:ptCount val="5"/>
                <c:pt idx="0">
                  <c:v>Mindre enn én time</c:v>
                </c:pt>
                <c:pt idx="1">
                  <c:v>En til to timer</c:v>
                </c:pt>
                <c:pt idx="2">
                  <c:v>To til tre timer</c:v>
                </c:pt>
                <c:pt idx="3">
                  <c:v>Tre til fire timer</c:v>
                </c:pt>
                <c:pt idx="4">
                  <c:v>Mer enn fire timer</c:v>
                </c:pt>
              </c:strCache>
            </c:strRef>
          </c:cat>
          <c:val>
            <c:numRef>
              <c:f>FIG_Medier!$C$4:$G$4</c:f>
              <c:numCache>
                <c:formatCode>0</c:formatCode>
                <c:ptCount val="5"/>
                <c:pt idx="0">
                  <c:v>3.1644777986241399</c:v>
                </c:pt>
                <c:pt idx="1">
                  <c:v>10.981863664790493</c:v>
                </c:pt>
                <c:pt idx="2">
                  <c:v>22.589118198874296</c:v>
                </c:pt>
                <c:pt idx="3">
                  <c:v>28.405253283302063</c:v>
                </c:pt>
                <c:pt idx="4">
                  <c:v>34.859287054409002</c:v>
                </c:pt>
              </c:numCache>
            </c:numRef>
          </c:val>
          <c:extLst>
            <c:ext xmlns:c16="http://schemas.microsoft.com/office/drawing/2014/chart" uri="{C3380CC4-5D6E-409C-BE32-E72D297353CC}">
              <c16:uniqueId val="{0000000A-F3F8-412A-8930-F2E046BC34A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2.0500556625468201E-2"/>
          <c:y val="0.84873801594573295"/>
          <c:w val="0.95899888674906397"/>
          <c:h val="0.1234844848094400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FIG_Medier!$B$8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FIG_Medier!$C$7:$E$7</c:f>
              <c:strCache>
                <c:ptCount val="3"/>
                <c:pt idx="0">
                  <c:v>Vg1</c:v>
                </c:pt>
                <c:pt idx="1">
                  <c:v>Vg2</c:v>
                </c:pt>
                <c:pt idx="2">
                  <c:v>Vg3</c:v>
                </c:pt>
              </c:strCache>
            </c:strRef>
          </c:cat>
          <c:val>
            <c:numRef>
              <c:f>FIG_Medier!$C$8:$E$8</c:f>
              <c:numCache>
                <c:formatCode>0</c:formatCode>
                <c:ptCount val="3"/>
                <c:pt idx="0">
                  <c:v>48.979591836734691</c:v>
                </c:pt>
                <c:pt idx="1">
                  <c:v>45.519713261648747</c:v>
                </c:pt>
                <c:pt idx="2">
                  <c:v>39.711934156378604</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charset="0"/>
          <a:ea typeface="Akkurat" charset="0"/>
          <a:cs typeface="Akkurat" charset="0"/>
        </a:defRPr>
      </a:pPr>
      <a:endParaRPr lang="nb-NO"/>
    </a:p>
  </c:txPr>
  <c:externalData r:id="rId4">
    <c:autoUpdate val="1"/>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96948275147658"/>
          <c:y val="4.9745185007933589E-2"/>
          <c:w val="0.46859396194875857"/>
          <c:h val="0.74579533897942962"/>
        </c:manualLayout>
      </c:layout>
      <c:barChart>
        <c:barDir val="bar"/>
        <c:grouping val="stacked"/>
        <c:varyColors val="0"/>
        <c:ser>
          <c:idx val="0"/>
          <c:order val="0"/>
          <c:tx>
            <c:strRef>
              <c:f>FIG_Foreldre!$B$11</c:f>
              <c:strCache>
                <c:ptCount val="1"/>
                <c:pt idx="0">
                  <c:v>Passer svært godt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FIG_Foreldre!$A$12:$A$16</c:f>
              <c:strCache>
                <c:ptCount val="5"/>
                <c:pt idx="0">
                  <c:v>Foreldrene mine pleier å vite hvor jeg er, og hvem jeg er sammen med i fritida</c:v>
                </c:pt>
                <c:pt idx="1">
                  <c:v>Foreldrene mine kjenner de fleste av vennene jeg er sammen med i fritida</c:v>
                </c:pt>
                <c:pt idx="2">
                  <c:v>Jeg liker å være sammen med foreldrene mine</c:v>
                </c:pt>
                <c:pt idx="3">
                  <c:v>Foreldrene mine kjenner foreldrene til vennene mine</c:v>
                </c:pt>
                <c:pt idx="4">
                  <c:v>Jeg krangler ofte med foreldrene mine</c:v>
                </c:pt>
              </c:strCache>
            </c:strRef>
          </c:cat>
          <c:val>
            <c:numRef>
              <c:f>FIG_Foreldre!$B$12:$B$16</c:f>
              <c:numCache>
                <c:formatCode>0</c:formatCode>
                <c:ptCount val="5"/>
                <c:pt idx="0">
                  <c:v>61.45204155593138</c:v>
                </c:pt>
                <c:pt idx="1">
                  <c:v>46.914777548793793</c:v>
                </c:pt>
                <c:pt idx="2">
                  <c:v>47.494844110154069</c:v>
                </c:pt>
                <c:pt idx="3">
                  <c:v>18.730933496034165</c:v>
                </c:pt>
                <c:pt idx="4">
                  <c:v>5.0177023562446594</c:v>
                </c:pt>
              </c:numCache>
            </c:numRef>
          </c:val>
          <c:extLst>
            <c:ext xmlns:c16="http://schemas.microsoft.com/office/drawing/2014/chart" uri="{C3380CC4-5D6E-409C-BE32-E72D297353CC}">
              <c16:uniqueId val="{00000000-BC70-4144-9545-0625FADCD67B}"/>
            </c:ext>
          </c:extLst>
        </c:ser>
        <c:ser>
          <c:idx val="1"/>
          <c:order val="1"/>
          <c:tx>
            <c:strRef>
              <c:f>FIG_Foreldre!$C$11</c:f>
              <c:strCache>
                <c:ptCount val="1"/>
                <c:pt idx="0">
                  <c:v>Passer nokså godt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FIG_Foreldre!$A$12:$A$16</c:f>
              <c:strCache>
                <c:ptCount val="5"/>
                <c:pt idx="0">
                  <c:v>Foreldrene mine pleier å vite hvor jeg er, og hvem jeg er sammen med i fritida</c:v>
                </c:pt>
                <c:pt idx="1">
                  <c:v>Foreldrene mine kjenner de fleste av vennene jeg er sammen med i fritida</c:v>
                </c:pt>
                <c:pt idx="2">
                  <c:v>Jeg liker å være sammen med foreldrene mine</c:v>
                </c:pt>
                <c:pt idx="3">
                  <c:v>Foreldrene mine kjenner foreldrene til vennene mine</c:v>
                </c:pt>
                <c:pt idx="4">
                  <c:v>Jeg krangler ofte med foreldrene mine</c:v>
                </c:pt>
              </c:strCache>
            </c:strRef>
          </c:cat>
          <c:val>
            <c:numRef>
              <c:f>FIG_Foreldre!$C$12:$C$16</c:f>
              <c:numCache>
                <c:formatCode>0</c:formatCode>
                <c:ptCount val="5"/>
                <c:pt idx="0">
                  <c:v>30.333413868084079</c:v>
                </c:pt>
                <c:pt idx="1">
                  <c:v>39.241120135774032</c:v>
                </c:pt>
                <c:pt idx="2">
                  <c:v>40.446439403129929</c:v>
                </c:pt>
                <c:pt idx="3">
                  <c:v>43.465527760829772</c:v>
                </c:pt>
                <c:pt idx="4">
                  <c:v>13.099743621047491</c:v>
                </c:pt>
              </c:numCache>
            </c:numRef>
          </c:val>
          <c:extLst>
            <c:ext xmlns:c16="http://schemas.microsoft.com/office/drawing/2014/chart" uri="{C3380CC4-5D6E-409C-BE32-E72D297353CC}">
              <c16:uniqueId val="{00000001-BC70-4144-9545-0625FADCD67B}"/>
            </c:ext>
          </c:extLst>
        </c:ser>
        <c:ser>
          <c:idx val="2"/>
          <c:order val="2"/>
          <c:tx>
            <c:strRef>
              <c:f>FIG_Foreldre!$D$11</c:f>
              <c:strCache>
                <c:ptCount val="1"/>
                <c:pt idx="0">
                  <c:v>Passer nokså dårlig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FIG_Foreldre!$A$12:$A$16</c:f>
              <c:strCache>
                <c:ptCount val="5"/>
                <c:pt idx="0">
                  <c:v>Foreldrene mine pleier å vite hvor jeg er, og hvem jeg er sammen med i fritida</c:v>
                </c:pt>
                <c:pt idx="1">
                  <c:v>Foreldrene mine kjenner de fleste av vennene jeg er sammen med i fritida</c:v>
                </c:pt>
                <c:pt idx="2">
                  <c:v>Jeg liker å være sammen med foreldrene mine</c:v>
                </c:pt>
                <c:pt idx="3">
                  <c:v>Foreldrene mine kjenner foreldrene til vennene mine</c:v>
                </c:pt>
                <c:pt idx="4">
                  <c:v>Jeg krangler ofte med foreldrene mine</c:v>
                </c:pt>
              </c:strCache>
            </c:strRef>
          </c:cat>
          <c:val>
            <c:numRef>
              <c:f>FIG_Foreldre!$D$12:$D$16</c:f>
              <c:numCache>
                <c:formatCode>0</c:formatCode>
                <c:ptCount val="5"/>
                <c:pt idx="0">
                  <c:v>5.1099299347668516</c:v>
                </c:pt>
                <c:pt idx="1">
                  <c:v>10.243665898896836</c:v>
                </c:pt>
                <c:pt idx="2">
                  <c:v>9.2078126895547747</c:v>
                </c:pt>
                <c:pt idx="3">
                  <c:v>26.381940207443559</c:v>
                </c:pt>
                <c:pt idx="4">
                  <c:v>40.056159199120991</c:v>
                </c:pt>
              </c:numCache>
            </c:numRef>
          </c:val>
          <c:extLst>
            <c:ext xmlns:c16="http://schemas.microsoft.com/office/drawing/2014/chart" uri="{C3380CC4-5D6E-409C-BE32-E72D297353CC}">
              <c16:uniqueId val="{00000002-BC70-4144-9545-0625FADCD67B}"/>
            </c:ext>
          </c:extLst>
        </c:ser>
        <c:ser>
          <c:idx val="3"/>
          <c:order val="3"/>
          <c:tx>
            <c:strRef>
              <c:f>FIG_Foreldre!$E$11</c:f>
              <c:strCache>
                <c:ptCount val="1"/>
                <c:pt idx="0">
                  <c:v>Passer svært dårlig</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FIG_Foreldre!$A$12:$A$16</c:f>
              <c:strCache>
                <c:ptCount val="5"/>
                <c:pt idx="0">
                  <c:v>Foreldrene mine pleier å vite hvor jeg er, og hvem jeg er sammen med i fritida</c:v>
                </c:pt>
                <c:pt idx="1">
                  <c:v>Foreldrene mine kjenner de fleste av vennene jeg er sammen med i fritida</c:v>
                </c:pt>
                <c:pt idx="2">
                  <c:v>Jeg liker å være sammen med foreldrene mine</c:v>
                </c:pt>
                <c:pt idx="3">
                  <c:v>Foreldrene mine kjenner foreldrene til vennene mine</c:v>
                </c:pt>
                <c:pt idx="4">
                  <c:v>Jeg krangler ofte med foreldrene mine</c:v>
                </c:pt>
              </c:strCache>
            </c:strRef>
          </c:cat>
          <c:val>
            <c:numRef>
              <c:f>FIG_Foreldre!$E$12:$E$16</c:f>
              <c:numCache>
                <c:formatCode>0</c:formatCode>
                <c:ptCount val="5"/>
                <c:pt idx="0">
                  <c:v>3.1046146412176854</c:v>
                </c:pt>
                <c:pt idx="1">
                  <c:v>3.6004364165353375</c:v>
                </c:pt>
                <c:pt idx="2">
                  <c:v>2.8509037971612279</c:v>
                </c:pt>
                <c:pt idx="3">
                  <c:v>11.421598535692496</c:v>
                </c:pt>
                <c:pt idx="4">
                  <c:v>41.826394823586867</c:v>
                </c:pt>
              </c:numCache>
            </c:numRef>
          </c:val>
          <c:extLst>
            <c:ext xmlns:c16="http://schemas.microsoft.com/office/drawing/2014/chart" uri="{C3380CC4-5D6E-409C-BE32-E72D297353CC}">
              <c16:uniqueId val="{00000003-BC70-4144-9545-0625FADCD67B}"/>
            </c:ext>
          </c:extLst>
        </c:ser>
        <c:dLbls>
          <c:showLegendKey val="0"/>
          <c:showVal val="0"/>
          <c:showCatName val="0"/>
          <c:showSerName val="0"/>
          <c:showPercent val="0"/>
          <c:showBubbleSize val="0"/>
        </c:dLbls>
        <c:gapWidth val="60"/>
        <c:overlap val="100"/>
        <c:axId val="1880391312"/>
        <c:axId val="1880393088"/>
      </c:barChart>
      <c:catAx>
        <c:axId val="18803913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0393088"/>
        <c:crosses val="autoZero"/>
        <c:auto val="1"/>
        <c:lblAlgn val="ctr"/>
        <c:lblOffset val="100"/>
        <c:noMultiLvlLbl val="0"/>
      </c:catAx>
      <c:valAx>
        <c:axId val="1880393088"/>
        <c:scaling>
          <c:orientation val="minMax"/>
          <c:max val="100"/>
        </c:scaling>
        <c:delete val="1"/>
        <c:axPos val="b"/>
        <c:numFmt formatCode="0" sourceLinked="1"/>
        <c:majorTickMark val="none"/>
        <c:minorTickMark val="none"/>
        <c:tickLblPos val="nextTo"/>
        <c:crossAx val="1880391312"/>
        <c:crosses val="autoZero"/>
        <c:crossBetween val="between"/>
      </c:valAx>
      <c:spPr>
        <a:noFill/>
        <a:ln>
          <a:noFill/>
        </a:ln>
        <a:effectLst/>
      </c:spPr>
    </c:plotArea>
    <c:legend>
      <c:legendPos val="b"/>
      <c:layout>
        <c:manualLayout>
          <c:xMode val="edge"/>
          <c:yMode val="edge"/>
          <c:x val="0"/>
          <c:y val="0.80530724506393903"/>
          <c:w val="0.99938868518144797"/>
          <c:h val="0.167559017659006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ea typeface="Akkurat" charset="0"/>
          <a:cs typeface="Akkurat" charset="0"/>
        </a:defRPr>
      </a:pPr>
      <a:endParaRPr lang="nb-NO"/>
    </a:p>
  </c:txPr>
  <c:externalData r:id="rId3">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FIG_Medier!$B$9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FIG_Medier!$C$7:$E$7</c:f>
              <c:strCache>
                <c:ptCount val="3"/>
                <c:pt idx="0">
                  <c:v>Vg1</c:v>
                </c:pt>
                <c:pt idx="1">
                  <c:v>Vg2</c:v>
                </c:pt>
                <c:pt idx="2">
                  <c:v>Vg3</c:v>
                </c:pt>
              </c:strCache>
            </c:strRef>
          </c:cat>
          <c:val>
            <c:numRef>
              <c:f>FIG_Medier!$C$9:$E$9</c:f>
              <c:numCache>
                <c:formatCode>0</c:formatCode>
                <c:ptCount val="3"/>
                <c:pt idx="0">
                  <c:v>20.418848167539267</c:v>
                </c:pt>
                <c:pt idx="1">
                  <c:v>15.812274368231046</c:v>
                </c:pt>
                <c:pt idx="2">
                  <c:v>14.057239057239057</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charset="0"/>
          <a:ea typeface="Akkurat" charset="0"/>
          <a:cs typeface="Akkurat" charset="0"/>
        </a:defRPr>
      </a:pPr>
      <a:endParaRPr lang="nb-NO"/>
    </a:p>
  </c:txPr>
  <c:externalData r:id="rId4">
    <c:autoUpdate val="1"/>
  </c:externalData>
  <c:userShapes r:id="rId5"/>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50366774240097"/>
          <c:y val="1.7247807971504499E-2"/>
          <c:w val="0.57890102957610168"/>
          <c:h val="0.81861270349328197"/>
        </c:manualLayout>
      </c:layout>
      <c:barChart>
        <c:barDir val="bar"/>
        <c:grouping val="stacked"/>
        <c:varyColors val="0"/>
        <c:ser>
          <c:idx val="0"/>
          <c:order val="0"/>
          <c:tx>
            <c:strRef>
              <c:f>FIG_Medier!$B$11</c:f>
              <c:strCache>
                <c:ptCount val="1"/>
                <c:pt idx="0">
                  <c:v>Mindre enn 30 minutter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FIG_Medier!$A$12:$A$17</c:f>
              <c:strCache>
                <c:ptCount val="6"/>
                <c:pt idx="0">
                  <c:v>Lese bøker</c:v>
                </c:pt>
                <c:pt idx="1">
                  <c:v>Se på TV</c:v>
                </c:pt>
                <c:pt idx="2">
                  <c:v>Se på filmer, serier, Youtube</c:v>
                </c:pt>
                <c:pt idx="3">
                  <c:v>Spille spill på telefon, nettbrett</c:v>
                </c:pt>
                <c:pt idx="4">
                  <c:v>Spille dataspill/TV-spill</c:v>
                </c:pt>
                <c:pt idx="5">
                  <c:v>Sosiale medier</c:v>
                </c:pt>
              </c:strCache>
            </c:strRef>
          </c:cat>
          <c:val>
            <c:numRef>
              <c:f>FIG_Medier!$B$12:$B$17</c:f>
              <c:numCache>
                <c:formatCode>0</c:formatCode>
                <c:ptCount val="6"/>
                <c:pt idx="0">
                  <c:v>87.760778859527122</c:v>
                </c:pt>
                <c:pt idx="1">
                  <c:v>63.741368487131197</c:v>
                </c:pt>
                <c:pt idx="2">
                  <c:v>11.373930548565676</c:v>
                </c:pt>
                <c:pt idx="3">
                  <c:v>63.908249904955014</c:v>
                </c:pt>
                <c:pt idx="4">
                  <c:v>60.903782685960905</c:v>
                </c:pt>
                <c:pt idx="5">
                  <c:v>11.98145130968793</c:v>
                </c:pt>
              </c:numCache>
            </c:numRef>
          </c:val>
          <c:extLst>
            <c:ext xmlns:c16="http://schemas.microsoft.com/office/drawing/2014/chart" uri="{C3380CC4-5D6E-409C-BE32-E72D297353CC}">
              <c16:uniqueId val="{00000000-C532-4710-84F1-8432048FECE9}"/>
            </c:ext>
          </c:extLst>
        </c:ser>
        <c:ser>
          <c:idx val="1"/>
          <c:order val="1"/>
          <c:tx>
            <c:strRef>
              <c:f>FIG_Medier!$C$11</c:f>
              <c:strCache>
                <c:ptCount val="1"/>
                <c:pt idx="0">
                  <c:v>30-60 minutter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FIG_Medier!$A$12:$A$17</c:f>
              <c:strCache>
                <c:ptCount val="6"/>
                <c:pt idx="0">
                  <c:v>Lese bøker</c:v>
                </c:pt>
                <c:pt idx="1">
                  <c:v>Se på TV</c:v>
                </c:pt>
                <c:pt idx="2">
                  <c:v>Se på filmer, serier, Youtube</c:v>
                </c:pt>
                <c:pt idx="3">
                  <c:v>Spille spill på telefon, nettbrett</c:v>
                </c:pt>
                <c:pt idx="4">
                  <c:v>Spille dataspill/TV-spill</c:v>
                </c:pt>
                <c:pt idx="5">
                  <c:v>Sosiale medier</c:v>
                </c:pt>
              </c:strCache>
            </c:strRef>
          </c:cat>
          <c:val>
            <c:numRef>
              <c:f>FIG_Medier!$C$12:$C$17</c:f>
              <c:numCache>
                <c:formatCode>0</c:formatCode>
                <c:ptCount val="6"/>
                <c:pt idx="0">
                  <c:v>6.941459097231002</c:v>
                </c:pt>
                <c:pt idx="1">
                  <c:v>18.706842435655997</c:v>
                </c:pt>
                <c:pt idx="2">
                  <c:v>19.765978862606946</c:v>
                </c:pt>
                <c:pt idx="3">
                  <c:v>15.105816753263213</c:v>
                </c:pt>
                <c:pt idx="4">
                  <c:v>8.5173902005585163</c:v>
                </c:pt>
                <c:pt idx="5">
                  <c:v>16.919413460333374</c:v>
                </c:pt>
              </c:numCache>
            </c:numRef>
          </c:val>
          <c:extLst>
            <c:ext xmlns:c16="http://schemas.microsoft.com/office/drawing/2014/chart" uri="{C3380CC4-5D6E-409C-BE32-E72D297353CC}">
              <c16:uniqueId val="{00000001-C532-4710-84F1-8432048FECE9}"/>
            </c:ext>
          </c:extLst>
        </c:ser>
        <c:ser>
          <c:idx val="2"/>
          <c:order val="2"/>
          <c:tx>
            <c:strRef>
              <c:f>FIG_Medier!$D$11</c:f>
              <c:strCache>
                <c:ptCount val="1"/>
                <c:pt idx="0">
                  <c:v>Én til to timer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FIG_Medier!$A$12:$A$17</c:f>
              <c:strCache>
                <c:ptCount val="6"/>
                <c:pt idx="0">
                  <c:v>Lese bøker</c:v>
                </c:pt>
                <c:pt idx="1">
                  <c:v>Se på TV</c:v>
                </c:pt>
                <c:pt idx="2">
                  <c:v>Se på filmer, serier, Youtube</c:v>
                </c:pt>
                <c:pt idx="3">
                  <c:v>Spille spill på telefon, nettbrett</c:v>
                </c:pt>
                <c:pt idx="4">
                  <c:v>Spille dataspill/TV-spill</c:v>
                </c:pt>
                <c:pt idx="5">
                  <c:v>Sosiale medier</c:v>
                </c:pt>
              </c:strCache>
            </c:strRef>
          </c:cat>
          <c:val>
            <c:numRef>
              <c:f>FIG_Medier!$D$12:$D$17</c:f>
              <c:numCache>
                <c:formatCode>0</c:formatCode>
                <c:ptCount val="6"/>
                <c:pt idx="0">
                  <c:v>2.8069288152737388</c:v>
                </c:pt>
                <c:pt idx="1">
                  <c:v>10.207156308851225</c:v>
                </c:pt>
                <c:pt idx="2">
                  <c:v>30.32209360845496</c:v>
                </c:pt>
                <c:pt idx="3">
                  <c:v>9.0102648586997844</c:v>
                </c:pt>
                <c:pt idx="4">
                  <c:v>11.246509266311246</c:v>
                </c:pt>
                <c:pt idx="5">
                  <c:v>23.33625767640055</c:v>
                </c:pt>
              </c:numCache>
            </c:numRef>
          </c:val>
          <c:extLst>
            <c:ext xmlns:c16="http://schemas.microsoft.com/office/drawing/2014/chart" uri="{C3380CC4-5D6E-409C-BE32-E72D297353CC}">
              <c16:uniqueId val="{00000002-C532-4710-84F1-8432048FECE9}"/>
            </c:ext>
          </c:extLst>
        </c:ser>
        <c:ser>
          <c:idx val="3"/>
          <c:order val="3"/>
          <c:tx>
            <c:strRef>
              <c:f>FIG_Medier!$E$11</c:f>
              <c:strCache>
                <c:ptCount val="1"/>
                <c:pt idx="0">
                  <c:v>Mer enn to timer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FIG_Medier!$A$12:$A$17</c:f>
              <c:strCache>
                <c:ptCount val="6"/>
                <c:pt idx="0">
                  <c:v>Lese bøker</c:v>
                </c:pt>
                <c:pt idx="1">
                  <c:v>Se på TV</c:v>
                </c:pt>
                <c:pt idx="2">
                  <c:v>Se på filmer, serier, Youtube</c:v>
                </c:pt>
                <c:pt idx="3">
                  <c:v>Spille spill på telefon, nettbrett</c:v>
                </c:pt>
                <c:pt idx="4">
                  <c:v>Spille dataspill/TV-spill</c:v>
                </c:pt>
                <c:pt idx="5">
                  <c:v>Sosiale medier</c:v>
                </c:pt>
              </c:strCache>
            </c:strRef>
          </c:cat>
          <c:val>
            <c:numRef>
              <c:f>FIG_Medier!$E$12:$E$17</c:f>
              <c:numCache>
                <c:formatCode>0</c:formatCode>
                <c:ptCount val="6"/>
                <c:pt idx="0">
                  <c:v>2.4908332279681376</c:v>
                </c:pt>
                <c:pt idx="1">
                  <c:v>7.3446327683615822</c:v>
                </c:pt>
                <c:pt idx="2">
                  <c:v>38.537996980372419</c:v>
                </c:pt>
                <c:pt idx="3">
                  <c:v>11.975668483081991</c:v>
                </c:pt>
                <c:pt idx="4">
                  <c:v>19.332317847169335</c:v>
                </c:pt>
                <c:pt idx="5">
                  <c:v>47.762877553578143</c:v>
                </c:pt>
              </c:numCache>
            </c:numRef>
          </c:val>
          <c:extLst>
            <c:ext xmlns:c16="http://schemas.microsoft.com/office/drawing/2014/chart" uri="{C3380CC4-5D6E-409C-BE32-E72D297353CC}">
              <c16:uniqueId val="{00000003-C532-4710-84F1-8432048FECE9}"/>
            </c:ext>
          </c:extLst>
        </c:ser>
        <c:dLbls>
          <c:showLegendKey val="0"/>
          <c:showVal val="0"/>
          <c:showCatName val="0"/>
          <c:showSerName val="0"/>
          <c:showPercent val="0"/>
          <c:showBubbleSize val="0"/>
        </c:dLbls>
        <c:gapWidth val="80"/>
        <c:overlap val="100"/>
        <c:axId val="1885922144"/>
        <c:axId val="1885924896"/>
      </c:barChart>
      <c:catAx>
        <c:axId val="188592214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5924896"/>
        <c:crosses val="autoZero"/>
        <c:auto val="1"/>
        <c:lblAlgn val="ctr"/>
        <c:lblOffset val="100"/>
        <c:noMultiLvlLbl val="0"/>
      </c:catAx>
      <c:valAx>
        <c:axId val="1885924896"/>
        <c:scaling>
          <c:orientation val="minMax"/>
          <c:max val="100"/>
        </c:scaling>
        <c:delete val="1"/>
        <c:axPos val="b"/>
        <c:numFmt formatCode="0" sourceLinked="1"/>
        <c:majorTickMark val="none"/>
        <c:minorTickMark val="none"/>
        <c:tickLblPos val="nextTo"/>
        <c:crossAx val="1885922144"/>
        <c:crosses val="autoZero"/>
        <c:crossBetween val="between"/>
      </c:valAx>
      <c:spPr>
        <a:noFill/>
        <a:ln>
          <a:noFill/>
        </a:ln>
        <a:effectLst/>
      </c:spPr>
    </c:plotArea>
    <c:legend>
      <c:legendPos val="b"/>
      <c:layout>
        <c:manualLayout>
          <c:xMode val="edge"/>
          <c:yMode val="edge"/>
          <c:x val="0"/>
          <c:y val="0.861121902175363"/>
          <c:w val="1"/>
          <c:h val="9.472492836343950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FIG_Medier!$B$20</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FIG_Medier!$C$19:$E$19</c:f>
              <c:strCache>
                <c:ptCount val="3"/>
                <c:pt idx="0">
                  <c:v>Vg1</c:v>
                </c:pt>
                <c:pt idx="1">
                  <c:v>Vg2</c:v>
                </c:pt>
                <c:pt idx="2">
                  <c:v>Vg3</c:v>
                </c:pt>
              </c:strCache>
            </c:strRef>
          </c:cat>
          <c:val>
            <c:numRef>
              <c:f>FIG_Medier!$C$20:$E$20</c:f>
              <c:numCache>
                <c:formatCode>0</c:formatCode>
                <c:ptCount val="3"/>
                <c:pt idx="0">
                  <c:v>32.123287671232873</c:v>
                </c:pt>
                <c:pt idx="1">
                  <c:v>37.159253945480629</c:v>
                </c:pt>
                <c:pt idx="2">
                  <c:v>35.020661157024797</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FIG_Medier!$B$21</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FIG_Medier!$C$19:$E$19</c:f>
              <c:strCache>
                <c:ptCount val="3"/>
                <c:pt idx="0">
                  <c:v>Vg1</c:v>
                </c:pt>
                <c:pt idx="1">
                  <c:v>Vg2</c:v>
                </c:pt>
                <c:pt idx="2">
                  <c:v>Vg3</c:v>
                </c:pt>
              </c:strCache>
            </c:strRef>
          </c:cat>
          <c:val>
            <c:numRef>
              <c:f>FIG_Medier!$C$21:$E$21</c:f>
              <c:numCache>
                <c:formatCode>0</c:formatCode>
                <c:ptCount val="3"/>
                <c:pt idx="0">
                  <c:v>62.213490504256711</c:v>
                </c:pt>
                <c:pt idx="1">
                  <c:v>60.57761732851985</c:v>
                </c:pt>
                <c:pt idx="2">
                  <c:v>57.10681244743482</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42592592592592599"/>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533482301198831"/>
          <c:y val="0"/>
          <c:w val="0.44652177768319501"/>
          <c:h val="0.91785032079323403"/>
        </c:manualLayout>
      </c:layout>
      <c:doughnutChart>
        <c:varyColors val="1"/>
        <c:ser>
          <c:idx val="1"/>
          <c:order val="0"/>
          <c:tx>
            <c:strRef>
              <c:f>FIG_Orgfritid!$B$5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DC9-4FDD-9AD3-B4504A0E7BAD}"/>
              </c:ext>
            </c:extLst>
          </c:dPt>
          <c:dPt>
            <c:idx val="1"/>
            <c:bubble3D val="0"/>
            <c:spPr>
              <a:solidFill>
                <a:schemeClr val="accent3"/>
              </a:solidFill>
              <a:ln w="19050">
                <a:noFill/>
              </a:ln>
              <a:effectLst/>
            </c:spPr>
            <c:extLst>
              <c:ext xmlns:c16="http://schemas.microsoft.com/office/drawing/2014/chart" uri="{C3380CC4-5D6E-409C-BE32-E72D297353CC}">
                <c16:uniqueId val="{00000003-ADC9-4FDD-9AD3-B4504A0E7BAD}"/>
              </c:ext>
            </c:extLst>
          </c:dPt>
          <c:dPt>
            <c:idx val="2"/>
            <c:bubble3D val="0"/>
            <c:spPr>
              <a:solidFill>
                <a:schemeClr val="accent5"/>
              </a:solidFill>
              <a:ln w="19050">
                <a:noFill/>
              </a:ln>
              <a:effectLst/>
            </c:spPr>
            <c:extLst>
              <c:ext xmlns:c16="http://schemas.microsoft.com/office/drawing/2014/chart" uri="{C3380CC4-5D6E-409C-BE32-E72D297353CC}">
                <c16:uniqueId val="{00000005-ADC9-4FDD-9AD3-B4504A0E7BAD}"/>
              </c:ext>
            </c:extLst>
          </c:dPt>
          <c:dPt>
            <c:idx val="3"/>
            <c:bubble3D val="0"/>
            <c:spPr>
              <a:solidFill>
                <a:schemeClr val="accent1">
                  <a:lumMod val="60000"/>
                </a:schemeClr>
              </a:solidFill>
              <a:ln w="19050">
                <a:noFill/>
              </a:ln>
              <a:effectLst/>
            </c:spPr>
            <c:extLst>
              <c:ext xmlns:c16="http://schemas.microsoft.com/office/drawing/2014/chart" uri="{C3380CC4-5D6E-409C-BE32-E72D297353CC}">
                <c16:uniqueId val="{00000007-ADC9-4FDD-9AD3-B4504A0E7BAD}"/>
              </c:ext>
            </c:extLst>
          </c:dPt>
          <c:dPt>
            <c:idx val="4"/>
            <c:bubble3D val="0"/>
            <c:spPr>
              <a:solidFill>
                <a:schemeClr val="accent3">
                  <a:lumMod val="60000"/>
                </a:schemeClr>
              </a:solidFill>
              <a:ln w="19050">
                <a:noFill/>
              </a:ln>
              <a:effectLst/>
            </c:spPr>
            <c:extLst>
              <c:ext xmlns:c16="http://schemas.microsoft.com/office/drawing/2014/chart" uri="{C3380CC4-5D6E-409C-BE32-E72D297353CC}">
                <c16:uniqueId val="{00000009-ADC9-4FDD-9AD3-B4504A0E7BAD}"/>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C9-4FDD-9AD3-B4504A0E7BA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FIG_Orgfritid!$C$3:$E$3</c:f>
              <c:strCache>
                <c:ptCount val="3"/>
                <c:pt idx="0">
                  <c:v>Ja, jeg er med nå</c:v>
                </c:pt>
                <c:pt idx="1">
                  <c:v>Nei, men jeg har vært med tidligere</c:v>
                </c:pt>
                <c:pt idx="2">
                  <c:v>Nei, jeg har aldri vært med</c:v>
                </c:pt>
              </c:strCache>
            </c:strRef>
          </c:cat>
          <c:val>
            <c:numRef>
              <c:f>FIG_Orgfritid!$C$5:$E$5</c:f>
              <c:numCache>
                <c:formatCode>0</c:formatCode>
                <c:ptCount val="3"/>
                <c:pt idx="0">
                  <c:v>47.433202929915097</c:v>
                </c:pt>
                <c:pt idx="1">
                  <c:v>41.065631762943234</c:v>
                </c:pt>
                <c:pt idx="2">
                  <c:v>11.501165307141669</c:v>
                </c:pt>
              </c:numCache>
            </c:numRef>
          </c:val>
          <c:extLst>
            <c:ext xmlns:c16="http://schemas.microsoft.com/office/drawing/2014/chart" uri="{C3380CC4-5D6E-409C-BE32-E72D297353CC}">
              <c16:uniqueId val="{0000000A-ADC9-4FDD-9AD3-B4504A0E7BA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5103857373865417"/>
          <c:y val="0.4211383739162805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FIG_Orgfritid!$B$4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655-4046-9915-708919523185}"/>
              </c:ext>
            </c:extLst>
          </c:dPt>
          <c:dPt>
            <c:idx val="1"/>
            <c:bubble3D val="0"/>
            <c:spPr>
              <a:solidFill>
                <a:schemeClr val="accent3"/>
              </a:solidFill>
              <a:ln w="19050">
                <a:noFill/>
              </a:ln>
              <a:effectLst/>
            </c:spPr>
            <c:extLst>
              <c:ext xmlns:c16="http://schemas.microsoft.com/office/drawing/2014/chart" uri="{C3380CC4-5D6E-409C-BE32-E72D297353CC}">
                <c16:uniqueId val="{00000003-9655-4046-9915-708919523185}"/>
              </c:ext>
            </c:extLst>
          </c:dPt>
          <c:dPt>
            <c:idx val="2"/>
            <c:bubble3D val="0"/>
            <c:spPr>
              <a:solidFill>
                <a:schemeClr val="accent5"/>
              </a:solidFill>
              <a:ln w="19050">
                <a:noFill/>
              </a:ln>
              <a:effectLst/>
            </c:spPr>
            <c:extLst>
              <c:ext xmlns:c16="http://schemas.microsoft.com/office/drawing/2014/chart" uri="{C3380CC4-5D6E-409C-BE32-E72D297353CC}">
                <c16:uniqueId val="{00000005-9655-4046-9915-708919523185}"/>
              </c:ext>
            </c:extLst>
          </c:dPt>
          <c:dPt>
            <c:idx val="3"/>
            <c:bubble3D val="0"/>
            <c:spPr>
              <a:solidFill>
                <a:schemeClr val="accent1">
                  <a:lumMod val="60000"/>
                </a:schemeClr>
              </a:solidFill>
              <a:ln w="19050">
                <a:noFill/>
              </a:ln>
              <a:effectLst/>
            </c:spPr>
            <c:extLst>
              <c:ext xmlns:c16="http://schemas.microsoft.com/office/drawing/2014/chart" uri="{C3380CC4-5D6E-409C-BE32-E72D297353CC}">
                <c16:uniqueId val="{00000007-9655-4046-9915-708919523185}"/>
              </c:ext>
            </c:extLst>
          </c:dPt>
          <c:dPt>
            <c:idx val="4"/>
            <c:bubble3D val="0"/>
            <c:spPr>
              <a:solidFill>
                <a:schemeClr val="accent3">
                  <a:lumMod val="60000"/>
                </a:schemeClr>
              </a:solidFill>
              <a:ln w="19050">
                <a:noFill/>
              </a:ln>
              <a:effectLst/>
            </c:spPr>
            <c:extLst>
              <c:ext xmlns:c16="http://schemas.microsoft.com/office/drawing/2014/chart" uri="{C3380CC4-5D6E-409C-BE32-E72D297353CC}">
                <c16:uniqueId val="{00000009-9655-4046-9915-708919523185}"/>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9655-4046-9915-70891952318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FIG_Orgfritid!$C$3:$E$3</c:f>
              <c:strCache>
                <c:ptCount val="3"/>
                <c:pt idx="0">
                  <c:v>Ja, jeg er med nå</c:v>
                </c:pt>
                <c:pt idx="1">
                  <c:v>Nei, men jeg har vært med tidligere</c:v>
                </c:pt>
                <c:pt idx="2">
                  <c:v>Nei, jeg har aldri vært med</c:v>
                </c:pt>
              </c:strCache>
            </c:strRef>
          </c:cat>
          <c:val>
            <c:numRef>
              <c:f>FIG_Orgfritid!$C$4:$E$4</c:f>
              <c:numCache>
                <c:formatCode>0</c:formatCode>
                <c:ptCount val="3"/>
                <c:pt idx="0">
                  <c:v>45.209837269056649</c:v>
                </c:pt>
                <c:pt idx="1">
                  <c:v>45.087483176312247</c:v>
                </c:pt>
                <c:pt idx="2">
                  <c:v>9.7026795546311018</c:v>
                </c:pt>
              </c:numCache>
            </c:numRef>
          </c:val>
          <c:extLst>
            <c:ext xmlns:c16="http://schemas.microsoft.com/office/drawing/2014/chart" uri="{C3380CC4-5D6E-409C-BE32-E72D297353CC}">
              <c16:uniqueId val="{0000000A-9655-4046-9915-70891952318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2.0500556625468201E-2"/>
          <c:y val="0.84873801594573295"/>
          <c:w val="0.95899888674906397"/>
          <c:h val="0.123484484809440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FIG_Orgfritid!$B$8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FIG_Orgfritid!$C$7:$E$7</c:f>
              <c:strCache>
                <c:ptCount val="3"/>
                <c:pt idx="0">
                  <c:v>Vg1</c:v>
                </c:pt>
                <c:pt idx="1">
                  <c:v>Vg2</c:v>
                </c:pt>
                <c:pt idx="2">
                  <c:v>Vg3</c:v>
                </c:pt>
              </c:strCache>
            </c:strRef>
          </c:cat>
          <c:val>
            <c:numRef>
              <c:f>FIG_Orgfritid!$C$8:$E$8</c:f>
              <c:numCache>
                <c:formatCode>0</c:formatCode>
                <c:ptCount val="3"/>
                <c:pt idx="0">
                  <c:v>48.586456278763976</c:v>
                </c:pt>
                <c:pt idx="1">
                  <c:v>44.289693593314759</c:v>
                </c:pt>
                <c:pt idx="2">
                  <c:v>48.74623871614844</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FIG_Orgfritid!$B$9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FIG_Orgfritid!$C$7:$E$7</c:f>
              <c:strCache>
                <c:ptCount val="3"/>
                <c:pt idx="0">
                  <c:v>Vg1</c:v>
                </c:pt>
                <c:pt idx="1">
                  <c:v>Vg2</c:v>
                </c:pt>
                <c:pt idx="2">
                  <c:v>Vg3</c:v>
                </c:pt>
              </c:strCache>
            </c:strRef>
          </c:cat>
          <c:val>
            <c:numRef>
              <c:f>FIG_Orgfritid!$C$9:$E$9</c:f>
              <c:numCache>
                <c:formatCode>0</c:formatCode>
                <c:ptCount val="3"/>
                <c:pt idx="0">
                  <c:v>47.242050616482807</c:v>
                </c:pt>
                <c:pt idx="1">
                  <c:v>45.275035260930892</c:v>
                </c:pt>
                <c:pt idx="2">
                  <c:v>36.763485477178428</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47180976113822"/>
          <c:y val="4.4836195510118408E-2"/>
          <c:w val="0.63601226124823051"/>
          <c:h val="0.786115289184393"/>
        </c:manualLayout>
      </c:layout>
      <c:barChart>
        <c:barDir val="bar"/>
        <c:grouping val="stacked"/>
        <c:varyColors val="0"/>
        <c:ser>
          <c:idx val="0"/>
          <c:order val="0"/>
          <c:tx>
            <c:strRef>
              <c:f>FIG_Orgfritid!$B$11</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FIG_Orgfritid!$A$12:$A$17</c:f>
              <c:strCache>
                <c:ptCount val="6"/>
                <c:pt idx="0">
                  <c:v>Annen organisasjon</c:v>
                </c:pt>
                <c:pt idx="1">
                  <c:v>Korps, kor, orkester</c:v>
                </c:pt>
                <c:pt idx="2">
                  <c:v>Kulturskole, musikkskole</c:v>
                </c:pt>
                <c:pt idx="3">
                  <c:v>Religiøs forening</c:v>
                </c:pt>
                <c:pt idx="4">
                  <c:v>Fritidsklubb, ungdomshus</c:v>
                </c:pt>
                <c:pt idx="5">
                  <c:v>Idrettslag</c:v>
                </c:pt>
              </c:strCache>
            </c:strRef>
          </c:cat>
          <c:val>
            <c:numRef>
              <c:f>FIG_Orgfritid!$B$12:$B$17</c:f>
              <c:numCache>
                <c:formatCode>0</c:formatCode>
                <c:ptCount val="6"/>
                <c:pt idx="0">
                  <c:v>77.887958789439793</c:v>
                </c:pt>
                <c:pt idx="1">
                  <c:v>94.494338149160484</c:v>
                </c:pt>
                <c:pt idx="2">
                  <c:v>94.177545691906005</c:v>
                </c:pt>
                <c:pt idx="3">
                  <c:v>78.8745148771022</c:v>
                </c:pt>
                <c:pt idx="4">
                  <c:v>81.30973908550763</c:v>
                </c:pt>
                <c:pt idx="5">
                  <c:v>61.578282828282823</c:v>
                </c:pt>
              </c:numCache>
            </c:numRef>
          </c:val>
          <c:extLst>
            <c:ext xmlns:c16="http://schemas.microsoft.com/office/drawing/2014/chart" uri="{C3380CC4-5D6E-409C-BE32-E72D297353CC}">
              <c16:uniqueId val="{00000000-3F1A-4E21-B77B-3D832EA8265E}"/>
            </c:ext>
          </c:extLst>
        </c:ser>
        <c:ser>
          <c:idx val="1"/>
          <c:order val="1"/>
          <c:tx>
            <c:strRef>
              <c:f>FIG_Orgfritid!$C$11</c:f>
              <c:strCache>
                <c:ptCount val="1"/>
                <c:pt idx="0">
                  <c:v>1-2 ganger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FIG_Orgfritid!$A$12:$A$17</c:f>
              <c:strCache>
                <c:ptCount val="6"/>
                <c:pt idx="0">
                  <c:v>Annen organisasjon</c:v>
                </c:pt>
                <c:pt idx="1">
                  <c:v>Korps, kor, orkester</c:v>
                </c:pt>
                <c:pt idx="2">
                  <c:v>Kulturskole, musikkskole</c:v>
                </c:pt>
                <c:pt idx="3">
                  <c:v>Religiøs forening</c:v>
                </c:pt>
                <c:pt idx="4">
                  <c:v>Fritidsklubb, ungdomshus</c:v>
                </c:pt>
                <c:pt idx="5">
                  <c:v>Idrettslag</c:v>
                </c:pt>
              </c:strCache>
            </c:strRef>
          </c:cat>
          <c:val>
            <c:numRef>
              <c:f>FIG_Orgfritid!$C$12:$C$17</c:f>
              <c:numCache>
                <c:formatCode>0</c:formatCode>
                <c:ptCount val="6"/>
                <c:pt idx="0">
                  <c:v>10.843528654217643</c:v>
                </c:pt>
                <c:pt idx="1">
                  <c:v>2.030456852791878</c:v>
                </c:pt>
                <c:pt idx="2">
                  <c:v>2.1279373368146217</c:v>
                </c:pt>
                <c:pt idx="3">
                  <c:v>9.7024579560155235</c:v>
                </c:pt>
                <c:pt idx="4">
                  <c:v>11.01782485145957</c:v>
                </c:pt>
                <c:pt idx="5">
                  <c:v>8.9898989898989896</c:v>
                </c:pt>
              </c:numCache>
            </c:numRef>
          </c:val>
          <c:extLst>
            <c:ext xmlns:c16="http://schemas.microsoft.com/office/drawing/2014/chart" uri="{C3380CC4-5D6E-409C-BE32-E72D297353CC}">
              <c16:uniqueId val="{00000001-3F1A-4E21-B77B-3D832EA8265E}"/>
            </c:ext>
          </c:extLst>
        </c:ser>
        <c:ser>
          <c:idx val="2"/>
          <c:order val="2"/>
          <c:tx>
            <c:strRef>
              <c:f>FIG_Orgfritid!$D$11</c:f>
              <c:strCache>
                <c:ptCount val="1"/>
                <c:pt idx="0">
                  <c:v>3-4 ganger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FIG_Orgfritid!$A$12:$A$17</c:f>
              <c:strCache>
                <c:ptCount val="6"/>
                <c:pt idx="0">
                  <c:v>Annen organisasjon</c:v>
                </c:pt>
                <c:pt idx="1">
                  <c:v>Korps, kor, orkester</c:v>
                </c:pt>
                <c:pt idx="2">
                  <c:v>Kulturskole, musikkskole</c:v>
                </c:pt>
                <c:pt idx="3">
                  <c:v>Religiøs forening</c:v>
                </c:pt>
                <c:pt idx="4">
                  <c:v>Fritidsklubb, ungdomshus</c:v>
                </c:pt>
                <c:pt idx="5">
                  <c:v>Idrettslag</c:v>
                </c:pt>
              </c:strCache>
            </c:strRef>
          </c:cat>
          <c:val>
            <c:numRef>
              <c:f>FIG_Orgfritid!$D$12:$D$17</c:f>
              <c:numCache>
                <c:formatCode>0</c:formatCode>
                <c:ptCount val="6"/>
                <c:pt idx="0">
                  <c:v>4.8293625241468119</c:v>
                </c:pt>
                <c:pt idx="1">
                  <c:v>1.809189118833789</c:v>
                </c:pt>
                <c:pt idx="2">
                  <c:v>1.8015665796344646</c:v>
                </c:pt>
                <c:pt idx="3">
                  <c:v>5.0194049159120313</c:v>
                </c:pt>
                <c:pt idx="4">
                  <c:v>3.8878842676311032</c:v>
                </c:pt>
                <c:pt idx="5">
                  <c:v>6.8939393939393936</c:v>
                </c:pt>
              </c:numCache>
            </c:numRef>
          </c:val>
          <c:extLst>
            <c:ext xmlns:c16="http://schemas.microsoft.com/office/drawing/2014/chart" uri="{C3380CC4-5D6E-409C-BE32-E72D297353CC}">
              <c16:uniqueId val="{00000002-3F1A-4E21-B77B-3D832EA8265E}"/>
            </c:ext>
          </c:extLst>
        </c:ser>
        <c:ser>
          <c:idx val="3"/>
          <c:order val="3"/>
          <c:tx>
            <c:strRef>
              <c:f>FIG_Orgfritid!$E$11</c:f>
              <c:strCache>
                <c:ptCount val="1"/>
                <c:pt idx="0">
                  <c:v>5 ganger eller oftere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FIG_Orgfritid!$A$12:$A$17</c:f>
              <c:strCache>
                <c:ptCount val="6"/>
                <c:pt idx="0">
                  <c:v>Annen organisasjon</c:v>
                </c:pt>
                <c:pt idx="1">
                  <c:v>Korps, kor, orkester</c:v>
                </c:pt>
                <c:pt idx="2">
                  <c:v>Kulturskole, musikkskole</c:v>
                </c:pt>
                <c:pt idx="3">
                  <c:v>Religiøs forening</c:v>
                </c:pt>
                <c:pt idx="4">
                  <c:v>Fritidsklubb, ungdomshus</c:v>
                </c:pt>
                <c:pt idx="5">
                  <c:v>Idrettslag</c:v>
                </c:pt>
              </c:strCache>
            </c:strRef>
          </c:cat>
          <c:val>
            <c:numRef>
              <c:f>FIG_Orgfritid!$E$12:$E$17</c:f>
              <c:numCache>
                <c:formatCode>0</c:formatCode>
                <c:ptCount val="6"/>
                <c:pt idx="0">
                  <c:v>6.4391500321957507</c:v>
                </c:pt>
                <c:pt idx="1">
                  <c:v>1.6660158792138489</c:v>
                </c:pt>
                <c:pt idx="2">
                  <c:v>1.8929503916449086</c:v>
                </c:pt>
                <c:pt idx="3">
                  <c:v>6.4036222509702467</c:v>
                </c:pt>
                <c:pt idx="4">
                  <c:v>3.7845517954017049</c:v>
                </c:pt>
                <c:pt idx="5">
                  <c:v>22.537878787878789</c:v>
                </c:pt>
              </c:numCache>
            </c:numRef>
          </c:val>
          <c:extLst>
            <c:ext xmlns:c16="http://schemas.microsoft.com/office/drawing/2014/chart" uri="{C3380CC4-5D6E-409C-BE32-E72D297353CC}">
              <c16:uniqueId val="{00000003-3F1A-4E21-B77B-3D832EA8265E}"/>
            </c:ext>
          </c:extLst>
        </c:ser>
        <c:dLbls>
          <c:showLegendKey val="0"/>
          <c:showVal val="0"/>
          <c:showCatName val="0"/>
          <c:showSerName val="0"/>
          <c:showPercent val="0"/>
          <c:showBubbleSize val="0"/>
        </c:dLbls>
        <c:gapWidth val="40"/>
        <c:overlap val="100"/>
        <c:axId val="1883782640"/>
        <c:axId val="1883784960"/>
      </c:barChart>
      <c:catAx>
        <c:axId val="188378264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3784960"/>
        <c:crosses val="autoZero"/>
        <c:auto val="1"/>
        <c:lblAlgn val="ctr"/>
        <c:lblOffset val="100"/>
        <c:noMultiLvlLbl val="0"/>
      </c:catAx>
      <c:valAx>
        <c:axId val="1883784960"/>
        <c:scaling>
          <c:orientation val="minMax"/>
          <c:max val="100"/>
        </c:scaling>
        <c:delete val="1"/>
        <c:axPos val="b"/>
        <c:numFmt formatCode="0" sourceLinked="1"/>
        <c:majorTickMark val="none"/>
        <c:minorTickMark val="none"/>
        <c:tickLblPos val="nextTo"/>
        <c:crossAx val="1883782640"/>
        <c:crosses val="autoZero"/>
        <c:crossBetween val="between"/>
      </c:valAx>
      <c:spPr>
        <a:noFill/>
        <a:ln>
          <a:noFill/>
        </a:ln>
        <a:effectLst/>
      </c:spPr>
    </c:plotArea>
    <c:legend>
      <c:legendPos val="b"/>
      <c:layout>
        <c:manualLayout>
          <c:xMode val="edge"/>
          <c:yMode val="edge"/>
          <c:x val="0.271278350442612"/>
          <c:y val="0.861121902175363"/>
          <c:w val="0.71764149243404696"/>
          <c:h val="9.472492836343950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FIG_Orgfritid!$A$21</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FIG_Orgfritid!$B$20:$K$20</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FIG_Orgfritid!$B$21:$K$21</c:f>
              <c:numCache>
                <c:formatCode>0</c:formatCode>
                <c:ptCount val="10"/>
                <c:pt idx="0">
                  <c:v>0</c:v>
                </c:pt>
                <c:pt idx="1">
                  <c:v>0</c:v>
                </c:pt>
                <c:pt idx="2">
                  <c:v>0</c:v>
                </c:pt>
                <c:pt idx="3">
                  <c:v>0</c:v>
                </c:pt>
                <c:pt idx="4">
                  <c:v>0</c:v>
                </c:pt>
                <c:pt idx="5">
                  <c:v>0</c:v>
                </c:pt>
                <c:pt idx="6">
                  <c:v>52.04</c:v>
                </c:pt>
                <c:pt idx="7">
                  <c:v>0</c:v>
                </c:pt>
                <c:pt idx="8">
                  <c:v>0</c:v>
                </c:pt>
                <c:pt idx="9">
                  <c:v>47.88</c:v>
                </c:pt>
              </c:numCache>
            </c:numRef>
          </c:val>
          <c:extLst>
            <c:ext xmlns:c16="http://schemas.microsoft.com/office/drawing/2014/chart" uri="{C3380CC4-5D6E-409C-BE32-E72D297353CC}">
              <c16:uniqueId val="{00000000-50DD-4B80-8FEE-2D2837201CE2}"/>
            </c:ext>
          </c:extLst>
        </c:ser>
        <c:ser>
          <c:idx val="1"/>
          <c:order val="1"/>
          <c:tx>
            <c:strRef>
              <c:f>FIG_Orgfritid!$A$22</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FIG_Orgfritid!$B$20:$K$20</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FIG_Orgfritid!$B$22:$K$22</c:f>
              <c:numCache>
                <c:formatCode>0</c:formatCode>
                <c:ptCount val="10"/>
                <c:pt idx="0">
                  <c:v>0</c:v>
                </c:pt>
                <c:pt idx="1">
                  <c:v>0</c:v>
                </c:pt>
                <c:pt idx="2">
                  <c:v>0</c:v>
                </c:pt>
                <c:pt idx="3">
                  <c:v>0</c:v>
                </c:pt>
                <c:pt idx="4">
                  <c:v>0</c:v>
                </c:pt>
                <c:pt idx="5">
                  <c:v>0</c:v>
                </c:pt>
                <c:pt idx="6">
                  <c:v>0</c:v>
                </c:pt>
                <c:pt idx="7">
                  <c:v>0</c:v>
                </c:pt>
                <c:pt idx="8">
                  <c:v>0</c:v>
                </c:pt>
                <c:pt idx="9">
                  <c:v>44.77</c:v>
                </c:pt>
              </c:numCache>
            </c:numRef>
          </c:val>
          <c:extLst>
            <c:ext xmlns:c16="http://schemas.microsoft.com/office/drawing/2014/chart" uri="{C3380CC4-5D6E-409C-BE32-E72D297353CC}">
              <c16:uniqueId val="{00000000-EC39-4D33-B73D-F2991F5F5A6A}"/>
            </c:ext>
          </c:extLst>
        </c:ser>
        <c:ser>
          <c:idx val="2"/>
          <c:order val="2"/>
          <c:tx>
            <c:strRef>
              <c:f>FIG_Orgfritid!$A$23</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FIG_Orgfritid!$B$20:$K$20</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FIG_Orgfritid!$B$23:$K$23</c:f>
              <c:numCache>
                <c:formatCode>0</c:formatCode>
                <c:ptCount val="10"/>
                <c:pt idx="0">
                  <c:v>0</c:v>
                </c:pt>
                <c:pt idx="1">
                  <c:v>0</c:v>
                </c:pt>
                <c:pt idx="2">
                  <c:v>0</c:v>
                </c:pt>
                <c:pt idx="3">
                  <c:v>0</c:v>
                </c:pt>
                <c:pt idx="4">
                  <c:v>0</c:v>
                </c:pt>
                <c:pt idx="5">
                  <c:v>0</c:v>
                </c:pt>
                <c:pt idx="6">
                  <c:v>0</c:v>
                </c:pt>
                <c:pt idx="7">
                  <c:v>0</c:v>
                </c:pt>
                <c:pt idx="8">
                  <c:v>0</c:v>
                </c:pt>
                <c:pt idx="9">
                  <c:v>42.18</c:v>
                </c:pt>
              </c:numCache>
            </c:numRef>
          </c:val>
          <c:extLst>
            <c:ext xmlns:c16="http://schemas.microsoft.com/office/drawing/2014/chart" uri="{C3380CC4-5D6E-409C-BE32-E72D297353CC}">
              <c16:uniqueId val="{00000001-EC39-4D33-B73D-F2991F5F5A6A}"/>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100"/>
          <c:min val="10"/>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923318791164955E-2"/>
          <c:y val="0.13521656474697896"/>
          <c:w val="0.92626846602959423"/>
          <c:h val="0.66171369252728562"/>
        </c:manualLayout>
      </c:layout>
      <c:barChart>
        <c:barDir val="col"/>
        <c:grouping val="clustered"/>
        <c:varyColors val="0"/>
        <c:ser>
          <c:idx val="0"/>
          <c:order val="0"/>
          <c:tx>
            <c:strRef>
              <c:f>FIG_Foreldre!$A$19</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FIG_Foreldre!$B$18:$K$18</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FIG_Foreldre!$B$19:$K$19</c:f>
              <c:numCache>
                <c:formatCode>0</c:formatCode>
                <c:ptCount val="10"/>
                <c:pt idx="0">
                  <c:v>0</c:v>
                </c:pt>
                <c:pt idx="1">
                  <c:v>0</c:v>
                </c:pt>
                <c:pt idx="2">
                  <c:v>0</c:v>
                </c:pt>
                <c:pt idx="3">
                  <c:v>0</c:v>
                </c:pt>
                <c:pt idx="4">
                  <c:v>0</c:v>
                </c:pt>
                <c:pt idx="5">
                  <c:v>0</c:v>
                </c:pt>
                <c:pt idx="6">
                  <c:v>82.33</c:v>
                </c:pt>
                <c:pt idx="7">
                  <c:v>0</c:v>
                </c:pt>
                <c:pt idx="8">
                  <c:v>0</c:v>
                </c:pt>
                <c:pt idx="9">
                  <c:v>81.489999999999995</c:v>
                </c:pt>
              </c:numCache>
            </c:numRef>
          </c:val>
          <c:extLst>
            <c:ext xmlns:c16="http://schemas.microsoft.com/office/drawing/2014/chart" uri="{C3380CC4-5D6E-409C-BE32-E72D297353CC}">
              <c16:uniqueId val="{00000002-DF90-4C6B-8ADE-8A5643C2D867}"/>
            </c:ext>
          </c:extLst>
        </c:ser>
        <c:ser>
          <c:idx val="1"/>
          <c:order val="1"/>
          <c:tx>
            <c:strRef>
              <c:f>FIG_Foreldre!$A$20</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FIG_Foreldre!$B$18:$K$18</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FIG_Foreldre!$B$20:$K$20</c:f>
              <c:numCache>
                <c:formatCode>0</c:formatCode>
                <c:ptCount val="10"/>
                <c:pt idx="0">
                  <c:v>0</c:v>
                </c:pt>
                <c:pt idx="1">
                  <c:v>0</c:v>
                </c:pt>
                <c:pt idx="2">
                  <c:v>0</c:v>
                </c:pt>
                <c:pt idx="3">
                  <c:v>0</c:v>
                </c:pt>
                <c:pt idx="4">
                  <c:v>0</c:v>
                </c:pt>
                <c:pt idx="5">
                  <c:v>0</c:v>
                </c:pt>
                <c:pt idx="6">
                  <c:v>0</c:v>
                </c:pt>
                <c:pt idx="7">
                  <c:v>0</c:v>
                </c:pt>
                <c:pt idx="8">
                  <c:v>0</c:v>
                </c:pt>
                <c:pt idx="9">
                  <c:v>82.31</c:v>
                </c:pt>
              </c:numCache>
            </c:numRef>
          </c:val>
          <c:extLst>
            <c:ext xmlns:c16="http://schemas.microsoft.com/office/drawing/2014/chart" uri="{C3380CC4-5D6E-409C-BE32-E72D297353CC}">
              <c16:uniqueId val="{00000003-DF90-4C6B-8ADE-8A5643C2D867}"/>
            </c:ext>
          </c:extLst>
        </c:ser>
        <c:ser>
          <c:idx val="2"/>
          <c:order val="2"/>
          <c:tx>
            <c:strRef>
              <c:f>FIG_Foreldre!$A$21</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FIG_Foreldre!$B$18:$K$18</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FIG_Foreldre!$B$21:$K$21</c:f>
              <c:numCache>
                <c:formatCode>0</c:formatCode>
                <c:ptCount val="10"/>
                <c:pt idx="0">
                  <c:v>0</c:v>
                </c:pt>
                <c:pt idx="1">
                  <c:v>0</c:v>
                </c:pt>
                <c:pt idx="2">
                  <c:v>0</c:v>
                </c:pt>
                <c:pt idx="3">
                  <c:v>0</c:v>
                </c:pt>
                <c:pt idx="4">
                  <c:v>0</c:v>
                </c:pt>
                <c:pt idx="5">
                  <c:v>0</c:v>
                </c:pt>
                <c:pt idx="6">
                  <c:v>0</c:v>
                </c:pt>
                <c:pt idx="7">
                  <c:v>0</c:v>
                </c:pt>
                <c:pt idx="8">
                  <c:v>0</c:v>
                </c:pt>
                <c:pt idx="9">
                  <c:v>83.26</c:v>
                </c:pt>
              </c:numCache>
            </c:numRef>
          </c:val>
          <c:extLst>
            <c:ext xmlns:c16="http://schemas.microsoft.com/office/drawing/2014/chart" uri="{C3380CC4-5D6E-409C-BE32-E72D297353CC}">
              <c16:uniqueId val="{00000004-DF90-4C6B-8ADE-8A5643C2D867}"/>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100"/>
          <c:min val="1.0000000000000005E-9"/>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r"/>
      <c:layout>
        <c:manualLayout>
          <c:xMode val="edge"/>
          <c:yMode val="edge"/>
          <c:x val="6.2518142157722608E-3"/>
          <c:y val="1.56947393787602E-2"/>
          <c:w val="0.24635282121731192"/>
          <c:h val="0.1777497203988358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4166666666666670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FIG_Trening!$B$5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AE5-4480-96D9-431D50AAD8E8}"/>
              </c:ext>
            </c:extLst>
          </c:dPt>
          <c:dPt>
            <c:idx val="1"/>
            <c:bubble3D val="0"/>
            <c:spPr>
              <a:solidFill>
                <a:schemeClr val="accent2"/>
              </a:solidFill>
              <a:ln w="19050">
                <a:noFill/>
              </a:ln>
              <a:effectLst/>
            </c:spPr>
            <c:extLst>
              <c:ext xmlns:c16="http://schemas.microsoft.com/office/drawing/2014/chart" uri="{C3380CC4-5D6E-409C-BE32-E72D297353CC}">
                <c16:uniqueId val="{00000003-3AE5-4480-96D9-431D50AAD8E8}"/>
              </c:ext>
            </c:extLst>
          </c:dPt>
          <c:dPt>
            <c:idx val="2"/>
            <c:bubble3D val="0"/>
            <c:spPr>
              <a:solidFill>
                <a:schemeClr val="accent3"/>
              </a:solidFill>
              <a:ln w="19050">
                <a:noFill/>
              </a:ln>
              <a:effectLst/>
            </c:spPr>
            <c:extLst>
              <c:ext xmlns:c16="http://schemas.microsoft.com/office/drawing/2014/chart" uri="{C3380CC4-5D6E-409C-BE32-E72D297353CC}">
                <c16:uniqueId val="{00000005-3AE5-4480-96D9-431D50AAD8E8}"/>
              </c:ext>
            </c:extLst>
          </c:dPt>
          <c:dPt>
            <c:idx val="3"/>
            <c:bubble3D val="0"/>
            <c:spPr>
              <a:solidFill>
                <a:schemeClr val="accent4"/>
              </a:solidFill>
              <a:ln w="19050">
                <a:noFill/>
              </a:ln>
              <a:effectLst/>
            </c:spPr>
            <c:extLst>
              <c:ext xmlns:c16="http://schemas.microsoft.com/office/drawing/2014/chart" uri="{C3380CC4-5D6E-409C-BE32-E72D297353CC}">
                <c16:uniqueId val="{00000007-3AE5-4480-96D9-431D50AAD8E8}"/>
              </c:ext>
            </c:extLst>
          </c:dPt>
          <c:dPt>
            <c:idx val="4"/>
            <c:bubble3D val="0"/>
            <c:spPr>
              <a:solidFill>
                <a:srgbClr val="EABE00"/>
              </a:solidFill>
              <a:ln w="19050">
                <a:noFill/>
              </a:ln>
              <a:effectLst/>
            </c:spPr>
            <c:extLst>
              <c:ext xmlns:c16="http://schemas.microsoft.com/office/drawing/2014/chart" uri="{C3380CC4-5D6E-409C-BE32-E72D297353CC}">
                <c16:uniqueId val="{00000009-3AE5-4480-96D9-431D50AAD8E8}"/>
              </c:ext>
            </c:extLst>
          </c:dPt>
          <c:dPt>
            <c:idx val="5"/>
            <c:bubble3D val="0"/>
            <c:spPr>
              <a:solidFill>
                <a:srgbClr val="EABE00"/>
              </a:solidFill>
              <a:ln w="19050">
                <a:noFill/>
              </a:ln>
              <a:effectLst/>
            </c:spPr>
            <c:extLst>
              <c:ext xmlns:c16="http://schemas.microsoft.com/office/drawing/2014/chart" uri="{C3380CC4-5D6E-409C-BE32-E72D297353CC}">
                <c16:uniqueId val="{0000000B-3AE5-4480-96D9-431D50AAD8E8}"/>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E5-4480-96D9-431D50AAD8E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FIG_Trening!$C$3:$G$3</c:f>
              <c:strCache>
                <c:ptCount val="5"/>
                <c:pt idx="0">
                  <c:v>Aldri eller sjelden</c:v>
                </c:pt>
                <c:pt idx="1">
                  <c:v>1-3 ganger i mnd</c:v>
                </c:pt>
                <c:pt idx="2">
                  <c:v>1-2 ganger i uka</c:v>
                </c:pt>
                <c:pt idx="3">
                  <c:v>3-4 ganger i uka</c:v>
                </c:pt>
                <c:pt idx="4">
                  <c:v>Minst 5 ganger i uka</c:v>
                </c:pt>
              </c:strCache>
            </c:strRef>
          </c:cat>
          <c:val>
            <c:numRef>
              <c:f>FIG_Trening!$C$5:$G$5</c:f>
              <c:numCache>
                <c:formatCode>0</c:formatCode>
                <c:ptCount val="5"/>
                <c:pt idx="0">
                  <c:v>16.086825314709433</c:v>
                </c:pt>
                <c:pt idx="1">
                  <c:v>8.7310312122779781</c:v>
                </c:pt>
                <c:pt idx="2">
                  <c:v>17.192619417140886</c:v>
                </c:pt>
                <c:pt idx="3">
                  <c:v>20.92709949991378</c:v>
                </c:pt>
                <c:pt idx="4">
                  <c:v>37.062424555957925</c:v>
                </c:pt>
              </c:numCache>
            </c:numRef>
          </c:val>
          <c:extLst>
            <c:ext xmlns:c16="http://schemas.microsoft.com/office/drawing/2014/chart" uri="{C3380CC4-5D6E-409C-BE32-E72D297353CC}">
              <c16:uniqueId val="{0000000C-3AE5-4480-96D9-431D50AAD8E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7374239210810724"/>
          <c:y val="0.4211383739162805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FIG_Trening!$B$4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DE9-4CAC-A296-1C66BF0514BA}"/>
              </c:ext>
            </c:extLst>
          </c:dPt>
          <c:dPt>
            <c:idx val="1"/>
            <c:bubble3D val="0"/>
            <c:spPr>
              <a:solidFill>
                <a:schemeClr val="accent2"/>
              </a:solidFill>
              <a:ln w="19050">
                <a:noFill/>
              </a:ln>
              <a:effectLst/>
            </c:spPr>
            <c:extLst>
              <c:ext xmlns:c16="http://schemas.microsoft.com/office/drawing/2014/chart" uri="{C3380CC4-5D6E-409C-BE32-E72D297353CC}">
                <c16:uniqueId val="{00000003-9DE9-4CAC-A296-1C66BF0514BA}"/>
              </c:ext>
            </c:extLst>
          </c:dPt>
          <c:dPt>
            <c:idx val="2"/>
            <c:bubble3D val="0"/>
            <c:spPr>
              <a:solidFill>
                <a:schemeClr val="accent3"/>
              </a:solidFill>
              <a:ln w="19050">
                <a:noFill/>
              </a:ln>
              <a:effectLst/>
            </c:spPr>
            <c:extLst>
              <c:ext xmlns:c16="http://schemas.microsoft.com/office/drawing/2014/chart" uri="{C3380CC4-5D6E-409C-BE32-E72D297353CC}">
                <c16:uniqueId val="{00000005-9DE9-4CAC-A296-1C66BF0514BA}"/>
              </c:ext>
            </c:extLst>
          </c:dPt>
          <c:dPt>
            <c:idx val="3"/>
            <c:bubble3D val="0"/>
            <c:spPr>
              <a:solidFill>
                <a:schemeClr val="accent4"/>
              </a:solidFill>
              <a:ln w="19050">
                <a:noFill/>
              </a:ln>
              <a:effectLst/>
            </c:spPr>
            <c:extLst>
              <c:ext xmlns:c16="http://schemas.microsoft.com/office/drawing/2014/chart" uri="{C3380CC4-5D6E-409C-BE32-E72D297353CC}">
                <c16:uniqueId val="{00000007-9DE9-4CAC-A296-1C66BF0514BA}"/>
              </c:ext>
            </c:extLst>
          </c:dPt>
          <c:dPt>
            <c:idx val="4"/>
            <c:bubble3D val="0"/>
            <c:spPr>
              <a:solidFill>
                <a:srgbClr val="EABE00"/>
              </a:solidFill>
              <a:ln w="19050">
                <a:noFill/>
              </a:ln>
              <a:effectLst/>
            </c:spPr>
            <c:extLst>
              <c:ext xmlns:c16="http://schemas.microsoft.com/office/drawing/2014/chart" uri="{C3380CC4-5D6E-409C-BE32-E72D297353CC}">
                <c16:uniqueId val="{00000009-9DE9-4CAC-A296-1C66BF0514BA}"/>
              </c:ext>
            </c:extLst>
          </c:dPt>
          <c:dPt>
            <c:idx val="5"/>
            <c:bubble3D val="0"/>
            <c:spPr>
              <a:solidFill>
                <a:srgbClr val="EABE00"/>
              </a:solidFill>
              <a:ln w="19050">
                <a:noFill/>
              </a:ln>
              <a:effectLst/>
            </c:spPr>
            <c:extLst>
              <c:ext xmlns:c16="http://schemas.microsoft.com/office/drawing/2014/chart" uri="{C3380CC4-5D6E-409C-BE32-E72D297353CC}">
                <c16:uniqueId val="{0000000B-9DE9-4CAC-A296-1C66BF0514BA}"/>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9DE9-4CAC-A296-1C66BF0514BA}"/>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FIG_Trening!$C$3:$G$3</c:f>
              <c:strCache>
                <c:ptCount val="5"/>
                <c:pt idx="0">
                  <c:v>Aldri eller sjelden</c:v>
                </c:pt>
                <c:pt idx="1">
                  <c:v>1-3 ganger i mnd</c:v>
                </c:pt>
                <c:pt idx="2">
                  <c:v>1-2 ganger i uka</c:v>
                </c:pt>
                <c:pt idx="3">
                  <c:v>3-4 ganger i uka</c:v>
                </c:pt>
                <c:pt idx="4">
                  <c:v>Minst 5 ganger i uka</c:v>
                </c:pt>
              </c:strCache>
            </c:strRef>
          </c:cat>
          <c:val>
            <c:numRef>
              <c:f>FIG_Trening!$C$4:$G$4</c:f>
              <c:numCache>
                <c:formatCode>0</c:formatCode>
                <c:ptCount val="5"/>
                <c:pt idx="0">
                  <c:v>17.691922980745183</c:v>
                </c:pt>
                <c:pt idx="1">
                  <c:v>8.4521130282570649</c:v>
                </c:pt>
                <c:pt idx="2">
                  <c:v>17.316829207301826</c:v>
                </c:pt>
                <c:pt idx="3">
                  <c:v>20.680170042510628</c:v>
                </c:pt>
                <c:pt idx="4">
                  <c:v>35.858964741185297</c:v>
                </c:pt>
              </c:numCache>
            </c:numRef>
          </c:val>
          <c:extLst>
            <c:ext xmlns:c16="http://schemas.microsoft.com/office/drawing/2014/chart" uri="{C3380CC4-5D6E-409C-BE32-E72D297353CC}">
              <c16:uniqueId val="{0000000C-9DE9-4CAC-A296-1C66BF0514BA}"/>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
          <c:y val="0.84873801594573295"/>
          <c:w val="0.99821457302357297"/>
          <c:h val="0.123484484809440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FIG_Trening!$B$8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FIG_Trening!$C$7:$E$7</c:f>
              <c:strCache>
                <c:ptCount val="3"/>
                <c:pt idx="0">
                  <c:v>Vg1</c:v>
                </c:pt>
                <c:pt idx="1">
                  <c:v>Vg2</c:v>
                </c:pt>
                <c:pt idx="2">
                  <c:v>Vg3</c:v>
                </c:pt>
              </c:strCache>
            </c:strRef>
          </c:cat>
          <c:val>
            <c:numRef>
              <c:f>FIG_Trening!$C$8:$E$8</c:f>
              <c:numCache>
                <c:formatCode>0</c:formatCode>
                <c:ptCount val="3"/>
                <c:pt idx="0">
                  <c:v>73.527420446851721</c:v>
                </c:pt>
                <c:pt idx="1">
                  <c:v>72.642857142857139</c:v>
                </c:pt>
                <c:pt idx="2">
                  <c:v>75.231243576567323</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3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FIG_Trening!$B$9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FIG_Trening!$C$7:$E$7</c:f>
              <c:strCache>
                <c:ptCount val="3"/>
                <c:pt idx="0">
                  <c:v>Vg1</c:v>
                </c:pt>
                <c:pt idx="1">
                  <c:v>Vg2</c:v>
                </c:pt>
                <c:pt idx="2">
                  <c:v>Vg3</c:v>
                </c:pt>
              </c:strCache>
            </c:strRef>
          </c:cat>
          <c:val>
            <c:numRef>
              <c:f>FIG_Trening!$C$9:$E$9</c:f>
              <c:numCache>
                <c:formatCode>0</c:formatCode>
                <c:ptCount val="3"/>
                <c:pt idx="0">
                  <c:v>74.311926605504581</c:v>
                </c:pt>
                <c:pt idx="1">
                  <c:v>73.096446700507613</c:v>
                </c:pt>
                <c:pt idx="2">
                  <c:v>73.322147651006702</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3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21914491830491E-2"/>
          <c:y val="7.1370418803805041E-2"/>
          <c:w val="0.9611902199103628"/>
          <c:h val="0.81861270349328197"/>
        </c:manualLayout>
      </c:layout>
      <c:barChart>
        <c:barDir val="col"/>
        <c:grouping val="clustered"/>
        <c:varyColors val="0"/>
        <c:ser>
          <c:idx val="0"/>
          <c:order val="0"/>
          <c:tx>
            <c:strRef>
              <c:f>FIG_Trening!$B$11</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FIG_Trening!$A$12:$A$15</c:f>
              <c:strCache>
                <c:ptCount val="4"/>
                <c:pt idx="0">
                  <c:v>I et idrettslag</c:v>
                </c:pt>
                <c:pt idx="1">
                  <c:v>Trener på egenhånd</c:v>
                </c:pt>
                <c:pt idx="2">
                  <c:v>På treningsstudio</c:v>
                </c:pt>
                <c:pt idx="3">
                  <c:v>Annen organisert trening</c:v>
                </c:pt>
              </c:strCache>
            </c:strRef>
          </c:cat>
          <c:val>
            <c:numRef>
              <c:f>FIG_Trening!$B$12:$B$15</c:f>
              <c:numCache>
                <c:formatCode>0</c:formatCode>
                <c:ptCount val="4"/>
                <c:pt idx="0">
                  <c:v>30.182309250506417</c:v>
                </c:pt>
                <c:pt idx="1">
                  <c:v>40.630294815316844</c:v>
                </c:pt>
                <c:pt idx="2">
                  <c:v>44.602851323828915</c:v>
                </c:pt>
                <c:pt idx="3">
                  <c:v>12.038634011728181</c:v>
                </c:pt>
              </c:numCache>
            </c:numRef>
          </c:val>
          <c:extLst>
            <c:ext xmlns:c16="http://schemas.microsoft.com/office/drawing/2014/chart" uri="{C3380CC4-5D6E-409C-BE32-E72D297353CC}">
              <c16:uniqueId val="{00000000-E9E6-4C2B-B687-6CCDB8A426B4}"/>
            </c:ext>
          </c:extLst>
        </c:ser>
        <c:ser>
          <c:idx val="1"/>
          <c:order val="1"/>
          <c:tx>
            <c:strRef>
              <c:f>FIG_Trening!$C$11</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FIG_Trening!$A$12:$A$15</c:f>
              <c:strCache>
                <c:ptCount val="4"/>
                <c:pt idx="0">
                  <c:v>I et idrettslag</c:v>
                </c:pt>
                <c:pt idx="1">
                  <c:v>Trener på egenhånd</c:v>
                </c:pt>
                <c:pt idx="2">
                  <c:v>På treningsstudio</c:v>
                </c:pt>
                <c:pt idx="3">
                  <c:v>Annen organisert trening</c:v>
                </c:pt>
              </c:strCache>
            </c:strRef>
          </c:cat>
          <c:val>
            <c:numRef>
              <c:f>FIG_Trening!$C$12:$C$15</c:f>
              <c:numCache>
                <c:formatCode>0</c:formatCode>
                <c:ptCount val="4"/>
                <c:pt idx="0">
                  <c:v>24.799123447772097</c:v>
                </c:pt>
                <c:pt idx="1">
                  <c:v>38.072727272727278</c:v>
                </c:pt>
                <c:pt idx="2">
                  <c:v>47.921225382932164</c:v>
                </c:pt>
                <c:pt idx="3">
                  <c:v>10.623386204352638</c:v>
                </c:pt>
              </c:numCache>
            </c:numRef>
          </c:val>
          <c:extLst>
            <c:ext xmlns:c16="http://schemas.microsoft.com/office/drawing/2014/chart" uri="{C3380CC4-5D6E-409C-BE32-E72D297353CC}">
              <c16:uniqueId val="{00000001-E9E6-4C2B-B687-6CCDB8A426B4}"/>
            </c:ext>
          </c:extLst>
        </c:ser>
        <c:ser>
          <c:idx val="2"/>
          <c:order val="2"/>
          <c:tx>
            <c:strRef>
              <c:f>FIG_Trening!$D$11</c:f>
              <c:strCache>
                <c:ptCount val="1"/>
                <c:pt idx="0">
                  <c:v>Vg3</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FIG_Trening!$A$12:$A$15</c:f>
              <c:strCache>
                <c:ptCount val="4"/>
                <c:pt idx="0">
                  <c:v>I et idrettslag</c:v>
                </c:pt>
                <c:pt idx="1">
                  <c:v>Trener på egenhånd</c:v>
                </c:pt>
                <c:pt idx="2">
                  <c:v>På treningsstudio</c:v>
                </c:pt>
                <c:pt idx="3">
                  <c:v>Annen organisert trening</c:v>
                </c:pt>
              </c:strCache>
            </c:strRef>
          </c:cat>
          <c:val>
            <c:numRef>
              <c:f>FIG_Trening!$D$12:$D$15</c:f>
              <c:numCache>
                <c:formatCode>0</c:formatCode>
                <c:ptCount val="4"/>
                <c:pt idx="0">
                  <c:v>21.87645146307478</c:v>
                </c:pt>
                <c:pt idx="1">
                  <c:v>40.186046511627907</c:v>
                </c:pt>
                <c:pt idx="2">
                  <c:v>48.085901027077497</c:v>
                </c:pt>
                <c:pt idx="3">
                  <c:v>9.1294117647058819</c:v>
                </c:pt>
              </c:numCache>
            </c:numRef>
          </c:val>
          <c:extLst>
            <c:ext xmlns:c16="http://schemas.microsoft.com/office/drawing/2014/chart" uri="{C3380CC4-5D6E-409C-BE32-E72D297353CC}">
              <c16:uniqueId val="{00000002-E9E6-4C2B-B687-6CCDB8A426B4}"/>
            </c:ext>
          </c:extLst>
        </c:ser>
        <c:dLbls>
          <c:showLegendKey val="0"/>
          <c:showVal val="0"/>
          <c:showCatName val="0"/>
          <c:showSerName val="0"/>
          <c:showPercent val="0"/>
          <c:showBubbleSize val="0"/>
        </c:dLbls>
        <c:gapWidth val="150"/>
        <c:axId val="1884844016"/>
        <c:axId val="1884846336"/>
      </c:barChart>
      <c:catAx>
        <c:axId val="18848440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crossAx val="1884846336"/>
        <c:crosses val="autoZero"/>
        <c:auto val="1"/>
        <c:lblAlgn val="ctr"/>
        <c:lblOffset val="100"/>
        <c:noMultiLvlLbl val="0"/>
      </c:catAx>
      <c:valAx>
        <c:axId val="1884846336"/>
        <c:scaling>
          <c:orientation val="minMax"/>
          <c:max val="80"/>
        </c:scaling>
        <c:delete val="1"/>
        <c:axPos val="l"/>
        <c:numFmt formatCode="0" sourceLinked="1"/>
        <c:majorTickMark val="out"/>
        <c:minorTickMark val="none"/>
        <c:tickLblPos val="nextTo"/>
        <c:crossAx val="1884844016"/>
        <c:crosses val="autoZero"/>
        <c:crossBetween val="between"/>
      </c:valAx>
      <c:spPr>
        <a:noFill/>
        <a:ln>
          <a:noFill/>
        </a:ln>
        <a:effectLst/>
      </c:spPr>
    </c:plotArea>
    <c:legend>
      <c:legendPos val="r"/>
      <c:layout>
        <c:manualLayout>
          <c:xMode val="edge"/>
          <c:yMode val="edge"/>
          <c:x val="0.23753213309807875"/>
          <c:y val="0"/>
          <c:w val="0.49118951645930919"/>
          <c:h val="0.1601710633961033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FIG_Trening!$A$19</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FIG_Trening!$B$18:$K$18</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FIG_Trening!$B$19:$K$19</c:f>
              <c:numCache>
                <c:formatCode>0</c:formatCode>
                <c:ptCount val="10"/>
                <c:pt idx="0">
                  <c:v>0</c:v>
                </c:pt>
                <c:pt idx="1">
                  <c:v>0</c:v>
                </c:pt>
                <c:pt idx="2">
                  <c:v>0</c:v>
                </c:pt>
                <c:pt idx="3">
                  <c:v>0</c:v>
                </c:pt>
                <c:pt idx="4">
                  <c:v>0</c:v>
                </c:pt>
                <c:pt idx="5">
                  <c:v>0</c:v>
                </c:pt>
                <c:pt idx="6">
                  <c:v>74.56</c:v>
                </c:pt>
                <c:pt idx="7">
                  <c:v>0</c:v>
                </c:pt>
                <c:pt idx="8">
                  <c:v>0</c:v>
                </c:pt>
                <c:pt idx="9">
                  <c:v>73.849999999999994</c:v>
                </c:pt>
              </c:numCache>
            </c:numRef>
          </c:val>
          <c:extLst>
            <c:ext xmlns:c16="http://schemas.microsoft.com/office/drawing/2014/chart" uri="{C3380CC4-5D6E-409C-BE32-E72D297353CC}">
              <c16:uniqueId val="{00000000-50DD-4B80-8FEE-2D2837201CE2}"/>
            </c:ext>
          </c:extLst>
        </c:ser>
        <c:ser>
          <c:idx val="1"/>
          <c:order val="1"/>
          <c:tx>
            <c:strRef>
              <c:f>FIG_Trening!$A$20</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FIG_Trening!$B$18:$K$18</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FIG_Trening!$B$20:$K$20</c:f>
              <c:numCache>
                <c:formatCode>0</c:formatCode>
                <c:ptCount val="10"/>
                <c:pt idx="0">
                  <c:v>0</c:v>
                </c:pt>
                <c:pt idx="1">
                  <c:v>0</c:v>
                </c:pt>
                <c:pt idx="2">
                  <c:v>0</c:v>
                </c:pt>
                <c:pt idx="3">
                  <c:v>0</c:v>
                </c:pt>
                <c:pt idx="4">
                  <c:v>0</c:v>
                </c:pt>
                <c:pt idx="5">
                  <c:v>0</c:v>
                </c:pt>
                <c:pt idx="6">
                  <c:v>0</c:v>
                </c:pt>
                <c:pt idx="7">
                  <c:v>0</c:v>
                </c:pt>
                <c:pt idx="8">
                  <c:v>0</c:v>
                </c:pt>
                <c:pt idx="9">
                  <c:v>72.77</c:v>
                </c:pt>
              </c:numCache>
            </c:numRef>
          </c:val>
          <c:extLst>
            <c:ext xmlns:c16="http://schemas.microsoft.com/office/drawing/2014/chart" uri="{C3380CC4-5D6E-409C-BE32-E72D297353CC}">
              <c16:uniqueId val="{00000000-0DD6-482A-873F-996C9C32A9B1}"/>
            </c:ext>
          </c:extLst>
        </c:ser>
        <c:ser>
          <c:idx val="2"/>
          <c:order val="2"/>
          <c:tx>
            <c:strRef>
              <c:f>FIG_Trening!$A$21</c:f>
              <c:strCache>
                <c:ptCount val="1"/>
                <c:pt idx="0">
                  <c:v>Vg3</c:v>
                </c:pt>
              </c:strCache>
            </c:strRef>
          </c:tx>
          <c:spPr>
            <a:solidFill>
              <a:srgbClr val="E89900"/>
            </a:solidFill>
            <a:ln>
              <a:noFill/>
            </a:ln>
            <a:effectLst/>
          </c:spPr>
          <c:invertIfNegative val="0"/>
          <c:dPt>
            <c:idx val="2"/>
            <c:invertIfNegative val="0"/>
            <c:bubble3D val="0"/>
            <c:spPr>
              <a:solidFill>
                <a:srgbClr val="E89900"/>
              </a:solidFill>
              <a:ln>
                <a:noFill/>
              </a:ln>
              <a:effectLst/>
            </c:spPr>
            <c:extLst>
              <c:ext xmlns:c16="http://schemas.microsoft.com/office/drawing/2014/chart" uri="{C3380CC4-5D6E-409C-BE32-E72D297353CC}">
                <c16:uniqueId val="{00000001-4FEA-4CDA-87BA-26D95C753709}"/>
              </c:ext>
            </c:extLst>
          </c:dPt>
          <c:dPt>
            <c:idx val="5"/>
            <c:invertIfNegative val="0"/>
            <c:bubble3D val="0"/>
            <c:spPr>
              <a:solidFill>
                <a:srgbClr val="E89900"/>
              </a:solidFill>
              <a:ln>
                <a:noFill/>
              </a:ln>
              <a:effectLst/>
            </c:spPr>
            <c:extLst>
              <c:ext xmlns:c16="http://schemas.microsoft.com/office/drawing/2014/chart" uri="{C3380CC4-5D6E-409C-BE32-E72D297353CC}">
                <c16:uniqueId val="{00000000-4FEA-4CDA-87BA-26D95C753709}"/>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FIG_Trening!$B$18:$K$18</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FIG_Trening!$B$21:$K$21</c:f>
              <c:numCache>
                <c:formatCode>0</c:formatCode>
                <c:ptCount val="10"/>
                <c:pt idx="0">
                  <c:v>0</c:v>
                </c:pt>
                <c:pt idx="1">
                  <c:v>0</c:v>
                </c:pt>
                <c:pt idx="2">
                  <c:v>0</c:v>
                </c:pt>
                <c:pt idx="3">
                  <c:v>0</c:v>
                </c:pt>
                <c:pt idx="4">
                  <c:v>0</c:v>
                </c:pt>
                <c:pt idx="5">
                  <c:v>0</c:v>
                </c:pt>
                <c:pt idx="6">
                  <c:v>0</c:v>
                </c:pt>
                <c:pt idx="7">
                  <c:v>0</c:v>
                </c:pt>
                <c:pt idx="8">
                  <c:v>0</c:v>
                </c:pt>
                <c:pt idx="9">
                  <c:v>74.06</c:v>
                </c:pt>
              </c:numCache>
            </c:numRef>
          </c:val>
          <c:extLst>
            <c:ext xmlns:c16="http://schemas.microsoft.com/office/drawing/2014/chart" uri="{C3380CC4-5D6E-409C-BE32-E72D297353CC}">
              <c16:uniqueId val="{00000001-0DD6-482A-873F-996C9C32A9B1}"/>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100"/>
          <c:min val="1"/>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4166666666666670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FIG_Helsa!$B$5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BE5C-4C94-8E9A-64FBC201AB2D}"/>
              </c:ext>
            </c:extLst>
          </c:dPt>
          <c:dPt>
            <c:idx val="1"/>
            <c:bubble3D val="0"/>
            <c:spPr>
              <a:solidFill>
                <a:schemeClr val="accent2"/>
              </a:solidFill>
              <a:ln w="19050">
                <a:noFill/>
              </a:ln>
              <a:effectLst/>
            </c:spPr>
            <c:extLst>
              <c:ext xmlns:c16="http://schemas.microsoft.com/office/drawing/2014/chart" uri="{C3380CC4-5D6E-409C-BE32-E72D297353CC}">
                <c16:uniqueId val="{00000003-BE5C-4C94-8E9A-64FBC201AB2D}"/>
              </c:ext>
            </c:extLst>
          </c:dPt>
          <c:dPt>
            <c:idx val="2"/>
            <c:bubble3D val="0"/>
            <c:spPr>
              <a:solidFill>
                <a:schemeClr val="accent3"/>
              </a:solidFill>
              <a:ln w="19050">
                <a:noFill/>
              </a:ln>
              <a:effectLst/>
            </c:spPr>
            <c:extLst>
              <c:ext xmlns:c16="http://schemas.microsoft.com/office/drawing/2014/chart" uri="{C3380CC4-5D6E-409C-BE32-E72D297353CC}">
                <c16:uniqueId val="{00000005-BE5C-4C94-8E9A-64FBC201AB2D}"/>
              </c:ext>
            </c:extLst>
          </c:dPt>
          <c:dPt>
            <c:idx val="3"/>
            <c:bubble3D val="0"/>
            <c:spPr>
              <a:solidFill>
                <a:schemeClr val="accent4"/>
              </a:solidFill>
              <a:ln w="19050">
                <a:noFill/>
              </a:ln>
              <a:effectLst/>
            </c:spPr>
            <c:extLst>
              <c:ext xmlns:c16="http://schemas.microsoft.com/office/drawing/2014/chart" uri="{C3380CC4-5D6E-409C-BE32-E72D297353CC}">
                <c16:uniqueId val="{00000007-BE5C-4C94-8E9A-64FBC201AB2D}"/>
              </c:ext>
            </c:extLst>
          </c:dPt>
          <c:dPt>
            <c:idx val="4"/>
            <c:bubble3D val="0"/>
            <c:spPr>
              <a:solidFill>
                <a:srgbClr val="EABE00"/>
              </a:solidFill>
              <a:ln w="19050">
                <a:noFill/>
              </a:ln>
              <a:effectLst/>
            </c:spPr>
            <c:extLst>
              <c:ext xmlns:c16="http://schemas.microsoft.com/office/drawing/2014/chart" uri="{C3380CC4-5D6E-409C-BE32-E72D297353CC}">
                <c16:uniqueId val="{00000009-BE5C-4C94-8E9A-64FBC201AB2D}"/>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5C-4C94-8E9A-64FBC201AB2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FIG_Helsa!$C$3:$G$3</c:f>
              <c:strCache>
                <c:ptCount val="5"/>
                <c:pt idx="0">
                  <c:v>Svært fornøyd</c:v>
                </c:pt>
                <c:pt idx="1">
                  <c:v>Litt fornøyd</c:v>
                </c:pt>
                <c:pt idx="2">
                  <c:v>Verken fornøyd eller misfornøyd</c:v>
                </c:pt>
                <c:pt idx="3">
                  <c:v>Litt misfornøyd</c:v>
                </c:pt>
                <c:pt idx="4">
                  <c:v>Svært misfornøyd</c:v>
                </c:pt>
              </c:strCache>
            </c:strRef>
          </c:cat>
          <c:val>
            <c:numRef>
              <c:f>FIG_Helsa!$C$5:$G$5</c:f>
              <c:numCache>
                <c:formatCode>0</c:formatCode>
                <c:ptCount val="5"/>
                <c:pt idx="0">
                  <c:v>31.653607430558612</c:v>
                </c:pt>
                <c:pt idx="1">
                  <c:v>31.676717876480172</c:v>
                </c:pt>
                <c:pt idx="2">
                  <c:v>17.1127349562002</c:v>
                </c:pt>
                <c:pt idx="3">
                  <c:v>12.272747281771361</c:v>
                </c:pt>
                <c:pt idx="4">
                  <c:v>7.2841924549896548</c:v>
                </c:pt>
              </c:numCache>
            </c:numRef>
          </c:val>
          <c:extLst>
            <c:ext xmlns:c16="http://schemas.microsoft.com/office/drawing/2014/chart" uri="{C3380CC4-5D6E-409C-BE32-E72D297353CC}">
              <c16:uniqueId val="{0000000A-BE5C-4C94-8E9A-64FBC201AB2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7374239210810724"/>
          <c:y val="0.4211383739162805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5.3997651131630631E-2"/>
          <c:w val="0.40575802637673386"/>
          <c:h val="0.78233673547405402"/>
        </c:manualLayout>
      </c:layout>
      <c:doughnutChart>
        <c:varyColors val="1"/>
        <c:ser>
          <c:idx val="0"/>
          <c:order val="0"/>
          <c:tx>
            <c:strRef>
              <c:f>FIG_Helsa!$B$4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54B6-41CD-929A-9902E8CCC679}"/>
              </c:ext>
            </c:extLst>
          </c:dPt>
          <c:dPt>
            <c:idx val="1"/>
            <c:bubble3D val="0"/>
            <c:spPr>
              <a:solidFill>
                <a:schemeClr val="accent2"/>
              </a:solidFill>
              <a:ln w="19050">
                <a:noFill/>
              </a:ln>
              <a:effectLst/>
            </c:spPr>
            <c:extLst>
              <c:ext xmlns:c16="http://schemas.microsoft.com/office/drawing/2014/chart" uri="{C3380CC4-5D6E-409C-BE32-E72D297353CC}">
                <c16:uniqueId val="{00000003-54B6-41CD-929A-9902E8CCC679}"/>
              </c:ext>
            </c:extLst>
          </c:dPt>
          <c:dPt>
            <c:idx val="2"/>
            <c:bubble3D val="0"/>
            <c:spPr>
              <a:solidFill>
                <a:schemeClr val="accent3"/>
              </a:solidFill>
              <a:ln w="19050">
                <a:noFill/>
              </a:ln>
              <a:effectLst/>
            </c:spPr>
            <c:extLst>
              <c:ext xmlns:c16="http://schemas.microsoft.com/office/drawing/2014/chart" uri="{C3380CC4-5D6E-409C-BE32-E72D297353CC}">
                <c16:uniqueId val="{00000005-54B6-41CD-929A-9902E8CCC679}"/>
              </c:ext>
            </c:extLst>
          </c:dPt>
          <c:dPt>
            <c:idx val="3"/>
            <c:bubble3D val="0"/>
            <c:spPr>
              <a:solidFill>
                <a:schemeClr val="accent4"/>
              </a:solidFill>
              <a:ln w="19050">
                <a:noFill/>
              </a:ln>
              <a:effectLst/>
            </c:spPr>
            <c:extLst>
              <c:ext xmlns:c16="http://schemas.microsoft.com/office/drawing/2014/chart" uri="{C3380CC4-5D6E-409C-BE32-E72D297353CC}">
                <c16:uniqueId val="{00000007-54B6-41CD-929A-9902E8CCC679}"/>
              </c:ext>
            </c:extLst>
          </c:dPt>
          <c:dPt>
            <c:idx val="4"/>
            <c:bubble3D val="0"/>
            <c:spPr>
              <a:solidFill>
                <a:srgbClr val="EABE00"/>
              </a:solidFill>
              <a:ln w="19050">
                <a:noFill/>
              </a:ln>
              <a:effectLst/>
            </c:spPr>
            <c:extLst>
              <c:ext xmlns:c16="http://schemas.microsoft.com/office/drawing/2014/chart" uri="{C3380CC4-5D6E-409C-BE32-E72D297353CC}">
                <c16:uniqueId val="{00000009-54B6-41CD-929A-9902E8CCC679}"/>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54B6-41CD-929A-9902E8CCC679}"/>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FIG_Helsa!$C$3:$G$3</c:f>
              <c:strCache>
                <c:ptCount val="5"/>
                <c:pt idx="0">
                  <c:v>Svært fornøyd</c:v>
                </c:pt>
                <c:pt idx="1">
                  <c:v>Litt fornøyd</c:v>
                </c:pt>
                <c:pt idx="2">
                  <c:v>Verken fornøyd eller misfornøyd</c:v>
                </c:pt>
                <c:pt idx="3">
                  <c:v>Litt misfornøyd</c:v>
                </c:pt>
                <c:pt idx="4">
                  <c:v>Svært misfornøyd</c:v>
                </c:pt>
              </c:strCache>
            </c:strRef>
          </c:cat>
          <c:val>
            <c:numRef>
              <c:f>FIG_Helsa!$C$4:$G$4</c:f>
              <c:numCache>
                <c:formatCode>0</c:formatCode>
                <c:ptCount val="5"/>
                <c:pt idx="0">
                  <c:v>31.722286152665902</c:v>
                </c:pt>
                <c:pt idx="1">
                  <c:v>30.494821634062141</c:v>
                </c:pt>
                <c:pt idx="2">
                  <c:v>16.583557089886202</c:v>
                </c:pt>
                <c:pt idx="3">
                  <c:v>13.220815752461323</c:v>
                </c:pt>
                <c:pt idx="4">
                  <c:v>7.9785193709244346</c:v>
                </c:pt>
              </c:numCache>
            </c:numRef>
          </c:val>
          <c:extLst>
            <c:ext xmlns:c16="http://schemas.microsoft.com/office/drawing/2014/chart" uri="{C3380CC4-5D6E-409C-BE32-E72D297353CC}">
              <c16:uniqueId val="{0000000A-54B6-41CD-929A-9902E8CCC679}"/>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
          <c:y val="0.84873801594573295"/>
          <c:w val="0.99821457302357297"/>
          <c:h val="0.123484484809440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FIG_Helsa!$B$8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FIG_Helsa!$C$7:$E$7</c:f>
              <c:strCache>
                <c:ptCount val="3"/>
                <c:pt idx="0">
                  <c:v>Vg1</c:v>
                </c:pt>
                <c:pt idx="1">
                  <c:v>Vg2</c:v>
                </c:pt>
                <c:pt idx="2">
                  <c:v>Vg3</c:v>
                </c:pt>
              </c:strCache>
            </c:strRef>
          </c:cat>
          <c:val>
            <c:numRef>
              <c:f>FIG_Helsa!$C$8:$E$8</c:f>
              <c:numCache>
                <c:formatCode>0</c:formatCode>
                <c:ptCount val="3"/>
                <c:pt idx="0">
                  <c:v>70.092133238837704</c:v>
                </c:pt>
                <c:pt idx="1">
                  <c:v>69.191176470588232</c:v>
                </c:pt>
                <c:pt idx="2">
                  <c:v>69.174503657262278</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FIG_Helsa!$B$9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FIG_Helsa!$C$7:$E$7</c:f>
              <c:strCache>
                <c:ptCount val="3"/>
                <c:pt idx="0">
                  <c:v>Vg1</c:v>
                </c:pt>
                <c:pt idx="1">
                  <c:v>Vg2</c:v>
                </c:pt>
                <c:pt idx="2">
                  <c:v>Vg3</c:v>
                </c:pt>
              </c:strCache>
            </c:strRef>
          </c:cat>
          <c:val>
            <c:numRef>
              <c:f>FIG_Helsa!$C$9:$E$9</c:f>
              <c:numCache>
                <c:formatCode>0</c:formatCode>
                <c:ptCount val="3"/>
                <c:pt idx="0">
                  <c:v>55.163224516988677</c:v>
                </c:pt>
                <c:pt idx="1">
                  <c:v>55.021834061135365</c:v>
                </c:pt>
                <c:pt idx="2">
                  <c:v>56.75446049277825</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43518518518518501"/>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FIG_Venner!$B$5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0A00-40DF-80EA-AA634C528B65}"/>
              </c:ext>
            </c:extLst>
          </c:dPt>
          <c:dPt>
            <c:idx val="1"/>
            <c:bubble3D val="0"/>
            <c:spPr>
              <a:solidFill>
                <a:schemeClr val="accent2"/>
              </a:solidFill>
              <a:ln w="19050">
                <a:noFill/>
              </a:ln>
              <a:effectLst/>
            </c:spPr>
            <c:extLst>
              <c:ext xmlns:c16="http://schemas.microsoft.com/office/drawing/2014/chart" uri="{C3380CC4-5D6E-409C-BE32-E72D297353CC}">
                <c16:uniqueId val="{00000003-0A00-40DF-80EA-AA634C528B65}"/>
              </c:ext>
            </c:extLst>
          </c:dPt>
          <c:dPt>
            <c:idx val="2"/>
            <c:bubble3D val="0"/>
            <c:spPr>
              <a:solidFill>
                <a:schemeClr val="accent3"/>
              </a:solidFill>
              <a:ln w="19050">
                <a:noFill/>
              </a:ln>
              <a:effectLst/>
            </c:spPr>
            <c:extLst>
              <c:ext xmlns:c16="http://schemas.microsoft.com/office/drawing/2014/chart" uri="{C3380CC4-5D6E-409C-BE32-E72D297353CC}">
                <c16:uniqueId val="{00000005-0A00-40DF-80EA-AA634C528B65}"/>
              </c:ext>
            </c:extLst>
          </c:dPt>
          <c:dPt>
            <c:idx val="3"/>
            <c:bubble3D val="0"/>
            <c:spPr>
              <a:solidFill>
                <a:schemeClr val="accent4"/>
              </a:solidFill>
              <a:ln w="19050">
                <a:noFill/>
              </a:ln>
              <a:effectLst/>
            </c:spPr>
            <c:extLst>
              <c:ext xmlns:c16="http://schemas.microsoft.com/office/drawing/2014/chart" uri="{C3380CC4-5D6E-409C-BE32-E72D297353CC}">
                <c16:uniqueId val="{00000007-0A00-40DF-80EA-AA634C528B65}"/>
              </c:ext>
            </c:extLst>
          </c:dPt>
          <c:dPt>
            <c:idx val="4"/>
            <c:bubble3D val="0"/>
            <c:spPr>
              <a:solidFill>
                <a:schemeClr val="accent5"/>
              </a:solidFill>
              <a:ln w="19050">
                <a:noFill/>
              </a:ln>
              <a:effectLst/>
            </c:spPr>
            <c:extLst>
              <c:ext xmlns:c16="http://schemas.microsoft.com/office/drawing/2014/chart" uri="{C3380CC4-5D6E-409C-BE32-E72D297353CC}">
                <c16:uniqueId val="{00000009-0A00-40DF-80EA-AA634C528B65}"/>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00-40DF-80EA-AA634C528B6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FIG_Venner!$C$3:$F$3</c:f>
              <c:strCache>
                <c:ptCount val="4"/>
                <c:pt idx="0">
                  <c:v>Ja, helt sikkert</c:v>
                </c:pt>
                <c:pt idx="1">
                  <c:v>Ja, det tror jeg</c:v>
                </c:pt>
                <c:pt idx="2">
                  <c:v>Det tror jeg ikke</c:v>
                </c:pt>
                <c:pt idx="3">
                  <c:v>Har ingen jeg ville kalle venner nå for tiden</c:v>
                </c:pt>
              </c:strCache>
            </c:strRef>
          </c:cat>
          <c:val>
            <c:numRef>
              <c:f>FIG_Venner!$C$5:$F$5</c:f>
              <c:numCache>
                <c:formatCode>0</c:formatCode>
                <c:ptCount val="4"/>
                <c:pt idx="0">
                  <c:v>67.127729436874077</c:v>
                </c:pt>
                <c:pt idx="1">
                  <c:v>22.879042850106714</c:v>
                </c:pt>
                <c:pt idx="2">
                  <c:v>8.4438105401411914</c:v>
                </c:pt>
                <c:pt idx="3">
                  <c:v>1.5494171728780168</c:v>
                </c:pt>
              </c:numCache>
            </c:numRef>
          </c:val>
          <c:extLst>
            <c:ext xmlns:c16="http://schemas.microsoft.com/office/drawing/2014/chart" uri="{C3380CC4-5D6E-409C-BE32-E72D297353CC}">
              <c16:uniqueId val="{0000000A-0A00-40DF-80EA-AA634C528B6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22228635725741"/>
          <c:y val="1.7247807971504499E-2"/>
          <c:w val="0.71801566621796542"/>
          <c:h val="0.81861270349328197"/>
        </c:manualLayout>
      </c:layout>
      <c:barChart>
        <c:barDir val="bar"/>
        <c:grouping val="stacked"/>
        <c:varyColors val="0"/>
        <c:ser>
          <c:idx val="0"/>
          <c:order val="0"/>
          <c:tx>
            <c:strRef>
              <c:f>FIG_Helsa!$B$11</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FIG_Helsa!$A$12:$A$17</c:f>
              <c:strCache>
                <c:ptCount val="6"/>
                <c:pt idx="0">
                  <c:v>Helsesøster på skolen</c:v>
                </c:pt>
                <c:pt idx="1">
                  <c:v>Helsestasjon for ungdom</c:v>
                </c:pt>
                <c:pt idx="2">
                  <c:v>Fastlege</c:v>
                </c:pt>
                <c:pt idx="3">
                  <c:v>Psykolog</c:v>
                </c:pt>
                <c:pt idx="4">
                  <c:v>Legevakt</c:v>
                </c:pt>
                <c:pt idx="5">
                  <c:v>Sykehus</c:v>
                </c:pt>
              </c:strCache>
            </c:strRef>
          </c:cat>
          <c:val>
            <c:numRef>
              <c:f>FIG_Helsa!$B$12:$B$17</c:f>
              <c:numCache>
                <c:formatCode>0</c:formatCode>
                <c:ptCount val="6"/>
                <c:pt idx="0">
                  <c:v>61.646912039925141</c:v>
                </c:pt>
                <c:pt idx="1">
                  <c:v>81.855955678670355</c:v>
                </c:pt>
                <c:pt idx="2">
                  <c:v>29.809857393044787</c:v>
                </c:pt>
                <c:pt idx="3">
                  <c:v>88.572513287775251</c:v>
                </c:pt>
                <c:pt idx="4">
                  <c:v>64.713263897603213</c:v>
                </c:pt>
                <c:pt idx="5">
                  <c:v>70.308967596081388</c:v>
                </c:pt>
              </c:numCache>
            </c:numRef>
          </c:val>
          <c:extLst>
            <c:ext xmlns:c16="http://schemas.microsoft.com/office/drawing/2014/chart" uri="{C3380CC4-5D6E-409C-BE32-E72D297353CC}">
              <c16:uniqueId val="{00000000-0AA2-41CE-9F40-A78FD23201E5}"/>
            </c:ext>
          </c:extLst>
        </c:ser>
        <c:ser>
          <c:idx val="1"/>
          <c:order val="1"/>
          <c:tx>
            <c:strRef>
              <c:f>FIG_Helsa!$C$11</c:f>
              <c:strCache>
                <c:ptCount val="1"/>
                <c:pt idx="0">
                  <c:v>1–2 ganger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FIG_Helsa!$A$12:$A$17</c:f>
              <c:strCache>
                <c:ptCount val="6"/>
                <c:pt idx="0">
                  <c:v>Helsesøster på skolen</c:v>
                </c:pt>
                <c:pt idx="1">
                  <c:v>Helsestasjon for ungdom</c:v>
                </c:pt>
                <c:pt idx="2">
                  <c:v>Fastlege</c:v>
                </c:pt>
                <c:pt idx="3">
                  <c:v>Psykolog</c:v>
                </c:pt>
                <c:pt idx="4">
                  <c:v>Legevakt</c:v>
                </c:pt>
                <c:pt idx="5">
                  <c:v>Sykehus</c:v>
                </c:pt>
              </c:strCache>
            </c:strRef>
          </c:cat>
          <c:val>
            <c:numRef>
              <c:f>FIG_Helsa!$C$12:$C$17</c:f>
              <c:numCache>
                <c:formatCode>0</c:formatCode>
                <c:ptCount val="6"/>
                <c:pt idx="0">
                  <c:v>27.373674360573926</c:v>
                </c:pt>
                <c:pt idx="1">
                  <c:v>13.850415512465375</c:v>
                </c:pt>
                <c:pt idx="2">
                  <c:v>37.453089817363022</c:v>
                </c:pt>
                <c:pt idx="3">
                  <c:v>3.6826119969627946</c:v>
                </c:pt>
                <c:pt idx="4">
                  <c:v>27.067386121219727</c:v>
                </c:pt>
                <c:pt idx="5">
                  <c:v>20.434564179854309</c:v>
                </c:pt>
              </c:numCache>
            </c:numRef>
          </c:val>
          <c:extLst>
            <c:ext xmlns:c16="http://schemas.microsoft.com/office/drawing/2014/chart" uri="{C3380CC4-5D6E-409C-BE32-E72D297353CC}">
              <c16:uniqueId val="{00000001-0AA2-41CE-9F40-A78FD23201E5}"/>
            </c:ext>
          </c:extLst>
        </c:ser>
        <c:ser>
          <c:idx val="2"/>
          <c:order val="2"/>
          <c:tx>
            <c:strRef>
              <c:f>FIG_Helsa!$D$11</c:f>
              <c:strCache>
                <c:ptCount val="1"/>
                <c:pt idx="0">
                  <c:v>3–5 ganger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FIG_Helsa!$A$12:$A$17</c:f>
              <c:strCache>
                <c:ptCount val="6"/>
                <c:pt idx="0">
                  <c:v>Helsesøster på skolen</c:v>
                </c:pt>
                <c:pt idx="1">
                  <c:v>Helsestasjon for ungdom</c:v>
                </c:pt>
                <c:pt idx="2">
                  <c:v>Fastlege</c:v>
                </c:pt>
                <c:pt idx="3">
                  <c:v>Psykolog</c:v>
                </c:pt>
                <c:pt idx="4">
                  <c:v>Legevakt</c:v>
                </c:pt>
                <c:pt idx="5">
                  <c:v>Sykehus</c:v>
                </c:pt>
              </c:strCache>
            </c:strRef>
          </c:cat>
          <c:val>
            <c:numRef>
              <c:f>FIG_Helsa!$D$12:$D$17</c:f>
              <c:numCache>
                <c:formatCode>0</c:formatCode>
                <c:ptCount val="6"/>
                <c:pt idx="0">
                  <c:v>7.4485339987523398</c:v>
                </c:pt>
                <c:pt idx="1">
                  <c:v>3.0974565600604382</c:v>
                </c:pt>
                <c:pt idx="2">
                  <c:v>21.353515136352264</c:v>
                </c:pt>
                <c:pt idx="3">
                  <c:v>2.619589977220957</c:v>
                </c:pt>
                <c:pt idx="4">
                  <c:v>6.3747019701342706</c:v>
                </c:pt>
                <c:pt idx="5">
                  <c:v>6.2044712383823164</c:v>
                </c:pt>
              </c:numCache>
            </c:numRef>
          </c:val>
          <c:extLst>
            <c:ext xmlns:c16="http://schemas.microsoft.com/office/drawing/2014/chart" uri="{C3380CC4-5D6E-409C-BE32-E72D297353CC}">
              <c16:uniqueId val="{00000002-0AA2-41CE-9F40-A78FD23201E5}"/>
            </c:ext>
          </c:extLst>
        </c:ser>
        <c:ser>
          <c:idx val="3"/>
          <c:order val="3"/>
          <c:tx>
            <c:strRef>
              <c:f>FIG_Helsa!$E$11</c:f>
              <c:strCache>
                <c:ptCount val="1"/>
                <c:pt idx="0">
                  <c:v>6 ganger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FIG_Helsa!$A$12:$A$17</c:f>
              <c:strCache>
                <c:ptCount val="6"/>
                <c:pt idx="0">
                  <c:v>Helsesøster på skolen</c:v>
                </c:pt>
                <c:pt idx="1">
                  <c:v>Helsestasjon for ungdom</c:v>
                </c:pt>
                <c:pt idx="2">
                  <c:v>Fastlege</c:v>
                </c:pt>
                <c:pt idx="3">
                  <c:v>Psykolog</c:v>
                </c:pt>
                <c:pt idx="4">
                  <c:v>Legevakt</c:v>
                </c:pt>
                <c:pt idx="5">
                  <c:v>Sykehus</c:v>
                </c:pt>
              </c:strCache>
            </c:strRef>
          </c:cat>
          <c:val>
            <c:numRef>
              <c:f>FIG_Helsa!$E$12:$E$17</c:f>
              <c:numCache>
                <c:formatCode>0</c:formatCode>
                <c:ptCount val="6"/>
                <c:pt idx="0">
                  <c:v>3.5308796007485967</c:v>
                </c:pt>
                <c:pt idx="1">
                  <c:v>1.1961722488038278</c:v>
                </c:pt>
                <c:pt idx="2">
                  <c:v>11.38353765323993</c:v>
                </c:pt>
                <c:pt idx="3">
                  <c:v>5.1252847380410023</c:v>
                </c:pt>
                <c:pt idx="4">
                  <c:v>1.8446480110427907</c:v>
                </c:pt>
                <c:pt idx="5">
                  <c:v>3.0519969856819893</c:v>
                </c:pt>
              </c:numCache>
            </c:numRef>
          </c:val>
          <c:extLst>
            <c:ext xmlns:c16="http://schemas.microsoft.com/office/drawing/2014/chart" uri="{C3380CC4-5D6E-409C-BE32-E72D297353CC}">
              <c16:uniqueId val="{00000003-0AA2-41CE-9F40-A78FD23201E5}"/>
            </c:ext>
          </c:extLst>
        </c:ser>
        <c:dLbls>
          <c:showLegendKey val="0"/>
          <c:showVal val="0"/>
          <c:showCatName val="0"/>
          <c:showSerName val="0"/>
          <c:showPercent val="0"/>
          <c:showBubbleSize val="0"/>
        </c:dLbls>
        <c:gapWidth val="80"/>
        <c:overlap val="100"/>
        <c:axId val="1885813728"/>
        <c:axId val="1850598608"/>
      </c:barChart>
      <c:catAx>
        <c:axId val="188581372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50598608"/>
        <c:crosses val="autoZero"/>
        <c:auto val="1"/>
        <c:lblAlgn val="ctr"/>
        <c:lblOffset val="100"/>
        <c:noMultiLvlLbl val="0"/>
      </c:catAx>
      <c:valAx>
        <c:axId val="1850598608"/>
        <c:scaling>
          <c:orientation val="minMax"/>
          <c:max val="100"/>
        </c:scaling>
        <c:delete val="1"/>
        <c:axPos val="b"/>
        <c:numFmt formatCode="0" sourceLinked="1"/>
        <c:majorTickMark val="none"/>
        <c:minorTickMark val="none"/>
        <c:tickLblPos val="nextTo"/>
        <c:crossAx val="1885813728"/>
        <c:crosses val="autoZero"/>
        <c:crossBetween val="between"/>
      </c:valAx>
      <c:spPr>
        <a:noFill/>
        <a:ln>
          <a:noFill/>
        </a:ln>
        <a:effectLst/>
      </c:spPr>
    </c:plotArea>
    <c:legend>
      <c:legendPos val="b"/>
      <c:layout>
        <c:manualLayout>
          <c:xMode val="edge"/>
          <c:yMode val="edge"/>
          <c:x val="0.20918218389171228"/>
          <c:y val="0.861121902175363"/>
          <c:w val="0.79081781610828772"/>
          <c:h val="9.472492836343950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FIG_Helsa!$A$21</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FIG_Helsa!$B$20:$K$20</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FIG_Helsa!$B$21:$K$21</c:f>
              <c:numCache>
                <c:formatCode>0</c:formatCode>
                <c:ptCount val="10"/>
                <c:pt idx="0">
                  <c:v>0</c:v>
                </c:pt>
                <c:pt idx="1">
                  <c:v>0</c:v>
                </c:pt>
                <c:pt idx="2">
                  <c:v>0</c:v>
                </c:pt>
                <c:pt idx="3">
                  <c:v>0</c:v>
                </c:pt>
                <c:pt idx="4">
                  <c:v>0</c:v>
                </c:pt>
                <c:pt idx="5">
                  <c:v>0</c:v>
                </c:pt>
                <c:pt idx="6">
                  <c:v>63.01</c:v>
                </c:pt>
                <c:pt idx="7">
                  <c:v>0</c:v>
                </c:pt>
                <c:pt idx="8">
                  <c:v>0</c:v>
                </c:pt>
                <c:pt idx="9">
                  <c:v>62.37</c:v>
                </c:pt>
              </c:numCache>
            </c:numRef>
          </c:val>
          <c:extLst>
            <c:ext xmlns:c16="http://schemas.microsoft.com/office/drawing/2014/chart" uri="{C3380CC4-5D6E-409C-BE32-E72D297353CC}">
              <c16:uniqueId val="{00000000-50DD-4B80-8FEE-2D2837201CE2}"/>
            </c:ext>
          </c:extLst>
        </c:ser>
        <c:ser>
          <c:idx val="1"/>
          <c:order val="1"/>
          <c:tx>
            <c:strRef>
              <c:f>FIG_Helsa!$A$22</c:f>
              <c:strCache>
                <c:ptCount val="1"/>
                <c:pt idx="0">
                  <c:v>Vg2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FIG_Helsa!$B$20:$K$20</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FIG_Helsa!$B$22:$K$22</c:f>
              <c:numCache>
                <c:formatCode>0</c:formatCode>
                <c:ptCount val="10"/>
                <c:pt idx="0">
                  <c:v>0</c:v>
                </c:pt>
                <c:pt idx="1">
                  <c:v>0</c:v>
                </c:pt>
                <c:pt idx="2">
                  <c:v>0</c:v>
                </c:pt>
                <c:pt idx="3">
                  <c:v>0</c:v>
                </c:pt>
                <c:pt idx="4">
                  <c:v>0</c:v>
                </c:pt>
                <c:pt idx="5">
                  <c:v>0</c:v>
                </c:pt>
                <c:pt idx="6">
                  <c:v>0</c:v>
                </c:pt>
                <c:pt idx="7">
                  <c:v>0</c:v>
                </c:pt>
                <c:pt idx="8">
                  <c:v>0</c:v>
                </c:pt>
                <c:pt idx="9">
                  <c:v>62.03</c:v>
                </c:pt>
              </c:numCache>
            </c:numRef>
          </c:val>
          <c:extLst>
            <c:ext xmlns:c16="http://schemas.microsoft.com/office/drawing/2014/chart" uri="{C3380CC4-5D6E-409C-BE32-E72D297353CC}">
              <c16:uniqueId val="{00000000-413D-4C47-A945-96DCE9B851E5}"/>
            </c:ext>
          </c:extLst>
        </c:ser>
        <c:ser>
          <c:idx val="2"/>
          <c:order val="2"/>
          <c:tx>
            <c:strRef>
              <c:f>FIG_Helsa!$A$23</c:f>
              <c:strCache>
                <c:ptCount val="1"/>
                <c:pt idx="0">
                  <c:v>Vg3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FIG_Helsa!$B$20:$K$20</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FIG_Helsa!$B$23:$K$23</c:f>
              <c:numCache>
                <c:formatCode>0</c:formatCode>
                <c:ptCount val="10"/>
                <c:pt idx="0">
                  <c:v>0</c:v>
                </c:pt>
                <c:pt idx="1">
                  <c:v>0</c:v>
                </c:pt>
                <c:pt idx="2">
                  <c:v>0</c:v>
                </c:pt>
                <c:pt idx="3">
                  <c:v>0</c:v>
                </c:pt>
                <c:pt idx="4">
                  <c:v>0</c:v>
                </c:pt>
                <c:pt idx="5">
                  <c:v>0</c:v>
                </c:pt>
                <c:pt idx="6">
                  <c:v>0</c:v>
                </c:pt>
                <c:pt idx="7">
                  <c:v>0</c:v>
                </c:pt>
                <c:pt idx="8">
                  <c:v>0</c:v>
                </c:pt>
                <c:pt idx="9">
                  <c:v>62.27</c:v>
                </c:pt>
              </c:numCache>
            </c:numRef>
          </c:val>
          <c:extLst>
            <c:ext xmlns:c16="http://schemas.microsoft.com/office/drawing/2014/chart" uri="{C3380CC4-5D6E-409C-BE32-E72D297353CC}">
              <c16:uniqueId val="{00000001-413D-4C47-A945-96DCE9B851E5}"/>
            </c:ext>
          </c:extLst>
        </c:ser>
        <c:dLbls>
          <c:showLegendKey val="0"/>
          <c:showVal val="0"/>
          <c:showCatName val="0"/>
          <c:showSerName val="0"/>
          <c:showPercent val="0"/>
          <c:showBubbleSize val="0"/>
        </c:dLbls>
        <c:gapWidth val="60"/>
        <c:overlap val="-27"/>
        <c:axId val="1880631952"/>
        <c:axId val="1880634704"/>
      </c:barChart>
      <c:catAx>
        <c:axId val="1880631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0634704"/>
        <c:crosses val="autoZero"/>
        <c:auto val="1"/>
        <c:lblAlgn val="ctr"/>
        <c:lblOffset val="100"/>
        <c:noMultiLvlLbl val="0"/>
      </c:catAx>
      <c:valAx>
        <c:axId val="1880634704"/>
        <c:scaling>
          <c:orientation val="minMax"/>
          <c:max val="100"/>
          <c:min val="1.0000000000000005E-9"/>
        </c:scaling>
        <c:delete val="1"/>
        <c:axPos val="l"/>
        <c:numFmt formatCode="0" sourceLinked="1"/>
        <c:majorTickMark val="out"/>
        <c:minorTickMark val="none"/>
        <c:tickLblPos val="nextTo"/>
        <c:crossAx val="18806319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4">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panose="020B0504020101020102" pitchFamily="34" charset="0"/>
                <a:ea typeface="+mn-ea"/>
                <a:cs typeface="+mn-cs"/>
              </a:defRPr>
            </a:pPr>
            <a:r>
              <a:rPr lang="en-US"/>
              <a:t>Videregående</a:t>
            </a:r>
          </a:p>
        </c:rich>
      </c:tx>
      <c:layout>
        <c:manualLayout>
          <c:xMode val="edge"/>
          <c:yMode val="edge"/>
          <c:x val="0.71149010416666703"/>
          <c:y val="0.37535617283950601"/>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panose="020B0504020101020102" pitchFamily="34" charset="0"/>
              <a:ea typeface="+mn-ea"/>
              <a:cs typeface="+mn-cs"/>
            </a:defRPr>
          </a:pPr>
          <a:endParaRPr lang="nb-NO"/>
        </a:p>
      </c:txPr>
    </c:title>
    <c:autoTitleDeleted val="0"/>
    <c:plotArea>
      <c:layout>
        <c:manualLayout>
          <c:layoutTarget val="inner"/>
          <c:xMode val="edge"/>
          <c:yMode val="edge"/>
          <c:x val="0.607260069444444"/>
          <c:y val="6.5578703703703695E-2"/>
          <c:w val="0.360800173611111"/>
          <c:h val="0.64142253086419698"/>
        </c:manualLayout>
      </c:layout>
      <c:doughnutChart>
        <c:varyColors val="1"/>
        <c:ser>
          <c:idx val="1"/>
          <c:order val="0"/>
          <c:tx>
            <c:strRef>
              <c:f>'Ark1'!$B$1</c:f>
              <c:strCache>
                <c:ptCount val="1"/>
                <c:pt idx="0">
                  <c:v>VGS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55-4FB9-97DC-90EE5DC84A84}"/>
              </c:ext>
            </c:extLst>
          </c:dPt>
          <c:dPt>
            <c:idx val="1"/>
            <c:bubble3D val="0"/>
            <c:spPr>
              <a:solidFill>
                <a:srgbClr val="E89D00"/>
              </a:solidFill>
              <a:ln w="19050">
                <a:solidFill>
                  <a:schemeClr val="lt1"/>
                </a:solidFill>
              </a:ln>
              <a:effectLst/>
            </c:spPr>
            <c:extLst>
              <c:ext xmlns:c16="http://schemas.microsoft.com/office/drawing/2014/chart" uri="{C3380CC4-5D6E-409C-BE32-E72D297353CC}">
                <c16:uniqueId val="{00000003-7155-4FB9-97DC-90EE5DC84A84}"/>
              </c:ext>
            </c:extLst>
          </c:dPt>
          <c:dPt>
            <c:idx val="2"/>
            <c:bubble3D val="0"/>
            <c:spPr>
              <a:solidFill>
                <a:srgbClr val="AEA79F"/>
              </a:solidFill>
              <a:ln w="19050">
                <a:solidFill>
                  <a:schemeClr val="lt1"/>
                </a:solidFill>
              </a:ln>
              <a:effectLst/>
            </c:spPr>
            <c:extLst>
              <c:ext xmlns:c16="http://schemas.microsoft.com/office/drawing/2014/chart" uri="{C3380CC4-5D6E-409C-BE32-E72D297353CC}">
                <c16:uniqueId val="{00000005-7155-4FB9-97DC-90EE5DC84A84}"/>
              </c:ext>
            </c:extLst>
          </c:dPt>
          <c:dPt>
            <c:idx val="3"/>
            <c:bubble3D val="0"/>
            <c:spPr>
              <a:solidFill>
                <a:srgbClr val="F2F1F0"/>
              </a:solidFill>
              <a:ln w="19050">
                <a:solidFill>
                  <a:schemeClr val="lt1"/>
                </a:solidFill>
              </a:ln>
              <a:effectLst/>
            </c:spPr>
            <c:extLst>
              <c:ext xmlns:c16="http://schemas.microsoft.com/office/drawing/2014/chart" uri="{C3380CC4-5D6E-409C-BE32-E72D297353CC}">
                <c16:uniqueId val="{00000007-7155-4FB9-97DC-90EE5DC84A8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155-4FB9-97DC-90EE5DC84A84}"/>
              </c:ext>
            </c:extLst>
          </c:dPt>
          <c:dLbls>
            <c:dLbl>
              <c:idx val="0"/>
              <c:tx>
                <c:rich>
                  <a:bodyPr/>
                  <a:lstStyle/>
                  <a:p>
                    <a:fld id="{F5A5A8C7-2A93-4C92-BBA1-34589C991EBD}" type="VALUE">
                      <a:rPr lang="en-US"/>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55-4FB9-97DC-90EE5DC84A8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'Ark1'!$A$2:$A$3</c:f>
              <c:strCache>
                <c:ptCount val="2"/>
                <c:pt idx="0">
                  <c:v>Ja</c:v>
                </c:pt>
                <c:pt idx="1">
                  <c:v>Nei</c:v>
                </c:pt>
              </c:strCache>
            </c:strRef>
          </c:cat>
          <c:val>
            <c:numRef>
              <c:f>'Ark1'!$B$2:$B$3</c:f>
              <c:numCache>
                <c:formatCode>0</c:formatCode>
                <c:ptCount val="2"/>
                <c:pt idx="0">
                  <c:v>68.187138202638153</c:v>
                </c:pt>
                <c:pt idx="1">
                  <c:v>14.547812608736912</c:v>
                </c:pt>
              </c:numCache>
            </c:numRef>
          </c:val>
          <c:extLst>
            <c:ext xmlns:c16="http://schemas.microsoft.com/office/drawing/2014/chart" uri="{C3380CC4-5D6E-409C-BE32-E72D297353CC}">
              <c16:uniqueId val="{0000000A-7155-4FB9-97DC-90EE5DC84A8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2833475536920114"/>
          <c:y val="0.4131792948631978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FIG_Seksuell!$A$4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6D1-433D-83B6-09FDF7877EC9}"/>
              </c:ext>
            </c:extLst>
          </c:dPt>
          <c:dPt>
            <c:idx val="1"/>
            <c:bubble3D val="0"/>
            <c:spPr>
              <a:solidFill>
                <a:schemeClr val="accent4"/>
              </a:solidFill>
              <a:ln w="19050">
                <a:noFill/>
              </a:ln>
              <a:effectLst/>
            </c:spPr>
            <c:extLst>
              <c:ext xmlns:c16="http://schemas.microsoft.com/office/drawing/2014/chart" uri="{C3380CC4-5D6E-409C-BE32-E72D297353CC}">
                <c16:uniqueId val="{00000003-E6D1-433D-83B6-09FDF7877EC9}"/>
              </c:ext>
            </c:extLst>
          </c:dPt>
          <c:dPt>
            <c:idx val="2"/>
            <c:bubble3D val="0"/>
            <c:spPr>
              <a:solidFill>
                <a:schemeClr val="accent3"/>
              </a:solidFill>
              <a:ln w="19050">
                <a:noFill/>
              </a:ln>
              <a:effectLst/>
            </c:spPr>
            <c:extLst>
              <c:ext xmlns:c16="http://schemas.microsoft.com/office/drawing/2014/chart" uri="{C3380CC4-5D6E-409C-BE32-E72D297353CC}">
                <c16:uniqueId val="{00000005-E6D1-433D-83B6-09FDF7877EC9}"/>
              </c:ext>
            </c:extLst>
          </c:dPt>
          <c:dPt>
            <c:idx val="3"/>
            <c:bubble3D val="0"/>
            <c:spPr>
              <a:solidFill>
                <a:schemeClr val="accent4"/>
              </a:solidFill>
              <a:ln w="19050">
                <a:noFill/>
              </a:ln>
              <a:effectLst/>
            </c:spPr>
            <c:extLst>
              <c:ext xmlns:c16="http://schemas.microsoft.com/office/drawing/2014/chart" uri="{C3380CC4-5D6E-409C-BE32-E72D297353CC}">
                <c16:uniqueId val="{00000007-E6D1-433D-83B6-09FDF7877EC9}"/>
              </c:ext>
            </c:extLst>
          </c:dPt>
          <c:dPt>
            <c:idx val="4"/>
            <c:bubble3D val="0"/>
            <c:spPr>
              <a:solidFill>
                <a:schemeClr val="accent5"/>
              </a:solidFill>
              <a:ln w="19050">
                <a:noFill/>
              </a:ln>
              <a:effectLst/>
            </c:spPr>
            <c:extLst>
              <c:ext xmlns:c16="http://schemas.microsoft.com/office/drawing/2014/chart" uri="{C3380CC4-5D6E-409C-BE32-E72D297353CC}">
                <c16:uniqueId val="{00000009-E6D1-433D-83B6-09FDF7877EC9}"/>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E6D1-433D-83B6-09FDF7877EC9}"/>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FIG_Seksuell!$B$3:$C$3</c:f>
              <c:strCache>
                <c:ptCount val="2"/>
                <c:pt idx="0">
                  <c:v>Ja</c:v>
                </c:pt>
                <c:pt idx="1">
                  <c:v>Nei</c:v>
                </c:pt>
              </c:strCache>
            </c:strRef>
          </c:cat>
          <c:val>
            <c:numRef>
              <c:f>FIG_Seksuell!$B$4:$C$4</c:f>
              <c:numCache>
                <c:formatCode>0</c:formatCode>
                <c:ptCount val="2"/>
                <c:pt idx="0">
                  <c:v>49.413797359002835</c:v>
                </c:pt>
                <c:pt idx="1">
                  <c:v>50.586202640997158</c:v>
                </c:pt>
              </c:numCache>
            </c:numRef>
          </c:val>
          <c:extLst>
            <c:ext xmlns:c16="http://schemas.microsoft.com/office/drawing/2014/chart" uri="{C3380CC4-5D6E-409C-BE32-E72D297353CC}">
              <c16:uniqueId val="{0000000A-E6D1-433D-83B6-09FDF7877EC9}"/>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2.0500556625468201E-2"/>
          <c:y val="0.84873801594573295"/>
          <c:w val="0.95899888674906397"/>
          <c:h val="0.123484484809440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4621457590863684"/>
          <c:y val="0.43055555555555558"/>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13907427393616698"/>
          <c:y val="0"/>
          <c:w val="0.75949549985824893"/>
          <c:h val="0.9101797171186935"/>
        </c:manualLayout>
      </c:layout>
      <c:doughnutChart>
        <c:varyColors val="1"/>
        <c:ser>
          <c:idx val="1"/>
          <c:order val="0"/>
          <c:tx>
            <c:strRef>
              <c:f>FIG_Seksuell!$A$5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5BC-4CCD-A8EF-03E992ECE638}"/>
              </c:ext>
            </c:extLst>
          </c:dPt>
          <c:dPt>
            <c:idx val="1"/>
            <c:bubble3D val="0"/>
            <c:spPr>
              <a:solidFill>
                <a:schemeClr val="accent4"/>
              </a:solidFill>
              <a:ln w="19050">
                <a:noFill/>
              </a:ln>
              <a:effectLst/>
            </c:spPr>
            <c:extLst>
              <c:ext xmlns:c16="http://schemas.microsoft.com/office/drawing/2014/chart" uri="{C3380CC4-5D6E-409C-BE32-E72D297353CC}">
                <c16:uniqueId val="{00000003-35BC-4CCD-A8EF-03E992ECE638}"/>
              </c:ext>
            </c:extLst>
          </c:dPt>
          <c:dPt>
            <c:idx val="2"/>
            <c:bubble3D val="0"/>
            <c:spPr>
              <a:solidFill>
                <a:schemeClr val="accent3"/>
              </a:solidFill>
              <a:ln w="19050">
                <a:noFill/>
              </a:ln>
              <a:effectLst/>
            </c:spPr>
            <c:extLst>
              <c:ext xmlns:c16="http://schemas.microsoft.com/office/drawing/2014/chart" uri="{C3380CC4-5D6E-409C-BE32-E72D297353CC}">
                <c16:uniqueId val="{00000005-35BC-4CCD-A8EF-03E992ECE638}"/>
              </c:ext>
            </c:extLst>
          </c:dPt>
          <c:dPt>
            <c:idx val="3"/>
            <c:bubble3D val="0"/>
            <c:spPr>
              <a:solidFill>
                <a:schemeClr val="accent4"/>
              </a:solidFill>
              <a:ln w="19050">
                <a:noFill/>
              </a:ln>
              <a:effectLst/>
            </c:spPr>
            <c:extLst>
              <c:ext xmlns:c16="http://schemas.microsoft.com/office/drawing/2014/chart" uri="{C3380CC4-5D6E-409C-BE32-E72D297353CC}">
                <c16:uniqueId val="{00000007-35BC-4CCD-A8EF-03E992ECE638}"/>
              </c:ext>
            </c:extLst>
          </c:dPt>
          <c:dPt>
            <c:idx val="4"/>
            <c:bubble3D val="0"/>
            <c:spPr>
              <a:solidFill>
                <a:schemeClr val="accent5"/>
              </a:solidFill>
              <a:ln w="19050">
                <a:noFill/>
              </a:ln>
              <a:effectLst/>
            </c:spPr>
            <c:extLst>
              <c:ext xmlns:c16="http://schemas.microsoft.com/office/drawing/2014/chart" uri="{C3380CC4-5D6E-409C-BE32-E72D297353CC}">
                <c16:uniqueId val="{00000009-35BC-4CCD-A8EF-03E992ECE638}"/>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BC-4CCD-A8EF-03E992ECE63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FIG_Seksuell!$B$3:$C$3</c:f>
              <c:strCache>
                <c:ptCount val="2"/>
                <c:pt idx="0">
                  <c:v>Ja</c:v>
                </c:pt>
                <c:pt idx="1">
                  <c:v>Nei</c:v>
                </c:pt>
              </c:strCache>
            </c:strRef>
          </c:cat>
          <c:val>
            <c:numRef>
              <c:f>FIG_Seksuell!$B$5:$C$5</c:f>
              <c:numCache>
                <c:formatCode>0</c:formatCode>
                <c:ptCount val="2"/>
                <c:pt idx="0">
                  <c:v>53.056938946352815</c:v>
                </c:pt>
                <c:pt idx="1">
                  <c:v>46.943061053647185</c:v>
                </c:pt>
              </c:numCache>
            </c:numRef>
          </c:val>
          <c:extLst>
            <c:ext xmlns:c16="http://schemas.microsoft.com/office/drawing/2014/chart" uri="{C3380CC4-5D6E-409C-BE32-E72D297353CC}">
              <c16:uniqueId val="{0000000A-35BC-4CCD-A8EF-03E992ECE63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FIG_Seksuell!$B$7:$D$7</c:f>
              <c:strCache>
                <c:ptCount val="3"/>
                <c:pt idx="0">
                  <c:v>Vg1</c:v>
                </c:pt>
                <c:pt idx="1">
                  <c:v>Vg2</c:v>
                </c:pt>
                <c:pt idx="2">
                  <c:v>Vg3</c:v>
                </c:pt>
              </c:strCache>
            </c:strRef>
          </c:cat>
          <c:val>
            <c:numRef>
              <c:f>FIG_Seksuell!$B$8:$D$8</c:f>
              <c:numCache>
                <c:formatCode>0</c:formatCode>
                <c:ptCount val="3"/>
                <c:pt idx="0">
                  <c:v>38.138925294888601</c:v>
                </c:pt>
                <c:pt idx="1">
                  <c:v>50</c:v>
                </c:pt>
                <c:pt idx="2">
                  <c:v>57.664974619289346</c:v>
                </c:pt>
              </c:numCache>
            </c:numRef>
          </c:val>
          <c:extLst>
            <c:ext xmlns:c16="http://schemas.microsoft.com/office/drawing/2014/chart" uri="{C3380CC4-5D6E-409C-BE32-E72D297353CC}">
              <c16:uniqueId val="{00000000-BC05-4BA9-BF45-E0BF388487B5}"/>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FIG_Seksuell!$B$7:$D$7</c:f>
              <c:strCache>
                <c:ptCount val="3"/>
                <c:pt idx="0">
                  <c:v>Vg1</c:v>
                </c:pt>
                <c:pt idx="1">
                  <c:v>Vg2</c:v>
                </c:pt>
                <c:pt idx="2">
                  <c:v>Vg3</c:v>
                </c:pt>
              </c:strCache>
            </c:strRef>
          </c:cat>
          <c:val>
            <c:numRef>
              <c:f>FIG_Seksuell!$B$9:$D$9</c:f>
              <c:numCache>
                <c:formatCode>0</c:formatCode>
                <c:ptCount val="3"/>
                <c:pt idx="0">
                  <c:v>41.677675033025096</c:v>
                </c:pt>
                <c:pt idx="1">
                  <c:v>50.035893754486715</c:v>
                </c:pt>
                <c:pt idx="2">
                  <c:v>65.643153526970949</c:v>
                </c:pt>
              </c:numCache>
            </c:numRef>
          </c:val>
          <c:extLst>
            <c:ext xmlns:c16="http://schemas.microsoft.com/office/drawing/2014/chart" uri="{C3380CC4-5D6E-409C-BE32-E72D297353CC}">
              <c16:uniqueId val="{00000000-488F-49E4-A522-030A47F9C3C2}"/>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4484417127"/>
          <c:y val="6.2645133274206663E-2"/>
          <c:w val="0.82618515091947697"/>
          <c:h val="0.588720311373228"/>
        </c:manualLayout>
      </c:layout>
      <c:barChart>
        <c:barDir val="col"/>
        <c:grouping val="clustered"/>
        <c:varyColors val="0"/>
        <c:ser>
          <c:idx val="0"/>
          <c:order val="0"/>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FIG_Seksuell!$A$13:$D$13</c:f>
              <c:strCache>
                <c:ptCount val="4"/>
                <c:pt idx="0">
                  <c:v>13 år eller yngre</c:v>
                </c:pt>
                <c:pt idx="1">
                  <c:v>14 år</c:v>
                </c:pt>
                <c:pt idx="2">
                  <c:v>15 år</c:v>
                </c:pt>
                <c:pt idx="3">
                  <c:v>16 år</c:v>
                </c:pt>
              </c:strCache>
            </c:strRef>
          </c:cat>
          <c:val>
            <c:numRef>
              <c:f>FIG_Seksuell!$A$14:$D$14</c:f>
              <c:numCache>
                <c:formatCode>0</c:formatCode>
                <c:ptCount val="4"/>
                <c:pt idx="0">
                  <c:v>7.5880758807588071</c:v>
                </c:pt>
                <c:pt idx="1">
                  <c:v>12.032520325203253</c:v>
                </c:pt>
                <c:pt idx="2">
                  <c:v>23.685636856368564</c:v>
                </c:pt>
                <c:pt idx="3">
                  <c:v>30.352303523035228</c:v>
                </c:pt>
              </c:numCache>
            </c:numRef>
          </c:val>
          <c:extLst>
            <c:ext xmlns:c16="http://schemas.microsoft.com/office/drawing/2014/chart" uri="{C3380CC4-5D6E-409C-BE32-E72D297353CC}">
              <c16:uniqueId val="{00000000-EACC-4D6F-9436-376113EE7471}"/>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rgbClr val="006FBA">
        <a:lumMod val="20000"/>
        <a:lumOff val="80000"/>
      </a:srgbClr>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90806016955577"/>
          <c:y val="0"/>
          <c:w val="0.82618515091947697"/>
          <c:h val="0.588720311373228"/>
        </c:manualLayout>
      </c:layout>
      <c:barChart>
        <c:barDir val="col"/>
        <c:grouping val="clustered"/>
        <c:varyColors val="0"/>
        <c:ser>
          <c:idx val="0"/>
          <c:order val="0"/>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FIG_Seksuell!$H$13:$K$13</c:f>
              <c:strCache>
                <c:ptCount val="4"/>
                <c:pt idx="0">
                  <c:v>13 år eller yngre </c:v>
                </c:pt>
                <c:pt idx="1">
                  <c:v>14 år </c:v>
                </c:pt>
                <c:pt idx="2">
                  <c:v>15 år </c:v>
                </c:pt>
                <c:pt idx="3">
                  <c:v>16 år </c:v>
                </c:pt>
              </c:strCache>
            </c:strRef>
          </c:cat>
          <c:val>
            <c:numRef>
              <c:f>FIG_Seksuell!$H$14:$K$14</c:f>
              <c:numCache>
                <c:formatCode>0</c:formatCode>
                <c:ptCount val="4"/>
                <c:pt idx="0">
                  <c:v>4.6800382043935054</c:v>
                </c:pt>
                <c:pt idx="1">
                  <c:v>13.658070678127984</c:v>
                </c:pt>
                <c:pt idx="2">
                  <c:v>24.880611270296086</c:v>
                </c:pt>
                <c:pt idx="3">
                  <c:v>31.327602674307549</c:v>
                </c:pt>
              </c:numCache>
            </c:numRef>
          </c:val>
          <c:extLst>
            <c:ext xmlns:c16="http://schemas.microsoft.com/office/drawing/2014/chart" uri="{C3380CC4-5D6E-409C-BE32-E72D297353CC}">
              <c16:uniqueId val="{00000000-9450-497A-992F-98889CBDCDD7}"/>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rgbClr val="006FBA">
        <a:lumMod val="20000"/>
        <a:lumOff val="80000"/>
      </a:srgbClr>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766971499343028E-2"/>
          <c:y val="6.3762808655292866E-2"/>
          <c:w val="0.92691589985108969"/>
          <c:h val="0.588720311373228"/>
        </c:manualLayout>
      </c:layout>
      <c:barChart>
        <c:barDir val="col"/>
        <c:grouping val="clustered"/>
        <c:varyColors val="0"/>
        <c:ser>
          <c:idx val="0"/>
          <c:order val="0"/>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FIG_Seksuell!$A$17:$C$17</c:f>
              <c:strCache>
                <c:ptCount val="3"/>
                <c:pt idx="0">
                  <c:v>Vg1</c:v>
                </c:pt>
                <c:pt idx="1">
                  <c:v>Vg2</c:v>
                </c:pt>
                <c:pt idx="2">
                  <c:v>Vg3</c:v>
                </c:pt>
              </c:strCache>
            </c:strRef>
          </c:cat>
          <c:val>
            <c:numRef>
              <c:f>FIG_Seksuell!$A$18:$C$18</c:f>
              <c:numCache>
                <c:formatCode>0</c:formatCode>
                <c:ptCount val="3"/>
                <c:pt idx="0">
                  <c:v>60.016764459346184</c:v>
                </c:pt>
                <c:pt idx="1">
                  <c:v>62.805755395683448</c:v>
                </c:pt>
                <c:pt idx="2">
                  <c:v>65.648286140089425</c:v>
                </c:pt>
              </c:numCache>
            </c:numRef>
          </c:val>
          <c:extLst>
            <c:ext xmlns:c16="http://schemas.microsoft.com/office/drawing/2014/chart" uri="{C3380CC4-5D6E-409C-BE32-E72D297353CC}">
              <c16:uniqueId val="{00000000-4079-4DA1-8682-C6837F1E4553}"/>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2833475536920114"/>
          <c:y val="0.4131792948631978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FIG_Venner!$B$4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A8A-4C63-BFB8-BFA78F44BFBF}"/>
              </c:ext>
            </c:extLst>
          </c:dPt>
          <c:dPt>
            <c:idx val="1"/>
            <c:bubble3D val="0"/>
            <c:spPr>
              <a:solidFill>
                <a:schemeClr val="accent2"/>
              </a:solidFill>
              <a:ln w="19050">
                <a:noFill/>
              </a:ln>
              <a:effectLst/>
            </c:spPr>
            <c:extLst>
              <c:ext xmlns:c16="http://schemas.microsoft.com/office/drawing/2014/chart" uri="{C3380CC4-5D6E-409C-BE32-E72D297353CC}">
                <c16:uniqueId val="{00000003-EA8A-4C63-BFB8-BFA78F44BFBF}"/>
              </c:ext>
            </c:extLst>
          </c:dPt>
          <c:dPt>
            <c:idx val="2"/>
            <c:bubble3D val="0"/>
            <c:spPr>
              <a:solidFill>
                <a:schemeClr val="accent3"/>
              </a:solidFill>
              <a:ln w="19050">
                <a:noFill/>
              </a:ln>
              <a:effectLst/>
            </c:spPr>
            <c:extLst>
              <c:ext xmlns:c16="http://schemas.microsoft.com/office/drawing/2014/chart" uri="{C3380CC4-5D6E-409C-BE32-E72D297353CC}">
                <c16:uniqueId val="{00000005-EA8A-4C63-BFB8-BFA78F44BFBF}"/>
              </c:ext>
            </c:extLst>
          </c:dPt>
          <c:dPt>
            <c:idx val="3"/>
            <c:bubble3D val="0"/>
            <c:spPr>
              <a:solidFill>
                <a:schemeClr val="accent4"/>
              </a:solidFill>
              <a:ln w="19050">
                <a:noFill/>
              </a:ln>
              <a:effectLst/>
            </c:spPr>
            <c:extLst>
              <c:ext xmlns:c16="http://schemas.microsoft.com/office/drawing/2014/chart" uri="{C3380CC4-5D6E-409C-BE32-E72D297353CC}">
                <c16:uniqueId val="{00000007-EA8A-4C63-BFB8-BFA78F44BFBF}"/>
              </c:ext>
            </c:extLst>
          </c:dPt>
          <c:dPt>
            <c:idx val="4"/>
            <c:bubble3D val="0"/>
            <c:spPr>
              <a:solidFill>
                <a:schemeClr val="accent5"/>
              </a:solidFill>
              <a:ln w="19050">
                <a:noFill/>
              </a:ln>
              <a:effectLst/>
            </c:spPr>
            <c:extLst>
              <c:ext xmlns:c16="http://schemas.microsoft.com/office/drawing/2014/chart" uri="{C3380CC4-5D6E-409C-BE32-E72D297353CC}">
                <c16:uniqueId val="{00000009-EA8A-4C63-BFB8-BFA78F44BFBF}"/>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EA8A-4C63-BFB8-BFA78F44BFB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FIG_Venner!$C$3:$F$3</c:f>
              <c:strCache>
                <c:ptCount val="4"/>
                <c:pt idx="0">
                  <c:v>Ja, helt sikkert</c:v>
                </c:pt>
                <c:pt idx="1">
                  <c:v>Ja, det tror jeg</c:v>
                </c:pt>
                <c:pt idx="2">
                  <c:v>Det tror jeg ikke</c:v>
                </c:pt>
                <c:pt idx="3">
                  <c:v>Har ingen jeg ville kalle venner nå for tiden</c:v>
                </c:pt>
              </c:strCache>
            </c:strRef>
          </c:cat>
          <c:val>
            <c:numRef>
              <c:f>FIG_Venner!$C$4:$F$4</c:f>
              <c:numCache>
                <c:formatCode>0</c:formatCode>
                <c:ptCount val="4"/>
                <c:pt idx="0">
                  <c:v>65.505184470701721</c:v>
                </c:pt>
                <c:pt idx="1">
                  <c:v>24.053532674222332</c:v>
                </c:pt>
                <c:pt idx="2">
                  <c:v>8.6448034723896789</c:v>
                </c:pt>
                <c:pt idx="3">
                  <c:v>1.7964793826862793</c:v>
                </c:pt>
              </c:numCache>
            </c:numRef>
          </c:val>
          <c:extLst>
            <c:ext xmlns:c16="http://schemas.microsoft.com/office/drawing/2014/chart" uri="{C3380CC4-5D6E-409C-BE32-E72D297353CC}">
              <c16:uniqueId val="{0000000A-EA8A-4C63-BFB8-BFA78F44BFB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2.0500556625468201E-2"/>
          <c:y val="0.84873801594573295"/>
          <c:w val="0.95899888674906397"/>
          <c:h val="0.123484484809440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271259390240131E-2"/>
          <c:y val="6.8726000533252271E-2"/>
          <c:w val="0.89821297924804977"/>
          <c:h val="0.6994824462823096"/>
        </c:manualLayout>
      </c:layout>
      <c:barChart>
        <c:barDir val="col"/>
        <c:grouping val="clustered"/>
        <c:varyColors val="0"/>
        <c:ser>
          <c:idx val="0"/>
          <c:order val="0"/>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FIG_Seksuell!$E$17:$F$17</c:f>
              <c:strCache>
                <c:ptCount val="2"/>
                <c:pt idx="0">
                  <c:v>Gutter</c:v>
                </c:pt>
                <c:pt idx="1">
                  <c:v>Jenter</c:v>
                </c:pt>
              </c:strCache>
            </c:strRef>
          </c:cat>
          <c:val>
            <c:numRef>
              <c:f>FIG_Seksuell!$E$18:$F$18</c:f>
              <c:numCache>
                <c:formatCode>0</c:formatCode>
                <c:ptCount val="2"/>
                <c:pt idx="0">
                  <c:v>59.063690800217749</c:v>
                </c:pt>
                <c:pt idx="1">
                  <c:v>66.205250596658715</c:v>
                </c:pt>
              </c:numCache>
            </c:numRef>
          </c:val>
          <c:extLst>
            <c:ext xmlns:c16="http://schemas.microsoft.com/office/drawing/2014/chart" uri="{C3380CC4-5D6E-409C-BE32-E72D297353CC}">
              <c16:uniqueId val="{00000000-B189-4C63-B351-795CBA204B78}"/>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FIG_Kosthold!$B$4</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FIG_Kosthold!$C$3:$E$3</c:f>
              <c:strCache>
                <c:ptCount val="3"/>
                <c:pt idx="0">
                  <c:v>Vg1</c:v>
                </c:pt>
                <c:pt idx="1">
                  <c:v>Vg2</c:v>
                </c:pt>
                <c:pt idx="2">
                  <c:v>Vg3</c:v>
                </c:pt>
              </c:strCache>
            </c:strRef>
          </c:cat>
          <c:val>
            <c:numRef>
              <c:f>FIG_Kosthold!$C$4:$E$4</c:f>
              <c:numCache>
                <c:formatCode>0</c:formatCode>
                <c:ptCount val="3"/>
                <c:pt idx="0">
                  <c:v>38.271604938271601</c:v>
                </c:pt>
                <c:pt idx="1">
                  <c:v>31.445170660856935</c:v>
                </c:pt>
                <c:pt idx="2">
                  <c:v>32.572614107883815</c:v>
                </c:pt>
              </c:numCache>
            </c:numRef>
          </c:val>
          <c:extLst>
            <c:ext xmlns:c16="http://schemas.microsoft.com/office/drawing/2014/chart" uri="{C3380CC4-5D6E-409C-BE32-E72D297353CC}">
              <c16:uniqueId val="{00000000-ABFE-4190-A946-C050DB2B5EC0}"/>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FIG_Kosthold!$B$5</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FIG_Kosthold!$C$3:$E$3</c:f>
              <c:strCache>
                <c:ptCount val="3"/>
                <c:pt idx="0">
                  <c:v>Vg1</c:v>
                </c:pt>
                <c:pt idx="1">
                  <c:v>Vg2</c:v>
                </c:pt>
                <c:pt idx="2">
                  <c:v>Vg3</c:v>
                </c:pt>
              </c:strCache>
            </c:strRef>
          </c:cat>
          <c:val>
            <c:numRef>
              <c:f>FIG_Kosthold!$C$5:$E$5</c:f>
              <c:numCache>
                <c:formatCode>0</c:formatCode>
                <c:ptCount val="3"/>
                <c:pt idx="0">
                  <c:v>56.113681427627228</c:v>
                </c:pt>
                <c:pt idx="1">
                  <c:v>52.494577006507591</c:v>
                </c:pt>
                <c:pt idx="2">
                  <c:v>49.663299663299668</c:v>
                </c:pt>
              </c:numCache>
            </c:numRef>
          </c:val>
          <c:extLst>
            <c:ext xmlns:c16="http://schemas.microsoft.com/office/drawing/2014/chart" uri="{C3380CC4-5D6E-409C-BE32-E72D297353CC}">
              <c16:uniqueId val="{00000000-9F94-49B2-AB80-1619DC900C00}"/>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FIG_Kosthold!$B$8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FIG_Kosthold!$C$7:$E$7</c:f>
              <c:strCache>
                <c:ptCount val="3"/>
                <c:pt idx="0">
                  <c:v>Vg1</c:v>
                </c:pt>
                <c:pt idx="1">
                  <c:v>Vg2</c:v>
                </c:pt>
                <c:pt idx="2">
                  <c:v>Vg3</c:v>
                </c:pt>
              </c:strCache>
            </c:strRef>
          </c:cat>
          <c:val>
            <c:numRef>
              <c:f>FIG_Kosthold!$C$8:$E$8</c:f>
              <c:numCache>
                <c:formatCode>0</c:formatCode>
                <c:ptCount val="3"/>
                <c:pt idx="0">
                  <c:v>7.9889807162534439</c:v>
                </c:pt>
                <c:pt idx="1">
                  <c:v>7.2886297376093294</c:v>
                </c:pt>
                <c:pt idx="2">
                  <c:v>6.6528066528066532</c:v>
                </c:pt>
              </c:numCache>
            </c:numRef>
          </c:val>
          <c:extLst>
            <c:ext xmlns:c16="http://schemas.microsoft.com/office/drawing/2014/chart" uri="{C3380CC4-5D6E-409C-BE32-E72D297353CC}">
              <c16:uniqueId val="{00000000-9E7B-42CB-AEA3-95B285C04D9B}"/>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FIG_Kosthold!$B$9</c:f>
              <c:strCache>
                <c:ptCount val="1"/>
                <c:pt idx="0">
                  <c:v>Jenter</c:v>
                </c:pt>
              </c:strCache>
            </c:strRef>
          </c:tx>
          <c:spPr>
            <a:solidFill>
              <a:srgbClr val="E899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FIG_Kosthold!$C$7:$E$7</c:f>
              <c:strCache>
                <c:ptCount val="3"/>
                <c:pt idx="0">
                  <c:v>Vg1</c:v>
                </c:pt>
                <c:pt idx="1">
                  <c:v>Vg2</c:v>
                </c:pt>
                <c:pt idx="2">
                  <c:v>Vg3</c:v>
                </c:pt>
              </c:strCache>
            </c:strRef>
          </c:cat>
          <c:val>
            <c:numRef>
              <c:f>FIG_Kosthold!$C$9:$E$9</c:f>
              <c:numCache>
                <c:formatCode>0</c:formatCode>
                <c:ptCount val="3"/>
                <c:pt idx="0">
                  <c:v>14.436387607119313</c:v>
                </c:pt>
                <c:pt idx="1">
                  <c:v>13.800578034682081</c:v>
                </c:pt>
                <c:pt idx="2">
                  <c:v>11.858704793944492</c:v>
                </c:pt>
              </c:numCache>
            </c:numRef>
          </c:val>
          <c:extLst>
            <c:ext xmlns:c16="http://schemas.microsoft.com/office/drawing/2014/chart" uri="{C3380CC4-5D6E-409C-BE32-E72D297353CC}">
              <c16:uniqueId val="{00000000-2717-4AA7-839F-C9BD1C5B127E}"/>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10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50366774240097"/>
          <c:y val="1.7247807971504499E-2"/>
          <c:w val="0.59317883749413391"/>
          <c:h val="0.81861270349328197"/>
        </c:manualLayout>
      </c:layout>
      <c:barChart>
        <c:barDir val="bar"/>
        <c:grouping val="stacked"/>
        <c:varyColors val="0"/>
        <c:ser>
          <c:idx val="0"/>
          <c:order val="0"/>
          <c:tx>
            <c:strRef>
              <c:f>FIG_Kosthold!$B$11</c:f>
              <c:strCache>
                <c:ptCount val="1"/>
                <c:pt idx="0">
                  <c:v>Mindre enn én gang i uka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FIG_Kosthold!$A$12:$A$18</c:f>
              <c:strCache>
                <c:ptCount val="7"/>
                <c:pt idx="0">
                  <c:v>Grovbrød eller grove rundstykker</c:v>
                </c:pt>
                <c:pt idx="1">
                  <c:v>Frukt og bær</c:v>
                </c:pt>
                <c:pt idx="2">
                  <c:v>Grønnsaker og salater</c:v>
                </c:pt>
                <c:pt idx="3">
                  <c:v>Fisk til middag eller som pålegg</c:v>
                </c:pt>
                <c:pt idx="4">
                  <c:v>Pølser, hamburger, kebab, kjøttboller, lasagne</c:v>
                </c:pt>
                <c:pt idx="5">
                  <c:v>Potetgull og salt snacks</c:v>
                </c:pt>
                <c:pt idx="6">
                  <c:v>Sjokolade og annet godteri</c:v>
                </c:pt>
              </c:strCache>
            </c:strRef>
          </c:cat>
          <c:val>
            <c:numRef>
              <c:f>FIG_Kosthold!$B$12:$B$18</c:f>
              <c:numCache>
                <c:formatCode>0</c:formatCode>
                <c:ptCount val="7"/>
                <c:pt idx="0">
                  <c:v>18.869587109768378</c:v>
                </c:pt>
                <c:pt idx="1">
                  <c:v>14.330728510209227</c:v>
                </c:pt>
                <c:pt idx="2">
                  <c:v>8.1694786248890026</c:v>
                </c:pt>
                <c:pt idx="3">
                  <c:v>30.092067095472316</c:v>
                </c:pt>
                <c:pt idx="4">
                  <c:v>27.350427350427353</c:v>
                </c:pt>
                <c:pt idx="5">
                  <c:v>26.254390366281989</c:v>
                </c:pt>
                <c:pt idx="6">
                  <c:v>25.362776025236592</c:v>
                </c:pt>
              </c:numCache>
            </c:numRef>
          </c:val>
          <c:extLst>
            <c:ext xmlns:c16="http://schemas.microsoft.com/office/drawing/2014/chart" uri="{C3380CC4-5D6E-409C-BE32-E72D297353CC}">
              <c16:uniqueId val="{00000000-F78D-4C42-86DA-A84BC8387870}"/>
            </c:ext>
          </c:extLst>
        </c:ser>
        <c:ser>
          <c:idx val="1"/>
          <c:order val="1"/>
          <c:tx>
            <c:strRef>
              <c:f>FIG_Kosthold!$C$11</c:f>
              <c:strCache>
                <c:ptCount val="1"/>
                <c:pt idx="0">
                  <c:v>1 gang i uka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FIG_Kosthold!$A$12:$A$18</c:f>
              <c:strCache>
                <c:ptCount val="7"/>
                <c:pt idx="0">
                  <c:v>Grovbrød eller grove rundstykker</c:v>
                </c:pt>
                <c:pt idx="1">
                  <c:v>Frukt og bær</c:v>
                </c:pt>
                <c:pt idx="2">
                  <c:v>Grønnsaker og salater</c:v>
                </c:pt>
                <c:pt idx="3">
                  <c:v>Fisk til middag eller som pålegg</c:v>
                </c:pt>
                <c:pt idx="4">
                  <c:v>Pølser, hamburger, kebab, kjøttboller, lasagne</c:v>
                </c:pt>
                <c:pt idx="5">
                  <c:v>Potetgull og salt snacks</c:v>
                </c:pt>
                <c:pt idx="6">
                  <c:v>Sjokolade og annet godteri</c:v>
                </c:pt>
              </c:strCache>
            </c:strRef>
          </c:cat>
          <c:val>
            <c:numRef>
              <c:f>FIG_Kosthold!$C$12:$C$18</c:f>
              <c:numCache>
                <c:formatCode>0</c:formatCode>
                <c:ptCount val="7"/>
                <c:pt idx="0">
                  <c:v>8.3081570996978851</c:v>
                </c:pt>
                <c:pt idx="1">
                  <c:v>13.360221830098313</c:v>
                </c:pt>
                <c:pt idx="2">
                  <c:v>7.497145756691614</c:v>
                </c:pt>
                <c:pt idx="3">
                  <c:v>33.572960020179089</c:v>
                </c:pt>
                <c:pt idx="4">
                  <c:v>32.076420311714429</c:v>
                </c:pt>
                <c:pt idx="5">
                  <c:v>30.117912694430505</c:v>
                </c:pt>
                <c:pt idx="6">
                  <c:v>27.987381703470032</c:v>
                </c:pt>
              </c:numCache>
            </c:numRef>
          </c:val>
          <c:extLst>
            <c:ext xmlns:c16="http://schemas.microsoft.com/office/drawing/2014/chart" uri="{C3380CC4-5D6E-409C-BE32-E72D297353CC}">
              <c16:uniqueId val="{00000001-F78D-4C42-86DA-A84BC8387870}"/>
            </c:ext>
          </c:extLst>
        </c:ser>
        <c:ser>
          <c:idx val="2"/>
          <c:order val="2"/>
          <c:tx>
            <c:strRef>
              <c:f>FIG_Kosthold!$D$11</c:f>
              <c:strCache>
                <c:ptCount val="1"/>
                <c:pt idx="0">
                  <c:v>2-3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FIG_Kosthold!$A$12:$A$18</c:f>
              <c:strCache>
                <c:ptCount val="7"/>
                <c:pt idx="0">
                  <c:v>Grovbrød eller grove rundstykker</c:v>
                </c:pt>
                <c:pt idx="1">
                  <c:v>Frukt og bær</c:v>
                </c:pt>
                <c:pt idx="2">
                  <c:v>Grønnsaker og salater</c:v>
                </c:pt>
                <c:pt idx="3">
                  <c:v>Fisk til middag eller som pålegg</c:v>
                </c:pt>
                <c:pt idx="4">
                  <c:v>Pølser, hamburger, kebab, kjøttboller, lasagne</c:v>
                </c:pt>
                <c:pt idx="5">
                  <c:v>Potetgull og salt snacks</c:v>
                </c:pt>
                <c:pt idx="6">
                  <c:v>Sjokolade og annet godteri</c:v>
                </c:pt>
              </c:strCache>
            </c:strRef>
          </c:cat>
          <c:val>
            <c:numRef>
              <c:f>FIG_Kosthold!$D$12:$D$18</c:f>
              <c:numCache>
                <c:formatCode>0</c:formatCode>
                <c:ptCount val="7"/>
                <c:pt idx="0">
                  <c:v>20.241691842900302</c:v>
                </c:pt>
                <c:pt idx="1">
                  <c:v>28.245525586085201</c:v>
                </c:pt>
                <c:pt idx="2">
                  <c:v>28.314093619180515</c:v>
                </c:pt>
                <c:pt idx="3">
                  <c:v>29.764156892420228</c:v>
                </c:pt>
                <c:pt idx="4">
                  <c:v>31.950729009552536</c:v>
                </c:pt>
                <c:pt idx="5">
                  <c:v>35.17310587054692</c:v>
                </c:pt>
                <c:pt idx="6">
                  <c:v>36.100946372239747</c:v>
                </c:pt>
              </c:numCache>
            </c:numRef>
          </c:val>
          <c:extLst>
            <c:ext xmlns:c16="http://schemas.microsoft.com/office/drawing/2014/chart" uri="{C3380CC4-5D6E-409C-BE32-E72D297353CC}">
              <c16:uniqueId val="{00000002-F78D-4C42-86DA-A84BC8387870}"/>
            </c:ext>
          </c:extLst>
        </c:ser>
        <c:ser>
          <c:idx val="3"/>
          <c:order val="3"/>
          <c:tx>
            <c:strRef>
              <c:f>FIG_Kosthold!$E$11</c:f>
              <c:strCache>
                <c:ptCount val="1"/>
                <c:pt idx="0">
                  <c:v>4-6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FIG_Kosthold!$A$12:$A$18</c:f>
              <c:strCache>
                <c:ptCount val="7"/>
                <c:pt idx="0">
                  <c:v>Grovbrød eller grove rundstykker</c:v>
                </c:pt>
                <c:pt idx="1">
                  <c:v>Frukt og bær</c:v>
                </c:pt>
                <c:pt idx="2">
                  <c:v>Grønnsaker og salater</c:v>
                </c:pt>
                <c:pt idx="3">
                  <c:v>Fisk til middag eller som pålegg</c:v>
                </c:pt>
                <c:pt idx="4">
                  <c:v>Pølser, hamburger, kebab, kjøttboller, lasagne</c:v>
                </c:pt>
                <c:pt idx="5">
                  <c:v>Potetgull og salt snacks</c:v>
                </c:pt>
                <c:pt idx="6">
                  <c:v>Sjokolade og annet godteri</c:v>
                </c:pt>
              </c:strCache>
            </c:strRef>
          </c:cat>
          <c:val>
            <c:numRef>
              <c:f>FIG_Kosthold!$E$12:$E$18</c:f>
              <c:numCache>
                <c:formatCode>0</c:formatCode>
                <c:ptCount val="7"/>
                <c:pt idx="0">
                  <c:v>19.851460221550855</c:v>
                </c:pt>
                <c:pt idx="1">
                  <c:v>19.889084950844467</c:v>
                </c:pt>
                <c:pt idx="2">
                  <c:v>28.377521248255739</c:v>
                </c:pt>
                <c:pt idx="3">
                  <c:v>4.439399672089797</c:v>
                </c:pt>
                <c:pt idx="4">
                  <c:v>6.7621920563097033</c:v>
                </c:pt>
                <c:pt idx="5">
                  <c:v>5.7451078775714999</c:v>
                </c:pt>
                <c:pt idx="6">
                  <c:v>7.4321766561514195</c:v>
                </c:pt>
              </c:numCache>
            </c:numRef>
          </c:val>
          <c:extLst>
            <c:ext xmlns:c16="http://schemas.microsoft.com/office/drawing/2014/chart" uri="{C3380CC4-5D6E-409C-BE32-E72D297353CC}">
              <c16:uniqueId val="{00000003-F78D-4C42-86DA-A84BC8387870}"/>
            </c:ext>
          </c:extLst>
        </c:ser>
        <c:ser>
          <c:idx val="4"/>
          <c:order val="4"/>
          <c:tx>
            <c:strRef>
              <c:f>FIG_Kosthold!$F$11</c:f>
              <c:strCache>
                <c:ptCount val="1"/>
                <c:pt idx="0">
                  <c:v>Hver dag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FIG_Kosthold!$A$12:$A$18</c:f>
              <c:strCache>
                <c:ptCount val="7"/>
                <c:pt idx="0">
                  <c:v>Grovbrød eller grove rundstykker</c:v>
                </c:pt>
                <c:pt idx="1">
                  <c:v>Frukt og bær</c:v>
                </c:pt>
                <c:pt idx="2">
                  <c:v>Grønnsaker og salater</c:v>
                </c:pt>
                <c:pt idx="3">
                  <c:v>Fisk til middag eller som pålegg</c:v>
                </c:pt>
                <c:pt idx="4">
                  <c:v>Pølser, hamburger, kebab, kjøttboller, lasagne</c:v>
                </c:pt>
                <c:pt idx="5">
                  <c:v>Potetgull og salt snacks</c:v>
                </c:pt>
                <c:pt idx="6">
                  <c:v>Sjokolade og annet godteri</c:v>
                </c:pt>
              </c:strCache>
            </c:strRef>
          </c:cat>
          <c:val>
            <c:numRef>
              <c:f>FIG_Kosthold!$F$12:$F$18</c:f>
              <c:numCache>
                <c:formatCode>0</c:formatCode>
                <c:ptCount val="7"/>
                <c:pt idx="0">
                  <c:v>32.729103726082577</c:v>
                </c:pt>
                <c:pt idx="1">
                  <c:v>24.174439122762791</c:v>
                </c:pt>
                <c:pt idx="2">
                  <c:v>27.641760750983128</c:v>
                </c:pt>
                <c:pt idx="3">
                  <c:v>2.1314163198385674</c:v>
                </c:pt>
                <c:pt idx="4">
                  <c:v>1.8602312719959779</c:v>
                </c:pt>
                <c:pt idx="5">
                  <c:v>2.7094831911690918</c:v>
                </c:pt>
                <c:pt idx="6">
                  <c:v>3.1167192429022084</c:v>
                </c:pt>
              </c:numCache>
            </c:numRef>
          </c:val>
          <c:extLst>
            <c:ext xmlns:c16="http://schemas.microsoft.com/office/drawing/2014/chart" uri="{C3380CC4-5D6E-409C-BE32-E72D297353CC}">
              <c16:uniqueId val="{00000000-60D2-4C63-96EF-9EA8D150A9CA}"/>
            </c:ext>
          </c:extLst>
        </c:ser>
        <c:dLbls>
          <c:showLegendKey val="0"/>
          <c:showVal val="0"/>
          <c:showCatName val="0"/>
          <c:showSerName val="0"/>
          <c:showPercent val="0"/>
          <c:showBubbleSize val="0"/>
        </c:dLbls>
        <c:gapWidth val="80"/>
        <c:overlap val="100"/>
        <c:axId val="1883975936"/>
        <c:axId val="1884223424"/>
      </c:barChart>
      <c:catAx>
        <c:axId val="188397593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4223424"/>
        <c:crosses val="autoZero"/>
        <c:auto val="1"/>
        <c:lblAlgn val="ctr"/>
        <c:lblOffset val="100"/>
        <c:noMultiLvlLbl val="0"/>
      </c:catAx>
      <c:valAx>
        <c:axId val="1884223424"/>
        <c:scaling>
          <c:orientation val="minMax"/>
          <c:max val="100"/>
        </c:scaling>
        <c:delete val="1"/>
        <c:axPos val="b"/>
        <c:numFmt formatCode="0" sourceLinked="1"/>
        <c:majorTickMark val="none"/>
        <c:minorTickMark val="none"/>
        <c:tickLblPos val="nextTo"/>
        <c:crossAx val="1883975936"/>
        <c:crosses val="autoZero"/>
        <c:crossBetween val="between"/>
      </c:valAx>
      <c:spPr>
        <a:noFill/>
        <a:ln>
          <a:noFill/>
        </a:ln>
        <a:effectLst/>
      </c:spPr>
    </c:plotArea>
    <c:legend>
      <c:legendPos val="b"/>
      <c:layout>
        <c:manualLayout>
          <c:xMode val="edge"/>
          <c:yMode val="edge"/>
          <c:x val="6.1190605362995195E-3"/>
          <c:y val="0.86112185129238406"/>
          <c:w val="0.99388093946370049"/>
          <c:h val="0.1388781487076159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50366774240097"/>
          <c:y val="1.7247807971504499E-2"/>
          <c:w val="0.58298040326696798"/>
          <c:h val="0.81861270349328197"/>
        </c:manualLayout>
      </c:layout>
      <c:barChart>
        <c:barDir val="bar"/>
        <c:grouping val="stacked"/>
        <c:varyColors val="0"/>
        <c:ser>
          <c:idx val="0"/>
          <c:order val="0"/>
          <c:tx>
            <c:strRef>
              <c:f>FIG_Kosthold!$B$21</c:f>
              <c:strCache>
                <c:ptCount val="1"/>
                <c:pt idx="0">
                  <c:v>Mindre enn én gang i uka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FIG_Kosthold!$A$22:$A$26</c:f>
              <c:strCache>
                <c:ptCount val="5"/>
                <c:pt idx="0">
                  <c:v>Vanlig vann uten kullsyre</c:v>
                </c:pt>
                <c:pt idx="1">
                  <c:v>Melk</c:v>
                </c:pt>
                <c:pt idx="2">
                  <c:v>Brus, saft, iste eller iskaffe med sukker</c:v>
                </c:pt>
                <c:pt idx="3">
                  <c:v>Lettbrus, lettsaft eller andre lettdrikker</c:v>
                </c:pt>
                <c:pt idx="4">
                  <c:v>Energidrikk (Red Bull, Battery e.l.)</c:v>
                </c:pt>
              </c:strCache>
            </c:strRef>
          </c:cat>
          <c:val>
            <c:numRef>
              <c:f>FIG_Kosthold!$B$22:$B$26</c:f>
              <c:numCache>
                <c:formatCode>0</c:formatCode>
                <c:ptCount val="5"/>
                <c:pt idx="0">
                  <c:v>5.8673794068983067</c:v>
                </c:pt>
                <c:pt idx="1">
                  <c:v>26.207249903932368</c:v>
                </c:pt>
                <c:pt idx="2">
                  <c:v>24.955752212389385</c:v>
                </c:pt>
                <c:pt idx="3">
                  <c:v>49.668282725184994</c:v>
                </c:pt>
                <c:pt idx="4">
                  <c:v>65.406427221172024</c:v>
                </c:pt>
              </c:numCache>
            </c:numRef>
          </c:val>
          <c:extLst>
            <c:ext xmlns:c16="http://schemas.microsoft.com/office/drawing/2014/chart" uri="{C3380CC4-5D6E-409C-BE32-E72D297353CC}">
              <c16:uniqueId val="{00000000-D405-41BA-9E28-28551A50FD93}"/>
            </c:ext>
          </c:extLst>
        </c:ser>
        <c:ser>
          <c:idx val="1"/>
          <c:order val="1"/>
          <c:tx>
            <c:strRef>
              <c:f>FIG_Kosthold!$C$21</c:f>
              <c:strCache>
                <c:ptCount val="1"/>
                <c:pt idx="0">
                  <c:v>1 gang i uka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FIG_Kosthold!$A$22:$A$26</c:f>
              <c:strCache>
                <c:ptCount val="5"/>
                <c:pt idx="0">
                  <c:v>Vanlig vann uten kullsyre</c:v>
                </c:pt>
                <c:pt idx="1">
                  <c:v>Melk</c:v>
                </c:pt>
                <c:pt idx="2">
                  <c:v>Brus, saft, iste eller iskaffe med sukker</c:v>
                </c:pt>
                <c:pt idx="3">
                  <c:v>Lettbrus, lettsaft eller andre lettdrikker</c:v>
                </c:pt>
                <c:pt idx="4">
                  <c:v>Energidrikk (Red Bull, Battery e.l.)</c:v>
                </c:pt>
              </c:strCache>
            </c:strRef>
          </c:cat>
          <c:val>
            <c:numRef>
              <c:f>FIG_Kosthold!$C$22:$C$26</c:f>
              <c:numCache>
                <c:formatCode>0</c:formatCode>
                <c:ptCount val="5"/>
                <c:pt idx="0">
                  <c:v>2.0873106783759705</c:v>
                </c:pt>
                <c:pt idx="1">
                  <c:v>8.0824900730113995</c:v>
                </c:pt>
                <c:pt idx="2">
                  <c:v>16.915297092288242</c:v>
                </c:pt>
                <c:pt idx="3">
                  <c:v>14.187292676703239</c:v>
                </c:pt>
                <c:pt idx="4">
                  <c:v>11.959672337744172</c:v>
                </c:pt>
              </c:numCache>
            </c:numRef>
          </c:val>
          <c:extLst>
            <c:ext xmlns:c16="http://schemas.microsoft.com/office/drawing/2014/chart" uri="{C3380CC4-5D6E-409C-BE32-E72D297353CC}">
              <c16:uniqueId val="{00000001-D405-41BA-9E28-28551A50FD93}"/>
            </c:ext>
          </c:extLst>
        </c:ser>
        <c:ser>
          <c:idx val="2"/>
          <c:order val="2"/>
          <c:tx>
            <c:strRef>
              <c:f>FIG_Kosthold!$D$21</c:f>
              <c:strCache>
                <c:ptCount val="1"/>
                <c:pt idx="0">
                  <c:v>2-3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FIG_Kosthold!$A$22:$A$26</c:f>
              <c:strCache>
                <c:ptCount val="5"/>
                <c:pt idx="0">
                  <c:v>Vanlig vann uten kullsyre</c:v>
                </c:pt>
                <c:pt idx="1">
                  <c:v>Melk</c:v>
                </c:pt>
                <c:pt idx="2">
                  <c:v>Brus, saft, iste eller iskaffe med sukker</c:v>
                </c:pt>
                <c:pt idx="3">
                  <c:v>Lettbrus, lettsaft eller andre lettdrikker</c:v>
                </c:pt>
                <c:pt idx="4">
                  <c:v>Energidrikk (Red Bull, Battery e.l.)</c:v>
                </c:pt>
              </c:strCache>
            </c:strRef>
          </c:cat>
          <c:val>
            <c:numRef>
              <c:f>FIG_Kosthold!$D$22:$D$26</c:f>
              <c:numCache>
                <c:formatCode>0</c:formatCode>
                <c:ptCount val="5"/>
                <c:pt idx="0">
                  <c:v>6.3892070764922995</c:v>
                </c:pt>
                <c:pt idx="1">
                  <c:v>16.933521198924044</c:v>
                </c:pt>
                <c:pt idx="2">
                  <c:v>32.806573957016433</c:v>
                </c:pt>
                <c:pt idx="3">
                  <c:v>20.375095687675426</c:v>
                </c:pt>
                <c:pt idx="4">
                  <c:v>13.20730938878387</c:v>
                </c:pt>
              </c:numCache>
            </c:numRef>
          </c:val>
          <c:extLst>
            <c:ext xmlns:c16="http://schemas.microsoft.com/office/drawing/2014/chart" uri="{C3380CC4-5D6E-409C-BE32-E72D297353CC}">
              <c16:uniqueId val="{00000002-D405-41BA-9E28-28551A50FD93}"/>
            </c:ext>
          </c:extLst>
        </c:ser>
        <c:ser>
          <c:idx val="3"/>
          <c:order val="3"/>
          <c:tx>
            <c:strRef>
              <c:f>FIG_Kosthold!$E$21</c:f>
              <c:strCache>
                <c:ptCount val="1"/>
                <c:pt idx="0">
                  <c:v>4-6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FIG_Kosthold!$A$22:$A$26</c:f>
              <c:strCache>
                <c:ptCount val="5"/>
                <c:pt idx="0">
                  <c:v>Vanlig vann uten kullsyre</c:v>
                </c:pt>
                <c:pt idx="1">
                  <c:v>Melk</c:v>
                </c:pt>
                <c:pt idx="2">
                  <c:v>Brus, saft, iste eller iskaffe med sukker</c:v>
                </c:pt>
                <c:pt idx="3">
                  <c:v>Lettbrus, lettsaft eller andre lettdrikker</c:v>
                </c:pt>
                <c:pt idx="4">
                  <c:v>Energidrikk (Red Bull, Battery e.l.)</c:v>
                </c:pt>
              </c:strCache>
            </c:strRef>
          </c:cat>
          <c:val>
            <c:numRef>
              <c:f>FIG_Kosthold!$E$22:$E$26</c:f>
              <c:numCache>
                <c:formatCode>0</c:formatCode>
                <c:ptCount val="5"/>
                <c:pt idx="0">
                  <c:v>8.2728776886852486</c:v>
                </c:pt>
                <c:pt idx="1">
                  <c:v>16.049698988087613</c:v>
                </c:pt>
                <c:pt idx="2">
                  <c:v>14.854614412136534</c:v>
                </c:pt>
                <c:pt idx="3">
                  <c:v>8.9308497065577956</c:v>
                </c:pt>
                <c:pt idx="4">
                  <c:v>5.8097038437303086</c:v>
                </c:pt>
              </c:numCache>
            </c:numRef>
          </c:val>
          <c:extLst>
            <c:ext xmlns:c16="http://schemas.microsoft.com/office/drawing/2014/chart" uri="{C3380CC4-5D6E-409C-BE32-E72D297353CC}">
              <c16:uniqueId val="{00000003-D405-41BA-9E28-28551A50FD93}"/>
            </c:ext>
          </c:extLst>
        </c:ser>
        <c:ser>
          <c:idx val="4"/>
          <c:order val="4"/>
          <c:tx>
            <c:strRef>
              <c:f>FIG_Kosthold!$F$21</c:f>
              <c:strCache>
                <c:ptCount val="1"/>
                <c:pt idx="0">
                  <c:v>Hver dag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FIG_Kosthold!$A$22:$A$26</c:f>
              <c:strCache>
                <c:ptCount val="5"/>
                <c:pt idx="0">
                  <c:v>Vanlig vann uten kullsyre</c:v>
                </c:pt>
                <c:pt idx="1">
                  <c:v>Melk</c:v>
                </c:pt>
                <c:pt idx="2">
                  <c:v>Brus, saft, iste eller iskaffe med sukker</c:v>
                </c:pt>
                <c:pt idx="3">
                  <c:v>Lettbrus, lettsaft eller andre lettdrikker</c:v>
                </c:pt>
                <c:pt idx="4">
                  <c:v>Energidrikk (Red Bull, Battery e.l.)</c:v>
                </c:pt>
              </c:strCache>
            </c:strRef>
          </c:cat>
          <c:val>
            <c:numRef>
              <c:f>FIG_Kosthold!$F$22:$F$26</c:f>
              <c:numCache>
                <c:formatCode>0</c:formatCode>
                <c:ptCount val="5"/>
                <c:pt idx="0">
                  <c:v>77.383225149548167</c:v>
                </c:pt>
                <c:pt idx="1">
                  <c:v>32.727039836044575</c:v>
                </c:pt>
                <c:pt idx="2">
                  <c:v>10.467762326169405</c:v>
                </c:pt>
                <c:pt idx="3">
                  <c:v>6.8384792038785402</c:v>
                </c:pt>
                <c:pt idx="4">
                  <c:v>3.616887208569628</c:v>
                </c:pt>
              </c:numCache>
            </c:numRef>
          </c:val>
          <c:extLst>
            <c:ext xmlns:c16="http://schemas.microsoft.com/office/drawing/2014/chart" uri="{C3380CC4-5D6E-409C-BE32-E72D297353CC}">
              <c16:uniqueId val="{00000000-3532-47D2-AE36-67B3981152E3}"/>
            </c:ext>
          </c:extLst>
        </c:ser>
        <c:dLbls>
          <c:showLegendKey val="0"/>
          <c:showVal val="0"/>
          <c:showCatName val="0"/>
          <c:showSerName val="0"/>
          <c:showPercent val="0"/>
          <c:showBubbleSize val="0"/>
        </c:dLbls>
        <c:gapWidth val="80"/>
        <c:overlap val="100"/>
        <c:axId val="1883975936"/>
        <c:axId val="1884223424"/>
      </c:barChart>
      <c:catAx>
        <c:axId val="188397593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884223424"/>
        <c:crosses val="autoZero"/>
        <c:auto val="1"/>
        <c:lblAlgn val="ctr"/>
        <c:lblOffset val="100"/>
        <c:noMultiLvlLbl val="0"/>
      </c:catAx>
      <c:valAx>
        <c:axId val="1884223424"/>
        <c:scaling>
          <c:orientation val="minMax"/>
          <c:max val="100"/>
        </c:scaling>
        <c:delete val="1"/>
        <c:axPos val="b"/>
        <c:numFmt formatCode="0" sourceLinked="1"/>
        <c:majorTickMark val="none"/>
        <c:minorTickMark val="none"/>
        <c:tickLblPos val="nextTo"/>
        <c:crossAx val="1883975936"/>
        <c:crosses val="autoZero"/>
        <c:crossBetween val="between"/>
      </c:valAx>
      <c:spPr>
        <a:noFill/>
        <a:ln>
          <a:noFill/>
        </a:ln>
        <a:effectLst/>
      </c:spPr>
    </c:plotArea>
    <c:legend>
      <c:legendPos val="b"/>
      <c:layout>
        <c:manualLayout>
          <c:xMode val="edge"/>
          <c:yMode val="edge"/>
          <c:x val="2.0396868454331734E-2"/>
          <c:y val="0.861121902175363"/>
          <c:w val="0.97960313154566825"/>
          <c:h val="0.138877986986953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showDLblsOverMax val="0"/>
  </c:chart>
  <c:spPr>
    <a:noFill/>
    <a:ln>
      <a:noFill/>
    </a:ln>
    <a:effectLst/>
  </c:spPr>
  <c:txPr>
    <a:bodyPr/>
    <a:lstStyle/>
    <a:p>
      <a:pPr>
        <a:defRPr sz="1100">
          <a:latin typeface="Akkurat Pro" panose="020B0504020101020102" pitchFamily="34" charset="0"/>
        </a:defRPr>
      </a:pPr>
      <a:endParaRPr lang="nb-NO"/>
    </a:p>
  </c:txPr>
  <c:externalData r:id="rId3">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a:t>Norge</a:t>
            </a:r>
          </a:p>
        </c:rich>
      </c:tx>
      <c:layout>
        <c:manualLayout>
          <c:xMode val="edge"/>
          <c:yMode val="edge"/>
          <c:x val="0.71936759594239896"/>
          <c:y val="0.42592592592592599"/>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0.53983932751649299"/>
          <c:y val="0"/>
          <c:w val="0.44652177768319501"/>
          <c:h val="0.91785032079323403"/>
        </c:manualLayout>
      </c:layout>
      <c:doughnutChart>
        <c:varyColors val="1"/>
        <c:ser>
          <c:idx val="1"/>
          <c:order val="0"/>
          <c:tx>
            <c:strRef>
              <c:f>FIG_Fysplager!$B$5</c:f>
              <c:strCache>
                <c:ptCount val="1"/>
                <c:pt idx="0">
                  <c:v>Norge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A68-49D0-B4A3-79D23EDF28F1}"/>
              </c:ext>
            </c:extLst>
          </c:dPt>
          <c:dPt>
            <c:idx val="1"/>
            <c:bubble3D val="0"/>
            <c:spPr>
              <a:solidFill>
                <a:schemeClr val="accent2"/>
              </a:solidFill>
              <a:ln w="19050">
                <a:noFill/>
              </a:ln>
              <a:effectLst/>
            </c:spPr>
            <c:extLst>
              <c:ext xmlns:c16="http://schemas.microsoft.com/office/drawing/2014/chart" uri="{C3380CC4-5D6E-409C-BE32-E72D297353CC}">
                <c16:uniqueId val="{00000003-9A68-49D0-B4A3-79D23EDF28F1}"/>
              </c:ext>
            </c:extLst>
          </c:dPt>
          <c:dPt>
            <c:idx val="2"/>
            <c:bubble3D val="0"/>
            <c:spPr>
              <a:solidFill>
                <a:schemeClr val="accent3"/>
              </a:solidFill>
              <a:ln w="19050">
                <a:noFill/>
              </a:ln>
              <a:effectLst/>
            </c:spPr>
            <c:extLst>
              <c:ext xmlns:c16="http://schemas.microsoft.com/office/drawing/2014/chart" uri="{C3380CC4-5D6E-409C-BE32-E72D297353CC}">
                <c16:uniqueId val="{00000005-9A68-49D0-B4A3-79D23EDF28F1}"/>
              </c:ext>
            </c:extLst>
          </c:dPt>
          <c:dPt>
            <c:idx val="3"/>
            <c:bubble3D val="0"/>
            <c:spPr>
              <a:solidFill>
                <a:schemeClr val="accent4"/>
              </a:solidFill>
              <a:ln w="19050">
                <a:noFill/>
              </a:ln>
              <a:effectLst/>
            </c:spPr>
            <c:extLst>
              <c:ext xmlns:c16="http://schemas.microsoft.com/office/drawing/2014/chart" uri="{C3380CC4-5D6E-409C-BE32-E72D297353CC}">
                <c16:uniqueId val="{00000007-9A68-49D0-B4A3-79D23EDF28F1}"/>
              </c:ext>
            </c:extLst>
          </c:dPt>
          <c:dPt>
            <c:idx val="4"/>
            <c:bubble3D val="0"/>
            <c:spPr>
              <a:solidFill>
                <a:srgbClr val="EABE00"/>
              </a:solidFill>
              <a:ln w="19050">
                <a:noFill/>
              </a:ln>
              <a:effectLst/>
            </c:spPr>
            <c:extLst>
              <c:ext xmlns:c16="http://schemas.microsoft.com/office/drawing/2014/chart" uri="{C3380CC4-5D6E-409C-BE32-E72D297353CC}">
                <c16:uniqueId val="{00000009-9A68-49D0-B4A3-79D23EDF28F1}"/>
              </c:ext>
            </c:extLst>
          </c:dPt>
          <c:dPt>
            <c:idx val="5"/>
            <c:bubble3D val="0"/>
            <c:spPr>
              <a:solidFill>
                <a:schemeClr val="accent6"/>
              </a:solidFill>
              <a:ln w="19050">
                <a:noFill/>
              </a:ln>
              <a:effectLst/>
            </c:spPr>
            <c:extLst>
              <c:ext xmlns:c16="http://schemas.microsoft.com/office/drawing/2014/chart" uri="{C3380CC4-5D6E-409C-BE32-E72D297353CC}">
                <c16:uniqueId val="{0000000B-9A68-49D0-B4A3-79D23EDF28F1}"/>
              </c:ext>
            </c:extLst>
          </c:dPt>
          <c:dLbls>
            <c:dLbl>
              <c:idx val="0"/>
              <c:tx>
                <c:rich>
                  <a:bodyPr/>
                  <a:lstStyle/>
                  <a:p>
                    <a:fld id="{79EE4F91-CF67-45F3-AEF9-662E9939D882}"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68-49D0-B4A3-79D23EDF28F1}"/>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FIG_Fysplager!$C$3:$G$3</c:f>
              <c:strCache>
                <c:ptCount val="5"/>
                <c:pt idx="0">
                  <c:v>Ingen ganger</c:v>
                </c:pt>
                <c:pt idx="1">
                  <c:v>Sjeldnere enn én gang i uka</c:v>
                </c:pt>
                <c:pt idx="2">
                  <c:v>Minst ukentlig</c:v>
                </c:pt>
                <c:pt idx="3">
                  <c:v>Flere ganger i uka</c:v>
                </c:pt>
                <c:pt idx="4">
                  <c:v>Daglig</c:v>
                </c:pt>
              </c:strCache>
            </c:strRef>
          </c:cat>
          <c:val>
            <c:numRef>
              <c:f>FIG_Fysplager!$C$5:$G$5</c:f>
              <c:numCache>
                <c:formatCode>0</c:formatCode>
                <c:ptCount val="5"/>
                <c:pt idx="0">
                  <c:v>30.899389919860553</c:v>
                </c:pt>
                <c:pt idx="1">
                  <c:v>50.175371468656337</c:v>
                </c:pt>
                <c:pt idx="2">
                  <c:v>11.470356907510149</c:v>
                </c:pt>
                <c:pt idx="3">
                  <c:v>5.9934527985034967</c:v>
                </c:pt>
                <c:pt idx="4">
                  <c:v>1.461428905469464</c:v>
                </c:pt>
              </c:numCache>
            </c:numRef>
          </c:val>
          <c:extLst>
            <c:ext xmlns:c16="http://schemas.microsoft.com/office/drawing/2014/chart" uri="{C3380CC4-5D6E-409C-BE32-E72D297353CC}">
              <c16:uniqueId val="{0000000C-9A68-49D0-B4A3-79D23EDF28F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r>
              <a:rPr lang="en-US" dirty="0" err="1" smtClean="0"/>
              <a:t>Agder</a:t>
            </a:r>
            <a:endParaRPr lang="en-US" dirty="0"/>
          </a:p>
        </c:rich>
      </c:tx>
      <c:layout>
        <c:manualLayout>
          <c:xMode val="edge"/>
          <c:yMode val="edge"/>
          <c:x val="0.12833475536920114"/>
          <c:y val="0.42113837391628056"/>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kkurat Pro"/>
              <a:ea typeface="+mn-ea"/>
              <a:cs typeface="+mn-cs"/>
            </a:defRPr>
          </a:pPr>
          <a:endParaRPr lang="nb-NO"/>
        </a:p>
      </c:txPr>
    </c:title>
    <c:autoTitleDeleted val="0"/>
    <c:plotArea>
      <c:layout>
        <c:manualLayout>
          <c:layoutTarget val="inner"/>
          <c:xMode val="edge"/>
          <c:yMode val="edge"/>
          <c:x val="2.63045757051266E-2"/>
          <c:y val="6.1956730184713302E-2"/>
          <c:w val="0.40163005940046997"/>
          <c:h val="0.77437765642097101"/>
        </c:manualLayout>
      </c:layout>
      <c:doughnutChart>
        <c:varyColors val="1"/>
        <c:ser>
          <c:idx val="0"/>
          <c:order val="0"/>
          <c:tx>
            <c:strRef>
              <c:f>FIG_Fysplager!$B$4</c:f>
              <c:strCache>
                <c:ptCount val="1"/>
                <c:pt idx="0">
                  <c:v>Kommune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449-4D06-9682-A3BB9BDC22D8}"/>
              </c:ext>
            </c:extLst>
          </c:dPt>
          <c:dPt>
            <c:idx val="1"/>
            <c:bubble3D val="0"/>
            <c:spPr>
              <a:solidFill>
                <a:schemeClr val="accent2"/>
              </a:solidFill>
              <a:ln w="19050">
                <a:noFill/>
              </a:ln>
              <a:effectLst/>
            </c:spPr>
            <c:extLst>
              <c:ext xmlns:c16="http://schemas.microsoft.com/office/drawing/2014/chart" uri="{C3380CC4-5D6E-409C-BE32-E72D297353CC}">
                <c16:uniqueId val="{00000003-2449-4D06-9682-A3BB9BDC22D8}"/>
              </c:ext>
            </c:extLst>
          </c:dPt>
          <c:dPt>
            <c:idx val="2"/>
            <c:bubble3D val="0"/>
            <c:spPr>
              <a:solidFill>
                <a:schemeClr val="accent3"/>
              </a:solidFill>
              <a:ln w="19050">
                <a:noFill/>
              </a:ln>
              <a:effectLst/>
            </c:spPr>
            <c:extLst>
              <c:ext xmlns:c16="http://schemas.microsoft.com/office/drawing/2014/chart" uri="{C3380CC4-5D6E-409C-BE32-E72D297353CC}">
                <c16:uniqueId val="{00000005-2449-4D06-9682-A3BB9BDC22D8}"/>
              </c:ext>
            </c:extLst>
          </c:dPt>
          <c:dPt>
            <c:idx val="3"/>
            <c:bubble3D val="0"/>
            <c:spPr>
              <a:solidFill>
                <a:schemeClr val="accent4"/>
              </a:solidFill>
              <a:ln w="19050">
                <a:noFill/>
              </a:ln>
              <a:effectLst/>
            </c:spPr>
            <c:extLst>
              <c:ext xmlns:c16="http://schemas.microsoft.com/office/drawing/2014/chart" uri="{C3380CC4-5D6E-409C-BE32-E72D297353CC}">
                <c16:uniqueId val="{00000007-2449-4D06-9682-A3BB9BDC22D8}"/>
              </c:ext>
            </c:extLst>
          </c:dPt>
          <c:dPt>
            <c:idx val="4"/>
            <c:bubble3D val="0"/>
            <c:spPr>
              <a:solidFill>
                <a:srgbClr val="EABE00"/>
              </a:solidFill>
              <a:ln w="19050">
                <a:noFill/>
              </a:ln>
              <a:effectLst/>
            </c:spPr>
            <c:extLst>
              <c:ext xmlns:c16="http://schemas.microsoft.com/office/drawing/2014/chart" uri="{C3380CC4-5D6E-409C-BE32-E72D297353CC}">
                <c16:uniqueId val="{00000009-2449-4D06-9682-A3BB9BDC22D8}"/>
              </c:ext>
            </c:extLst>
          </c:dPt>
          <c:dPt>
            <c:idx val="5"/>
            <c:bubble3D val="0"/>
            <c:spPr>
              <a:solidFill>
                <a:schemeClr val="accent6"/>
              </a:solidFill>
              <a:ln w="19050">
                <a:noFill/>
              </a:ln>
              <a:effectLst/>
            </c:spPr>
            <c:extLst>
              <c:ext xmlns:c16="http://schemas.microsoft.com/office/drawing/2014/chart" uri="{C3380CC4-5D6E-409C-BE32-E72D297353CC}">
                <c16:uniqueId val="{0000000B-2449-4D06-9682-A3BB9BDC22D8}"/>
              </c:ext>
            </c:extLst>
          </c:dPt>
          <c:dLbls>
            <c:dLbl>
              <c:idx val="0"/>
              <c:tx>
                <c:rich>
                  <a:bodyPr/>
                  <a:lstStyle/>
                  <a:p>
                    <a:fld id="{96C3DAE8-2718-4828-835C-DA720D1E6961}" type="VALUE">
                      <a:rPr lang="en-US">
                        <a:solidFill>
                          <a:schemeClr val="bg1"/>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49-4D06-9682-A3BB9BDC22D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FIG_Fysplager!$C$3:$G$3</c:f>
              <c:strCache>
                <c:ptCount val="5"/>
                <c:pt idx="0">
                  <c:v>Ingen ganger</c:v>
                </c:pt>
                <c:pt idx="1">
                  <c:v>Sjeldnere enn én gang i uka</c:v>
                </c:pt>
                <c:pt idx="2">
                  <c:v>Minst ukentlig</c:v>
                </c:pt>
                <c:pt idx="3">
                  <c:v>Flere ganger i uka</c:v>
                </c:pt>
                <c:pt idx="4">
                  <c:v>Daglig</c:v>
                </c:pt>
              </c:strCache>
            </c:strRef>
          </c:cat>
          <c:val>
            <c:numRef>
              <c:f>FIG_Fysplager!$C$4:$G$4</c:f>
              <c:numCache>
                <c:formatCode>0</c:formatCode>
                <c:ptCount val="5"/>
                <c:pt idx="0">
                  <c:v>28.490099009900987</c:v>
                </c:pt>
                <c:pt idx="1">
                  <c:v>51.707920792079207</c:v>
                </c:pt>
                <c:pt idx="2">
                  <c:v>12.029702970297029</c:v>
                </c:pt>
                <c:pt idx="3">
                  <c:v>6.064356435643564</c:v>
                </c:pt>
                <c:pt idx="4">
                  <c:v>1.7079207920792081</c:v>
                </c:pt>
              </c:numCache>
            </c:numRef>
          </c:val>
          <c:extLst>
            <c:ext xmlns:c16="http://schemas.microsoft.com/office/drawing/2014/chart" uri="{C3380CC4-5D6E-409C-BE32-E72D297353CC}">
              <c16:uniqueId val="{0000000C-2449-4D06-9682-A3BB9BDC22D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
          <c:y val="0.84873801594573295"/>
          <c:w val="0.99821457302357297"/>
          <c:h val="0.123484484809440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kurat Pro"/>
              <a:ea typeface="+mn-ea"/>
              <a:cs typeface="+mn-cs"/>
            </a:defRPr>
          </a:pPr>
          <a:endParaRPr lang="nb-NO"/>
        </a:p>
      </c:txPr>
    </c:legend>
    <c:plotVisOnly val="1"/>
    <c:dispBlanksAs val="gap"/>
    <c:showDLblsOverMax val="0"/>
  </c:chart>
  <c:spPr>
    <a:noFill/>
    <a:ln>
      <a:noFill/>
    </a:ln>
    <a:effectLst/>
  </c:spPr>
  <c:txPr>
    <a:bodyPr/>
    <a:lstStyle/>
    <a:p>
      <a:pPr>
        <a:defRPr sz="1100">
          <a:latin typeface="Akkurat Pro"/>
        </a:defRPr>
      </a:pPr>
      <a:endParaRPr lang="nb-NO"/>
    </a:p>
  </c:txPr>
  <c:externalData r:id="rId3">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9911755836699"/>
          <c:y val="0.179487800477349"/>
          <c:w val="0.82618515091947697"/>
          <c:h val="0.588720311373228"/>
        </c:manualLayout>
      </c:layout>
      <c:barChart>
        <c:barDir val="col"/>
        <c:grouping val="clustered"/>
        <c:varyColors val="0"/>
        <c:ser>
          <c:idx val="0"/>
          <c:order val="0"/>
          <c:tx>
            <c:strRef>
              <c:f>FIG_Fysplager!$B$8</c:f>
              <c:strCache>
                <c:ptCount val="1"/>
                <c:pt idx="0">
                  <c:v>Gutter</c:v>
                </c:pt>
              </c:strCache>
            </c:strRef>
          </c:tx>
          <c:spPr>
            <a:solidFill>
              <a:srgbClr val="0866B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FIG_Fysplager!$C$7:$E$7</c:f>
              <c:strCache>
                <c:ptCount val="3"/>
                <c:pt idx="0">
                  <c:v>Vg1</c:v>
                </c:pt>
                <c:pt idx="1">
                  <c:v>Vg2</c:v>
                </c:pt>
                <c:pt idx="2">
                  <c:v>Vg3</c:v>
                </c:pt>
              </c:strCache>
            </c:strRef>
          </c:cat>
          <c:val>
            <c:numRef>
              <c:f>FIG_Fysplager!$C$8:$E$8</c:f>
              <c:numCache>
                <c:formatCode>0</c:formatCode>
                <c:ptCount val="3"/>
                <c:pt idx="0">
                  <c:v>12.810194500335346</c:v>
                </c:pt>
                <c:pt idx="1">
                  <c:v>12.059238363892808</c:v>
                </c:pt>
                <c:pt idx="2">
                  <c:v>12.257405515832483</c:v>
                </c:pt>
              </c:numCache>
            </c:numRef>
          </c:val>
          <c:extLst>
            <c:ext xmlns:c16="http://schemas.microsoft.com/office/drawing/2014/chart" uri="{C3380CC4-5D6E-409C-BE32-E72D297353CC}">
              <c16:uniqueId val="{00000000-39B8-4B42-B1CF-E5C89208420A}"/>
            </c:ext>
          </c:extLst>
        </c:ser>
        <c:dLbls>
          <c:showLegendKey val="0"/>
          <c:showVal val="0"/>
          <c:showCatName val="0"/>
          <c:showSerName val="0"/>
          <c:showPercent val="0"/>
          <c:showBubbleSize val="0"/>
        </c:dLbls>
        <c:gapWidth val="55"/>
        <c:overlap val="-28"/>
        <c:axId val="1882351088"/>
        <c:axId val="1882353840"/>
      </c:barChart>
      <c:catAx>
        <c:axId val="18823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353840"/>
        <c:crosses val="autoZero"/>
        <c:auto val="1"/>
        <c:lblAlgn val="ctr"/>
        <c:lblOffset val="100"/>
        <c:noMultiLvlLbl val="0"/>
      </c:catAx>
      <c:valAx>
        <c:axId val="1882353840"/>
        <c:scaling>
          <c:orientation val="minMax"/>
          <c:max val="60"/>
          <c:min val="0"/>
        </c:scaling>
        <c:delete val="1"/>
        <c:axPos val="l"/>
        <c:numFmt formatCode="0" sourceLinked="1"/>
        <c:majorTickMark val="out"/>
        <c:minorTickMark val="none"/>
        <c:tickLblPos val="nextTo"/>
        <c:crossAx val="188235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kkurat Pro" panose="020B0504020101020102" pitchFamily="34" charset="0"/>
          <a:ea typeface="Akkurat" charset="0"/>
          <a:cs typeface="Akkurat" charset="0"/>
        </a:defRPr>
      </a:pPr>
      <a:endParaRPr lang="nb-NO"/>
    </a:p>
  </c:txPr>
  <c:externalData r:id="rId4">
    <c:autoUpdate val="1"/>
  </c:externalData>
  <c:userShapes r:id="rId5"/>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6"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6"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5"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4"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0.15106</cdr:y>
    </cdr:from>
    <cdr:to>
      <cdr:x>0.12007</cdr:x>
      <cdr:y>0.67381</cdr:y>
    </cdr:to>
    <cdr:sp macro="" textlink="">
      <cdr:nvSpPr>
        <cdr:cNvPr id="3" name="TextBox 1"/>
        <cdr:cNvSpPr txBox="1"/>
      </cdr:nvSpPr>
      <cdr:spPr>
        <a:xfrm xmlns:a="http://schemas.openxmlformats.org/drawingml/2006/main" rot="16200000">
          <a:off x="-147221" y="410531"/>
          <a:ext cx="714440" cy="3062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0.12318</cdr:y>
    </cdr:from>
    <cdr:to>
      <cdr:x>0.12929</cdr:x>
      <cdr:y>0.67381</cdr:y>
    </cdr:to>
    <cdr:sp macro="" textlink="">
      <cdr:nvSpPr>
        <cdr:cNvPr id="3" name="TextBox 1"/>
        <cdr:cNvSpPr txBox="1"/>
      </cdr:nvSpPr>
      <cdr:spPr>
        <a:xfrm xmlns:a="http://schemas.openxmlformats.org/drawingml/2006/main" rot="16200000">
          <a:off x="-165514" y="384482"/>
          <a:ext cx="744307" cy="3083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0.13209</cdr:y>
    </cdr:from>
    <cdr:to>
      <cdr:x>0.14595</cdr:x>
      <cdr:y>0.67381</cdr:y>
    </cdr:to>
    <cdr:sp macro="" textlink="">
      <cdr:nvSpPr>
        <cdr:cNvPr id="3" name="TextBox 1"/>
        <cdr:cNvSpPr txBox="1"/>
      </cdr:nvSpPr>
      <cdr:spPr>
        <a:xfrm xmlns:a="http://schemas.openxmlformats.org/drawingml/2006/main" rot="16200000">
          <a:off x="-128942" y="370186"/>
          <a:ext cx="756158" cy="3845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6016" y="593075"/>
          <a:ext cx="753197" cy="2874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0.14848</cdr:y>
    </cdr:from>
    <cdr:to>
      <cdr:x>0.12161</cdr:x>
      <cdr:y>0.67381</cdr:y>
    </cdr:to>
    <cdr:sp macro="" textlink="">
      <cdr:nvSpPr>
        <cdr:cNvPr id="3" name="TextBox 1"/>
        <cdr:cNvSpPr txBox="1"/>
      </cdr:nvSpPr>
      <cdr:spPr>
        <a:xfrm xmlns:a="http://schemas.openxmlformats.org/drawingml/2006/main" rot="16200000">
          <a:off x="-166696" y="424158"/>
          <a:ext cx="725252" cy="2869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4"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50.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51.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52.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53.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54.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55.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56.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57.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58.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59.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4"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60.xml><?xml version="1.0" encoding="utf-8"?>
<c:userShapes xmlns:c="http://schemas.openxmlformats.org/drawingml/2006/chart">
  <cdr:relSizeAnchor xmlns:cdr="http://schemas.openxmlformats.org/drawingml/2006/chartDrawing">
    <cdr:from>
      <cdr:x>0.03929</cdr:x>
      <cdr:y>0.18548</cdr:y>
    </cdr:from>
    <cdr:to>
      <cdr:x>0.1423</cdr:x>
      <cdr:y>0.64634</cdr:y>
    </cdr:to>
    <cdr:sp macro="" textlink="">
      <cdr:nvSpPr>
        <cdr:cNvPr id="2" name="TextBox 1"/>
        <cdr:cNvSpPr txBox="1"/>
      </cdr:nvSpPr>
      <cdr:spPr>
        <a:xfrm xmlns:a="http://schemas.openxmlformats.org/drawingml/2006/main" rot="16200000">
          <a:off x="-123022" y="535663"/>
          <a:ext cx="752836" cy="28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dirty="0">
            <a:solidFill>
              <a:schemeClr val="accent2"/>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61.xml><?xml version="1.0" encoding="utf-8"?>
<c:userShapes xmlns:c="http://schemas.openxmlformats.org/drawingml/2006/chart">
  <cdr:relSizeAnchor xmlns:cdr="http://schemas.openxmlformats.org/drawingml/2006/chartDrawing">
    <cdr:from>
      <cdr:x>0</cdr:x>
      <cdr:y>0.1942</cdr:y>
    </cdr:from>
    <cdr:to>
      <cdr:x>0.04564</cdr:x>
      <cdr:y>0.49334</cdr:y>
    </cdr:to>
    <cdr:sp macro="" textlink="">
      <cdr:nvSpPr>
        <cdr:cNvPr id="2" name="TextBox 1"/>
        <cdr:cNvSpPr txBox="1"/>
      </cdr:nvSpPr>
      <cdr:spPr>
        <a:xfrm xmlns:a="http://schemas.openxmlformats.org/drawingml/2006/main" rot="16200000">
          <a:off x="-490807" y="718923"/>
          <a:ext cx="752842" cy="2925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62.xml><?xml version="1.0" encoding="utf-8"?>
<c:userShapes xmlns:c="http://schemas.openxmlformats.org/drawingml/2006/chart">
  <cdr:relSizeAnchor xmlns:cdr="http://schemas.openxmlformats.org/drawingml/2006/chartDrawing">
    <cdr:from>
      <cdr:x>0</cdr:x>
      <cdr:y>0.1942</cdr:y>
    </cdr:from>
    <cdr:to>
      <cdr:x>0.04564</cdr:x>
      <cdr:y>0.49334</cdr:y>
    </cdr:to>
    <cdr:sp macro="" textlink="">
      <cdr:nvSpPr>
        <cdr:cNvPr id="2" name="TextBox 1"/>
        <cdr:cNvSpPr txBox="1"/>
      </cdr:nvSpPr>
      <cdr:spPr>
        <a:xfrm xmlns:a="http://schemas.openxmlformats.org/drawingml/2006/main" rot="16200000">
          <a:off x="-490807" y="718923"/>
          <a:ext cx="752842" cy="2925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E89900"/>
              </a:solidFill>
              <a:latin typeface="Akkurat Pro" panose="020B0504020101020102" pitchFamily="34" charset="0"/>
              <a:ea typeface="Akkurat" charset="0"/>
              <a:cs typeface="Akkurat" charset="0"/>
            </a:rPr>
            <a:t>Jenter</a:t>
          </a:r>
          <a:endParaRPr lang="nb-NO" sz="1400" dirty="0">
            <a:solidFill>
              <a:srgbClr val="E89900"/>
            </a:solidFill>
            <a:latin typeface="Akkurat Pro" panose="020B0504020101020102" pitchFamily="34" charset="0"/>
            <a:ea typeface="Akkurat" charset="0"/>
            <a:cs typeface="Akkurat"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0.0188</cdr:x>
      <cdr:y>0.21799</cdr:y>
    </cdr:from>
    <cdr:to>
      <cdr:x>0.11386</cdr:x>
      <cdr:y>0.67381</cdr:y>
    </cdr:to>
    <cdr:sp macro="" textlink="">
      <cdr:nvSpPr>
        <cdr:cNvPr id="2"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b-NO" sz="1400" dirty="0">
            <a:solidFill>
              <a:schemeClr val="accent1"/>
            </a:solidFill>
            <a:latin typeface="Akkurat Pro" panose="020B0504020101020102" pitchFamily="34" charset="0"/>
          </a:endParaRPr>
        </a:p>
      </cdr:txBody>
    </cdr:sp>
  </cdr:relSizeAnchor>
  <cdr:relSizeAnchor xmlns:cdr="http://schemas.openxmlformats.org/drawingml/2006/chartDrawing">
    <cdr:from>
      <cdr:x>0.0188</cdr:x>
      <cdr:y>0.21799</cdr:y>
    </cdr:from>
    <cdr:to>
      <cdr:x>0.11386</cdr:x>
      <cdr:y>0.67381</cdr:y>
    </cdr:to>
    <cdr:sp macro="" textlink="">
      <cdr:nvSpPr>
        <cdr:cNvPr id="3" name="TextBox 1"/>
        <cdr:cNvSpPr txBox="1"/>
      </cdr:nvSpPr>
      <cdr:spPr>
        <a:xfrm xmlns:a="http://schemas.openxmlformats.org/drawingml/2006/main" rot="16200000">
          <a:off x="-175827" y="592713"/>
          <a:ext cx="752836" cy="287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dirty="0">
              <a:latin typeface="Akkurat Pro" panose="020B0504020101020102" pitchFamily="34" charset="0"/>
            </a:endParaRPr>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F969E24-D3EF-4377-A695-1E49B0761481}" type="datetimeFigureOut">
              <a:rPr lang="nb-NO" smtClean="0">
                <a:latin typeface="Akkurat Pro" panose="020B0504020101020102" pitchFamily="34" charset="0"/>
              </a:rPr>
              <a:t>09.05.2019</a:t>
            </a:fld>
            <a:endParaRPr lang="nb-NO" dirty="0">
              <a:latin typeface="Akkurat Pro" panose="020B0504020101020102" pitchFamily="34" charset="0"/>
            </a:endParaRPr>
          </a:p>
        </p:txBody>
      </p:sp>
      <p:sp>
        <p:nvSpPr>
          <p:cNvPr id="4" name="Plassholder for bunn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dirty="0">
              <a:latin typeface="Akkurat Pro" panose="020B0504020101020102" pitchFamily="34" charset="0"/>
            </a:endParaRPr>
          </a:p>
        </p:txBody>
      </p:sp>
      <p:sp>
        <p:nvSpPr>
          <p:cNvPr id="5" name="Plassholder for lysbil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1D80297-95F9-4D2F-B2DC-79CCD884D2D5}" type="slidenum">
              <a:rPr lang="nb-NO" smtClean="0">
                <a:latin typeface="Akkurat Pro" panose="020B0504020101020102" pitchFamily="34" charset="0"/>
              </a:rPr>
              <a:t>‹#›</a:t>
            </a:fld>
            <a:endParaRPr lang="nb-NO" dirty="0">
              <a:latin typeface="Akkurat Pro" panose="020B0504020101020102" pitchFamily="34" charset="0"/>
            </a:endParaRPr>
          </a:p>
        </p:txBody>
      </p:sp>
    </p:spTree>
    <p:extLst>
      <p:ext uri="{BB962C8B-B14F-4D97-AF65-F5344CB8AC3E}">
        <p14:creationId xmlns:p14="http://schemas.microsoft.com/office/powerpoint/2010/main" val="275393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kkurat Pro" panose="020B0504020101020102" pitchFamily="34" charset="0"/>
              </a:defRPr>
            </a:lvl1pPr>
          </a:lstStyle>
          <a:p>
            <a:endParaRPr lang="nb-NO" dirty="0"/>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kkurat Pro" panose="020B0504020101020102" pitchFamily="34" charset="0"/>
              </a:defRPr>
            </a:lvl1pPr>
          </a:lstStyle>
          <a:p>
            <a:fld id="{5C5308AC-E662-420B-BB56-92D6177EC49F}" type="datetimeFigureOut">
              <a:rPr lang="nb-NO" smtClean="0"/>
              <a:pPr/>
              <a:t>09.05.2019</a:t>
            </a:fld>
            <a:endParaRPr lang="nb-NO" dirty="0"/>
          </a:p>
        </p:txBody>
      </p:sp>
      <p:sp>
        <p:nvSpPr>
          <p:cNvPr id="4" name="Plassholder for lysbilde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kkurat Pro" panose="020B0504020101020102" pitchFamily="34" charset="0"/>
              </a:defRPr>
            </a:lvl1pPr>
          </a:lstStyle>
          <a:p>
            <a:endParaRPr lang="nb-NO" dirty="0"/>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kkurat Pro" panose="020B0504020101020102" pitchFamily="34" charset="0"/>
              </a:defRPr>
            </a:lvl1pPr>
          </a:lstStyle>
          <a:p>
            <a:fld id="{76DA0CCD-CE2D-459B-9D9C-273EB673DCC3}" type="slidenum">
              <a:rPr lang="nb-NO" smtClean="0"/>
              <a:pPr/>
              <a:t>‹#›</a:t>
            </a:fld>
            <a:endParaRPr lang="nb-NO" dirty="0"/>
          </a:p>
        </p:txBody>
      </p:sp>
    </p:spTree>
    <p:extLst>
      <p:ext uri="{BB962C8B-B14F-4D97-AF65-F5344CB8AC3E}">
        <p14:creationId xmlns:p14="http://schemas.microsoft.com/office/powerpoint/2010/main" val="118542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kkurat Pro" panose="020B0504020101020102" pitchFamily="34" charset="0"/>
        <a:ea typeface="+mn-ea"/>
        <a:cs typeface="+mn-cs"/>
      </a:defRPr>
    </a:lvl1pPr>
    <a:lvl2pPr marL="457200" algn="l" defTabSz="914400" rtl="0" eaLnBrk="1" latinLnBrk="0" hangingPunct="1">
      <a:defRPr sz="1200" kern="1200">
        <a:solidFill>
          <a:schemeClr val="tx1"/>
        </a:solidFill>
        <a:latin typeface="Akkurat Pro" panose="020B0504020101020102" pitchFamily="34" charset="0"/>
        <a:ea typeface="+mn-ea"/>
        <a:cs typeface="+mn-cs"/>
      </a:defRPr>
    </a:lvl2pPr>
    <a:lvl3pPr marL="914400" algn="l" defTabSz="914400" rtl="0" eaLnBrk="1" latinLnBrk="0" hangingPunct="1">
      <a:defRPr sz="1200" kern="1200">
        <a:solidFill>
          <a:schemeClr val="tx1"/>
        </a:solidFill>
        <a:latin typeface="Akkurat Pro" panose="020B0504020101020102" pitchFamily="34" charset="0"/>
        <a:ea typeface="+mn-ea"/>
        <a:cs typeface="+mn-cs"/>
      </a:defRPr>
    </a:lvl3pPr>
    <a:lvl4pPr marL="1371600" algn="l" defTabSz="914400" rtl="0" eaLnBrk="1" latinLnBrk="0" hangingPunct="1">
      <a:defRPr sz="1200" kern="1200">
        <a:solidFill>
          <a:schemeClr val="tx1"/>
        </a:solidFill>
        <a:latin typeface="Akkurat Pro" panose="020B0504020101020102" pitchFamily="34" charset="0"/>
        <a:ea typeface="+mn-ea"/>
        <a:cs typeface="+mn-cs"/>
      </a:defRPr>
    </a:lvl4pPr>
    <a:lvl5pPr marL="1828800" algn="l" defTabSz="914400" rtl="0" eaLnBrk="1" latinLnBrk="0" hangingPunct="1">
      <a:defRPr sz="1200" kern="1200">
        <a:solidFill>
          <a:schemeClr val="tx1"/>
        </a:solidFill>
        <a:latin typeface="Akkurat Pro" panose="020B0504020101020102"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8976" y="1076054"/>
            <a:ext cx="6030344" cy="4236986"/>
          </a:xfrm>
        </p:spPr>
        <p:txBody>
          <a:bodyPr numCol="2" spcCol="540000">
            <a:normAutofit/>
          </a:bodyPr>
          <a:lstStyle>
            <a:lvl1pPr marL="0" indent="0">
              <a:buNone/>
              <a:defRPr sz="1200" baseline="0">
                <a:latin typeface="Akkurat Pro" panose="020B0504020101020102" pitchFamily="34" charset="0"/>
              </a:defRPr>
            </a:lvl1pPr>
            <a:lvl2pPr marL="550280" indent="0">
              <a:buNone/>
              <a:defRPr/>
            </a:lvl2pPr>
          </a:lstStyle>
          <a:p>
            <a:pPr lvl="0"/>
            <a:r>
              <a:rPr lang="nb-NO" dirty="0" smtClean="0"/>
              <a:t>Generell tekst om tema</a:t>
            </a:r>
            <a:endParaRPr lang="nb-NO" dirty="0"/>
          </a:p>
        </p:txBody>
      </p:sp>
      <p:sp>
        <p:nvSpPr>
          <p:cNvPr id="5" name="Rektangel 4"/>
          <p:cNvSpPr/>
          <p:nvPr userDrawn="1"/>
        </p:nvSpPr>
        <p:spPr>
          <a:xfrm>
            <a:off x="0" y="0"/>
            <a:ext cx="6858000" cy="920552"/>
          </a:xfrm>
          <a:prstGeom prst="rect">
            <a:avLst/>
          </a:prstGeom>
          <a:solidFill>
            <a:srgbClr val="086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2" name="Title 1"/>
          <p:cNvSpPr>
            <a:spLocks noGrp="1"/>
          </p:cNvSpPr>
          <p:nvPr>
            <p:ph type="title" hasCustomPrompt="1"/>
          </p:nvPr>
        </p:nvSpPr>
        <p:spPr>
          <a:xfrm>
            <a:off x="278196" y="182995"/>
            <a:ext cx="5238655" cy="554562"/>
          </a:xfrm>
        </p:spPr>
        <p:txBody>
          <a:bodyPr>
            <a:normAutofit/>
          </a:bodyPr>
          <a:lstStyle>
            <a:lvl1pPr>
              <a:defRPr sz="3200" baseline="0">
                <a:solidFill>
                  <a:schemeClr val="bg1"/>
                </a:solidFill>
                <a:latin typeface="Eames Century Modern Regular" panose="02000503070705020203" pitchFamily="50" charset="0"/>
                <a:cs typeface="Times New Roman" panose="02020603050405020304" pitchFamily="18" charset="0"/>
              </a:defRPr>
            </a:lvl1pPr>
          </a:lstStyle>
          <a:p>
            <a:r>
              <a:rPr lang="nb-NO" dirty="0" smtClean="0"/>
              <a:t>Overskrift – tema</a:t>
            </a:r>
            <a:endParaRPr lang="nb-NO" dirty="0"/>
          </a:p>
        </p:txBody>
      </p:sp>
    </p:spTree>
    <p:extLst>
      <p:ext uri="{BB962C8B-B14F-4D97-AF65-F5344CB8AC3E}">
        <p14:creationId xmlns:p14="http://schemas.microsoft.com/office/powerpoint/2010/main" val="9245256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tel og innhol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8976" y="1076054"/>
            <a:ext cx="6030344" cy="4236986"/>
          </a:xfrm>
        </p:spPr>
        <p:txBody>
          <a:bodyPr numCol="2" spcCol="540000">
            <a:normAutofit/>
          </a:bodyPr>
          <a:lstStyle>
            <a:lvl1pPr marL="0" indent="0">
              <a:buNone/>
              <a:defRPr sz="1200" baseline="0">
                <a:latin typeface="Akkurat Pro" panose="020B0504020101020102" pitchFamily="34" charset="0"/>
              </a:defRPr>
            </a:lvl1pPr>
            <a:lvl2pPr marL="550280" indent="0">
              <a:buNone/>
              <a:defRPr/>
            </a:lvl2pPr>
          </a:lstStyle>
          <a:p>
            <a:pPr lvl="0"/>
            <a:r>
              <a:rPr lang="nb-NO" dirty="0" smtClean="0"/>
              <a:t>Generell tekst om tema</a:t>
            </a:r>
            <a:endParaRPr lang="nb-NO" dirty="0"/>
          </a:p>
        </p:txBody>
      </p:sp>
      <p:sp>
        <p:nvSpPr>
          <p:cNvPr id="5" name="Rektangel 4"/>
          <p:cNvSpPr/>
          <p:nvPr userDrawn="1"/>
        </p:nvSpPr>
        <p:spPr>
          <a:xfrm>
            <a:off x="0" y="0"/>
            <a:ext cx="6858000" cy="920552"/>
          </a:xfrm>
          <a:prstGeom prst="rect">
            <a:avLst/>
          </a:prstGeom>
          <a:solidFill>
            <a:srgbClr val="E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2" name="Title 1"/>
          <p:cNvSpPr>
            <a:spLocks noGrp="1"/>
          </p:cNvSpPr>
          <p:nvPr>
            <p:ph type="title" hasCustomPrompt="1"/>
          </p:nvPr>
        </p:nvSpPr>
        <p:spPr>
          <a:xfrm>
            <a:off x="278196" y="182995"/>
            <a:ext cx="5238655" cy="554562"/>
          </a:xfrm>
        </p:spPr>
        <p:txBody>
          <a:bodyPr>
            <a:normAutofit/>
          </a:bodyPr>
          <a:lstStyle>
            <a:lvl1pPr>
              <a:defRPr sz="3200" baseline="0">
                <a:solidFill>
                  <a:schemeClr val="bg1"/>
                </a:solidFill>
                <a:latin typeface="Eames Century Modern Regular" panose="02000503070705020203" pitchFamily="50" charset="0"/>
                <a:cs typeface="Times New Roman" panose="02020603050405020304" pitchFamily="18" charset="0"/>
              </a:defRPr>
            </a:lvl1pPr>
          </a:lstStyle>
          <a:p>
            <a:r>
              <a:rPr lang="nb-NO" dirty="0" smtClean="0"/>
              <a:t>Overskrift – tema</a:t>
            </a:r>
            <a:endParaRPr lang="nb-NO" dirty="0"/>
          </a:p>
        </p:txBody>
      </p:sp>
    </p:spTree>
    <p:extLst>
      <p:ext uri="{BB962C8B-B14F-4D97-AF65-F5344CB8AC3E}">
        <p14:creationId xmlns:p14="http://schemas.microsoft.com/office/powerpoint/2010/main" val="2708108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5" name="Rektangel 4"/>
          <p:cNvSpPr/>
          <p:nvPr userDrawn="1"/>
        </p:nvSpPr>
        <p:spPr>
          <a:xfrm>
            <a:off x="0" y="0"/>
            <a:ext cx="6858000" cy="920552"/>
          </a:xfrm>
          <a:prstGeom prst="rect">
            <a:avLst/>
          </a:prstGeom>
          <a:solidFill>
            <a:srgbClr val="086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Tree>
    <p:extLst>
      <p:ext uri="{BB962C8B-B14F-4D97-AF65-F5344CB8AC3E}">
        <p14:creationId xmlns:p14="http://schemas.microsoft.com/office/powerpoint/2010/main" val="10440242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tel og innhold">
    <p:spTree>
      <p:nvGrpSpPr>
        <p:cNvPr id="1" name=""/>
        <p:cNvGrpSpPr/>
        <p:nvPr/>
      </p:nvGrpSpPr>
      <p:grpSpPr>
        <a:xfrm>
          <a:off x="0" y="0"/>
          <a:ext cx="0" cy="0"/>
          <a:chOff x="0" y="0"/>
          <a:chExt cx="0" cy="0"/>
        </a:xfrm>
      </p:grpSpPr>
      <p:sp>
        <p:nvSpPr>
          <p:cNvPr id="5" name="Rektangel 4"/>
          <p:cNvSpPr/>
          <p:nvPr userDrawn="1"/>
        </p:nvSpPr>
        <p:spPr>
          <a:xfrm>
            <a:off x="0" y="0"/>
            <a:ext cx="6858000" cy="920552"/>
          </a:xfrm>
          <a:prstGeom prst="rect">
            <a:avLst/>
          </a:prstGeom>
          <a:solidFill>
            <a:srgbClr val="E8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Tree>
    <p:extLst>
      <p:ext uri="{BB962C8B-B14F-4D97-AF65-F5344CB8AC3E}">
        <p14:creationId xmlns:p14="http://schemas.microsoft.com/office/powerpoint/2010/main" val="33778278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a:xfrm>
            <a:off x="4542839" y="9423579"/>
            <a:ext cx="1512168" cy="244102"/>
          </a:xfrm>
          <a:prstGeom prst="rect">
            <a:avLst/>
          </a:prstGeom>
        </p:spPr>
        <p:txBody>
          <a:bodyPr/>
          <a:lstStyle>
            <a:lvl1pPr>
              <a:defRPr>
                <a:latin typeface="Akkurat Pro" panose="020B0504020101020102" pitchFamily="34" charset="0"/>
              </a:defRPr>
            </a:lvl1pPr>
          </a:lstStyle>
          <a:p>
            <a:endParaRPr lang="nb-NO" dirty="0"/>
          </a:p>
        </p:txBody>
      </p:sp>
      <p:sp>
        <p:nvSpPr>
          <p:cNvPr id="6" name="Plassholder for bunntekst 5"/>
          <p:cNvSpPr>
            <a:spLocks noGrp="1"/>
          </p:cNvSpPr>
          <p:nvPr>
            <p:ph type="ftr" sz="quarter" idx="11"/>
          </p:nvPr>
        </p:nvSpPr>
        <p:spPr>
          <a:xfrm>
            <a:off x="189002" y="9425497"/>
            <a:ext cx="4266114" cy="244102"/>
          </a:xfrm>
          <a:prstGeom prst="rect">
            <a:avLst/>
          </a:prstGeom>
        </p:spPr>
        <p:txBody>
          <a:bodyPr/>
          <a:lstStyle>
            <a:lvl1pPr>
              <a:defRPr>
                <a:latin typeface="Akkurat Pro" panose="020B0504020101020102" pitchFamily="34" charset="0"/>
              </a:defRPr>
            </a:lvl1pPr>
          </a:lstStyle>
          <a:p>
            <a:endParaRPr lang="nb-NO" dirty="0"/>
          </a:p>
        </p:txBody>
      </p:sp>
      <p:sp>
        <p:nvSpPr>
          <p:cNvPr id="7" name="Plassholder for lysbildenummer 6"/>
          <p:cNvSpPr>
            <a:spLocks noGrp="1"/>
          </p:cNvSpPr>
          <p:nvPr>
            <p:ph type="sldNum" sz="quarter" idx="12"/>
          </p:nvPr>
        </p:nvSpPr>
        <p:spPr>
          <a:xfrm>
            <a:off x="6325690" y="9423579"/>
            <a:ext cx="331794" cy="244102"/>
          </a:xfrm>
          <a:prstGeom prst="rect">
            <a:avLst/>
          </a:prstGeom>
        </p:spPr>
        <p:txBody>
          <a:bodyPr/>
          <a:lstStyle/>
          <a:p>
            <a:r>
              <a:rPr lang="nb-NO" dirty="0" smtClean="0">
                <a:latin typeface="Akkurat Pro" panose="020B0504020101020102" pitchFamily="34" charset="0"/>
              </a:rPr>
              <a:t>PAGE </a:t>
            </a:r>
            <a:fld id="{62F8C147-E5C9-4E5A-BFDA-02BE385E1D0E}" type="slidenum">
              <a:rPr lang="nb-NO" smtClean="0">
                <a:latin typeface="Akkurat Pro" panose="020B0504020101020102" pitchFamily="34" charset="0"/>
              </a:rPr>
              <a:pPr/>
              <a:t>‹#›</a:t>
            </a:fld>
            <a:endParaRPr lang="nb-NO" dirty="0">
              <a:latin typeface="Akkurat Pro" panose="020B0504020101020102" pitchFamily="34" charset="0"/>
            </a:endParaRPr>
          </a:p>
        </p:txBody>
      </p:sp>
    </p:spTree>
    <p:extLst>
      <p:ext uri="{BB962C8B-B14F-4D97-AF65-F5344CB8AC3E}">
        <p14:creationId xmlns:p14="http://schemas.microsoft.com/office/powerpoint/2010/main" val="15219250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1260" y="1333125"/>
            <a:ext cx="979554" cy="1886548"/>
          </a:xfrm>
          <a:prstGeom prst="rect">
            <a:avLst/>
          </a:prstGeom>
        </p:spPr>
      </p:pic>
      <p:pic>
        <p:nvPicPr>
          <p:cNvPr id="3" name="Bild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1140" y="1343497"/>
            <a:ext cx="979554" cy="1886548"/>
          </a:xfrm>
          <a:prstGeom prst="rect">
            <a:avLst/>
          </a:prstGeom>
        </p:spPr>
      </p:pic>
      <p:pic>
        <p:nvPicPr>
          <p:cNvPr id="4" name="Bild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2649" y="1343495"/>
            <a:ext cx="979554" cy="1886548"/>
          </a:xfrm>
          <a:prstGeom prst="rect">
            <a:avLst/>
          </a:prstGeom>
        </p:spPr>
      </p:pic>
      <p:pic>
        <p:nvPicPr>
          <p:cNvPr id="5" name="Bild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6314" y="1342519"/>
            <a:ext cx="979554" cy="1886548"/>
          </a:xfrm>
          <a:prstGeom prst="rect">
            <a:avLst/>
          </a:prstGeom>
        </p:spPr>
      </p:pic>
      <p:pic>
        <p:nvPicPr>
          <p:cNvPr id="6" name="Bild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88093" y="3940548"/>
            <a:ext cx="1060707" cy="1604775"/>
          </a:xfrm>
          <a:prstGeom prst="rect">
            <a:avLst/>
          </a:prstGeom>
        </p:spPr>
      </p:pic>
      <p:pic>
        <p:nvPicPr>
          <p:cNvPr id="7" name="Bild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80189" y="3940548"/>
            <a:ext cx="1061850" cy="1604775"/>
          </a:xfrm>
          <a:prstGeom prst="rect">
            <a:avLst/>
          </a:prstGeom>
        </p:spPr>
      </p:pic>
      <p:pic>
        <p:nvPicPr>
          <p:cNvPr id="8" name="Bild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63853" y="3951554"/>
            <a:ext cx="1060707" cy="1587165"/>
          </a:xfrm>
          <a:prstGeom prst="rect">
            <a:avLst/>
          </a:prstGeom>
        </p:spPr>
      </p:pic>
      <p:pic>
        <p:nvPicPr>
          <p:cNvPr id="9" name="Bild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261297" y="6273749"/>
            <a:ext cx="1615062" cy="2364237"/>
          </a:xfrm>
          <a:prstGeom prst="rect">
            <a:avLst/>
          </a:prstGeom>
        </p:spPr>
      </p:pic>
      <p:pic>
        <p:nvPicPr>
          <p:cNvPr id="10" name="Bild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391426" y="7971544"/>
            <a:ext cx="361189" cy="552536"/>
          </a:xfrm>
          <a:prstGeom prst="rect">
            <a:avLst/>
          </a:prstGeom>
        </p:spPr>
      </p:pic>
      <p:pic>
        <p:nvPicPr>
          <p:cNvPr id="11" name="Bilde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036149" y="7971544"/>
            <a:ext cx="192025" cy="596563"/>
          </a:xfrm>
          <a:prstGeom prst="rect">
            <a:avLst/>
          </a:prstGeom>
        </p:spPr>
      </p:pic>
      <p:pic>
        <p:nvPicPr>
          <p:cNvPr id="12" name="Bild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00655" y="8015571"/>
            <a:ext cx="361189" cy="552536"/>
          </a:xfrm>
          <a:prstGeom prst="rect">
            <a:avLst/>
          </a:prstGeom>
        </p:spPr>
      </p:pic>
      <p:pic>
        <p:nvPicPr>
          <p:cNvPr id="13" name="Bild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95468" y="7969343"/>
            <a:ext cx="193168" cy="598764"/>
          </a:xfrm>
          <a:prstGeom prst="rect">
            <a:avLst/>
          </a:prstGeom>
        </p:spPr>
      </p:pic>
      <p:pic>
        <p:nvPicPr>
          <p:cNvPr id="14" name="Bild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391426" y="7131477"/>
            <a:ext cx="305182" cy="543731"/>
          </a:xfrm>
          <a:prstGeom prst="rect">
            <a:avLst/>
          </a:prstGeom>
        </p:spPr>
      </p:pic>
      <p:pic>
        <p:nvPicPr>
          <p:cNvPr id="15" name="Bilde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973574" y="7118759"/>
            <a:ext cx="267463" cy="550335"/>
          </a:xfrm>
          <a:prstGeom prst="rect">
            <a:avLst/>
          </a:prstGeom>
        </p:spPr>
      </p:pic>
      <p:pic>
        <p:nvPicPr>
          <p:cNvPr id="16" name="Bilde 1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488875" y="7131477"/>
            <a:ext cx="306325" cy="543731"/>
          </a:xfrm>
          <a:prstGeom prst="rect">
            <a:avLst/>
          </a:prstGeom>
        </p:spPr>
      </p:pic>
      <p:pic>
        <p:nvPicPr>
          <p:cNvPr id="17" name="Bilde 1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026614" y="7117775"/>
            <a:ext cx="268606" cy="548134"/>
          </a:xfrm>
          <a:prstGeom prst="rect">
            <a:avLst/>
          </a:prstGeom>
        </p:spPr>
      </p:pic>
      <p:pic>
        <p:nvPicPr>
          <p:cNvPr id="18" name="Bilde 1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312573" y="6177641"/>
            <a:ext cx="404623" cy="777072"/>
          </a:xfrm>
          <a:prstGeom prst="rect">
            <a:avLst/>
          </a:prstGeom>
        </p:spPr>
      </p:pic>
      <p:pic>
        <p:nvPicPr>
          <p:cNvPr id="19" name="Bilde 18"/>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969855" y="6305152"/>
            <a:ext cx="258319" cy="548134"/>
          </a:xfrm>
          <a:prstGeom prst="rect">
            <a:avLst/>
          </a:prstGeom>
        </p:spPr>
      </p:pic>
      <p:pic>
        <p:nvPicPr>
          <p:cNvPr id="20" name="Bilde 19"/>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458363" y="6177637"/>
            <a:ext cx="403480" cy="779274"/>
          </a:xfrm>
          <a:prstGeom prst="rect">
            <a:avLst/>
          </a:prstGeom>
        </p:spPr>
      </p:pic>
      <p:pic>
        <p:nvPicPr>
          <p:cNvPr id="21" name="Bilde 2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5062321" y="6305155"/>
            <a:ext cx="259462" cy="550335"/>
          </a:xfrm>
          <a:prstGeom prst="rect">
            <a:avLst/>
          </a:prstGeom>
        </p:spPr>
      </p:pic>
      <p:pic>
        <p:nvPicPr>
          <p:cNvPr id="22" name="Bilde 21"/>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84507" y="5812616"/>
            <a:ext cx="2851791" cy="233341"/>
          </a:xfrm>
          <a:prstGeom prst="rect">
            <a:avLst/>
          </a:prstGeom>
        </p:spPr>
      </p:pic>
      <p:pic>
        <p:nvPicPr>
          <p:cNvPr id="23" name="Bilde 22"/>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84507" y="5161031"/>
            <a:ext cx="2851791" cy="499704"/>
          </a:xfrm>
          <a:prstGeom prst="rect">
            <a:avLst/>
          </a:prstGeom>
        </p:spPr>
      </p:pic>
      <p:pic>
        <p:nvPicPr>
          <p:cNvPr id="24" name="Bilde 2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84507" y="3966565"/>
            <a:ext cx="2851791" cy="1041232"/>
          </a:xfrm>
          <a:prstGeom prst="rect">
            <a:avLst/>
          </a:prstGeom>
        </p:spPr>
      </p:pic>
      <p:sp>
        <p:nvSpPr>
          <p:cNvPr id="25" name="TekstSylinder 24"/>
          <p:cNvSpPr txBox="1"/>
          <p:nvPr userDrawn="1"/>
        </p:nvSpPr>
        <p:spPr>
          <a:xfrm>
            <a:off x="2531362" y="1000567"/>
            <a:ext cx="527067" cy="277448"/>
          </a:xfrm>
          <a:prstGeom prst="rect">
            <a:avLst/>
          </a:prstGeom>
          <a:noFill/>
        </p:spPr>
        <p:txBody>
          <a:bodyPr wrap="none" rtlCol="0">
            <a:spAutoFit/>
          </a:bodyPr>
          <a:lstStyle/>
          <a:p>
            <a:r>
              <a:rPr lang="nb-NO" sz="1203" b="1" dirty="0" smtClean="0">
                <a:latin typeface="Akkurat Pro" panose="020B0504020101020102" pitchFamily="34" charset="0"/>
              </a:rPr>
              <a:t>Logo</a:t>
            </a:r>
            <a:endParaRPr lang="nb-NO" sz="1203" b="1" dirty="0">
              <a:latin typeface="Akkurat Pro" panose="020B0504020101020102" pitchFamily="34" charset="0"/>
            </a:endParaRPr>
          </a:p>
        </p:txBody>
      </p:sp>
      <p:sp>
        <p:nvSpPr>
          <p:cNvPr id="26" name="TekstSylinder 25"/>
          <p:cNvSpPr txBox="1"/>
          <p:nvPr userDrawn="1"/>
        </p:nvSpPr>
        <p:spPr>
          <a:xfrm>
            <a:off x="3400146" y="3538205"/>
            <a:ext cx="2622834" cy="277448"/>
          </a:xfrm>
          <a:prstGeom prst="rect">
            <a:avLst/>
          </a:prstGeom>
          <a:noFill/>
        </p:spPr>
        <p:txBody>
          <a:bodyPr wrap="none" rtlCol="0">
            <a:spAutoFit/>
          </a:bodyPr>
          <a:lstStyle/>
          <a:p>
            <a:r>
              <a:rPr lang="nb-NO" sz="1203" b="1" dirty="0" smtClean="0">
                <a:latin typeface="Akkurat Pro" panose="020B0504020101020102" pitchFamily="34" charset="0"/>
              </a:rPr>
              <a:t>Illustrasjon i fargekombinasjoner</a:t>
            </a:r>
            <a:endParaRPr lang="nb-NO" sz="1203" b="1" dirty="0">
              <a:latin typeface="Akkurat Pro" panose="020B0504020101020102" pitchFamily="34" charset="0"/>
            </a:endParaRPr>
          </a:p>
        </p:txBody>
      </p:sp>
      <p:sp>
        <p:nvSpPr>
          <p:cNvPr id="27" name="TekstSylinder 26"/>
          <p:cNvSpPr txBox="1"/>
          <p:nvPr userDrawn="1"/>
        </p:nvSpPr>
        <p:spPr>
          <a:xfrm>
            <a:off x="4958314" y="5812621"/>
            <a:ext cx="851965" cy="277448"/>
          </a:xfrm>
          <a:prstGeom prst="rect">
            <a:avLst/>
          </a:prstGeom>
          <a:noFill/>
        </p:spPr>
        <p:txBody>
          <a:bodyPr wrap="none" rtlCol="0">
            <a:spAutoFit/>
          </a:bodyPr>
          <a:lstStyle/>
          <a:p>
            <a:r>
              <a:rPr lang="nb-NO" sz="1203" b="1" dirty="0" smtClean="0">
                <a:latin typeface="Akkurat Pro" panose="020B0504020101020102" pitchFamily="34" charset="0"/>
              </a:rPr>
              <a:t>Vignetter</a:t>
            </a:r>
            <a:endParaRPr lang="nb-NO" sz="1203" b="1" dirty="0">
              <a:latin typeface="Akkurat Pro" panose="020B0504020101020102" pitchFamily="34" charset="0"/>
            </a:endParaRPr>
          </a:p>
        </p:txBody>
      </p:sp>
      <p:sp>
        <p:nvSpPr>
          <p:cNvPr id="28" name="TekstSylinder 27"/>
          <p:cNvSpPr txBox="1"/>
          <p:nvPr userDrawn="1"/>
        </p:nvSpPr>
        <p:spPr>
          <a:xfrm>
            <a:off x="3248258" y="5812621"/>
            <a:ext cx="1486304" cy="277448"/>
          </a:xfrm>
          <a:prstGeom prst="rect">
            <a:avLst/>
          </a:prstGeom>
          <a:noFill/>
        </p:spPr>
        <p:txBody>
          <a:bodyPr wrap="none" rtlCol="0">
            <a:spAutoFit/>
          </a:bodyPr>
          <a:lstStyle/>
          <a:p>
            <a:r>
              <a:rPr lang="nb-NO" sz="1203" b="1" dirty="0" err="1" smtClean="0">
                <a:latin typeface="Akkurat Pro" panose="020B0504020101020102" pitchFamily="34" charset="0"/>
              </a:rPr>
              <a:t>Hovedillustrasjon</a:t>
            </a:r>
            <a:endParaRPr lang="nb-NO" sz="1203" b="1" dirty="0">
              <a:latin typeface="Akkurat Pro" panose="020B0504020101020102" pitchFamily="34" charset="0"/>
            </a:endParaRPr>
          </a:p>
        </p:txBody>
      </p:sp>
      <p:sp>
        <p:nvSpPr>
          <p:cNvPr id="29" name="TekstSylinder 28"/>
          <p:cNvSpPr txBox="1"/>
          <p:nvPr userDrawn="1"/>
        </p:nvSpPr>
        <p:spPr>
          <a:xfrm>
            <a:off x="133072" y="3538205"/>
            <a:ext cx="1545616" cy="277448"/>
          </a:xfrm>
          <a:prstGeom prst="rect">
            <a:avLst/>
          </a:prstGeom>
          <a:noFill/>
        </p:spPr>
        <p:txBody>
          <a:bodyPr wrap="none" rtlCol="0">
            <a:spAutoFit/>
          </a:bodyPr>
          <a:lstStyle/>
          <a:p>
            <a:r>
              <a:rPr lang="nb-NO" sz="1203" b="1" dirty="0" smtClean="0">
                <a:latin typeface="Akkurat Pro" panose="020B0504020101020102" pitchFamily="34" charset="0"/>
              </a:rPr>
              <a:t>Utsnitt illustrasjon</a:t>
            </a:r>
            <a:endParaRPr lang="nb-NO" sz="1203" b="1" dirty="0">
              <a:latin typeface="Akkurat Pro" panose="020B0504020101020102" pitchFamily="34" charset="0"/>
            </a:endParaRPr>
          </a:p>
        </p:txBody>
      </p:sp>
      <p:sp>
        <p:nvSpPr>
          <p:cNvPr id="30" name="Rektangel 29"/>
          <p:cNvSpPr/>
          <p:nvPr userDrawn="1"/>
        </p:nvSpPr>
        <p:spPr>
          <a:xfrm>
            <a:off x="353677" y="1624632"/>
            <a:ext cx="270034" cy="5200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167" dirty="0">
              <a:latin typeface="Akkurat Pro" panose="020B0504020101020102" pitchFamily="34" charset="0"/>
            </a:endParaRPr>
          </a:p>
        </p:txBody>
      </p:sp>
      <p:sp>
        <p:nvSpPr>
          <p:cNvPr id="31" name="Rektangel 30"/>
          <p:cNvSpPr/>
          <p:nvPr userDrawn="1"/>
        </p:nvSpPr>
        <p:spPr>
          <a:xfrm>
            <a:off x="697870" y="1624632"/>
            <a:ext cx="270034" cy="5200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167" dirty="0">
              <a:latin typeface="Akkurat Pro" panose="020B0504020101020102" pitchFamily="34" charset="0"/>
            </a:endParaRPr>
          </a:p>
        </p:txBody>
      </p:sp>
      <p:sp>
        <p:nvSpPr>
          <p:cNvPr id="32" name="Rektangel 31"/>
          <p:cNvSpPr/>
          <p:nvPr userDrawn="1"/>
        </p:nvSpPr>
        <p:spPr>
          <a:xfrm>
            <a:off x="1041307" y="1624631"/>
            <a:ext cx="270034" cy="5200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167" dirty="0">
              <a:latin typeface="Akkurat Pro" panose="020B0504020101020102" pitchFamily="34" charset="0"/>
            </a:endParaRPr>
          </a:p>
        </p:txBody>
      </p:sp>
      <p:sp>
        <p:nvSpPr>
          <p:cNvPr id="33" name="Rektangel 32"/>
          <p:cNvSpPr/>
          <p:nvPr userDrawn="1"/>
        </p:nvSpPr>
        <p:spPr>
          <a:xfrm>
            <a:off x="353677" y="2286764"/>
            <a:ext cx="270034" cy="52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167" dirty="0">
              <a:latin typeface="Akkurat Pro" panose="020B0504020101020102" pitchFamily="34" charset="0"/>
            </a:endParaRPr>
          </a:p>
        </p:txBody>
      </p:sp>
      <p:sp>
        <p:nvSpPr>
          <p:cNvPr id="34" name="Rektangel 33"/>
          <p:cNvSpPr/>
          <p:nvPr userDrawn="1"/>
        </p:nvSpPr>
        <p:spPr>
          <a:xfrm>
            <a:off x="697870" y="2286764"/>
            <a:ext cx="270034" cy="520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167" dirty="0">
              <a:latin typeface="Akkurat Pro" panose="020B0504020101020102" pitchFamily="34" charset="0"/>
            </a:endParaRPr>
          </a:p>
        </p:txBody>
      </p:sp>
    </p:spTree>
    <p:extLst>
      <p:ext uri="{BB962C8B-B14F-4D97-AF65-F5344CB8AC3E}">
        <p14:creationId xmlns:p14="http://schemas.microsoft.com/office/powerpoint/2010/main" val="2095979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104" y="1260068"/>
            <a:ext cx="5238655" cy="1151150"/>
          </a:xfrm>
          <a:prstGeom prst="rect">
            <a:avLst/>
          </a:prstGeom>
        </p:spPr>
        <p:txBody>
          <a:bodyPr vert="horz" lIns="0" tIns="0" rIns="0" bIns="0" rtlCol="0" anchor="b">
            <a:normAutofit/>
          </a:bodyPr>
          <a:lstStyle/>
          <a:p>
            <a:r>
              <a:rPr lang="nb-NO" dirty="0" smtClean="0"/>
              <a:t>Klikk for å redigere tittelstil</a:t>
            </a:r>
            <a:endParaRPr lang="nb-NO" dirty="0"/>
          </a:p>
        </p:txBody>
      </p:sp>
      <p:sp>
        <p:nvSpPr>
          <p:cNvPr id="3" name="Text Placeholder 2"/>
          <p:cNvSpPr>
            <a:spLocks noGrp="1"/>
          </p:cNvSpPr>
          <p:nvPr>
            <p:ph type="body" idx="1"/>
          </p:nvPr>
        </p:nvSpPr>
        <p:spPr>
          <a:xfrm>
            <a:off x="810104" y="3051597"/>
            <a:ext cx="5238655" cy="5772000"/>
          </a:xfrm>
          <a:prstGeom prst="rect">
            <a:avLst/>
          </a:prstGeom>
        </p:spPr>
        <p:txBody>
          <a:bodyPr vert="horz" lIns="0" tIns="0" rIns="0" bIns="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159804065"/>
      </p:ext>
    </p:extLst>
  </p:cSld>
  <p:clrMap bg1="lt1" tx1="dk1" bg2="lt2" tx2="dk2" accent1="accent1" accent2="accent2" accent3="accent3" accent4="accent4" accent5="accent5" accent6="accent6" hlink="hlink" folHlink="folHlink"/>
  <p:sldLayoutIdLst>
    <p:sldLayoutId id="2147483650" r:id="rId1"/>
    <p:sldLayoutId id="2147483678" r:id="rId2"/>
    <p:sldLayoutId id="2147483676" r:id="rId3"/>
    <p:sldLayoutId id="2147483677" r:id="rId4"/>
    <p:sldLayoutId id="2147483655" r:id="rId5"/>
  </p:sldLayoutIdLst>
  <p:timing>
    <p:tnLst>
      <p:par>
        <p:cTn id="1" dur="indefinite" restart="never" nodeType="tmRoot"/>
      </p:par>
    </p:tnLst>
  </p:timing>
  <p:hf sldNum="0" hdr="0" ftr="0" dt="0"/>
  <p:txStyles>
    <p:titleStyle>
      <a:lvl1pPr algn="l" defTabSz="1100559" rtl="0" eaLnBrk="1" latinLnBrk="0" hangingPunct="1">
        <a:spcBef>
          <a:spcPct val="0"/>
        </a:spcBef>
        <a:buNone/>
        <a:defRPr sz="2647" b="1" kern="1200">
          <a:solidFill>
            <a:schemeClr val="tx1"/>
          </a:solidFill>
          <a:latin typeface="Akkurat Pro" panose="020B0504020101020102" pitchFamily="34" charset="0"/>
          <a:ea typeface="+mj-ea"/>
          <a:cs typeface="+mj-cs"/>
        </a:defRPr>
      </a:lvl1pPr>
    </p:titleStyle>
    <p:bodyStyle>
      <a:lvl1pPr marL="412709" indent="-412709" algn="l" defTabSz="1100559" rtl="0" eaLnBrk="1" latinLnBrk="0" hangingPunct="1">
        <a:spcBef>
          <a:spcPct val="20000"/>
        </a:spcBef>
        <a:buFont typeface="Arial" panose="020B0604020202020204" pitchFamily="34" charset="0"/>
        <a:buChar char="•"/>
        <a:defRPr sz="1926" kern="1200">
          <a:solidFill>
            <a:srgbClr val="4D4D4F"/>
          </a:solidFill>
          <a:latin typeface="Akkurat Pro" panose="020B0504020101020102" pitchFamily="34" charset="0"/>
          <a:ea typeface="+mn-ea"/>
          <a:cs typeface="+mn-cs"/>
        </a:defRPr>
      </a:lvl1pPr>
      <a:lvl2pPr marL="894203" indent="-343923" algn="l" defTabSz="1100559" rtl="0" eaLnBrk="1" latinLnBrk="0" hangingPunct="1">
        <a:spcBef>
          <a:spcPct val="20000"/>
        </a:spcBef>
        <a:buFont typeface="Arial" panose="020B0604020202020204" pitchFamily="34" charset="0"/>
        <a:buChar char="–"/>
        <a:defRPr sz="1926" kern="1200">
          <a:solidFill>
            <a:srgbClr val="4D4D4F"/>
          </a:solidFill>
          <a:latin typeface="Akkurat Pro" panose="020B0504020101020102" pitchFamily="34" charset="0"/>
          <a:ea typeface="+mn-ea"/>
          <a:cs typeface="+mn-cs"/>
        </a:defRPr>
      </a:lvl2pPr>
      <a:lvl3pPr marL="1375698" indent="-275139" algn="l" defTabSz="1100559" rtl="0" eaLnBrk="1" latinLnBrk="0" hangingPunct="1">
        <a:spcBef>
          <a:spcPct val="20000"/>
        </a:spcBef>
        <a:buFont typeface="Arial" panose="020B0604020202020204" pitchFamily="34" charset="0"/>
        <a:buChar char="•"/>
        <a:defRPr sz="1926" kern="1200">
          <a:solidFill>
            <a:srgbClr val="4D4D4F"/>
          </a:solidFill>
          <a:latin typeface="Akkurat Pro" panose="020B0504020101020102" pitchFamily="34" charset="0"/>
          <a:ea typeface="+mn-ea"/>
          <a:cs typeface="+mn-cs"/>
        </a:defRPr>
      </a:lvl3pPr>
      <a:lvl4pPr marL="1925975" indent="-275139" algn="l" defTabSz="1100559" rtl="0" eaLnBrk="1" latinLnBrk="0" hangingPunct="1">
        <a:spcBef>
          <a:spcPct val="20000"/>
        </a:spcBef>
        <a:buFont typeface="Arial" panose="020B0604020202020204" pitchFamily="34" charset="0"/>
        <a:buChar char="–"/>
        <a:defRPr sz="1926" kern="1200">
          <a:solidFill>
            <a:srgbClr val="4D4D4F"/>
          </a:solidFill>
          <a:latin typeface="Akkurat Pro" panose="020B0504020101020102" pitchFamily="34" charset="0"/>
          <a:ea typeface="+mn-ea"/>
          <a:cs typeface="+mn-cs"/>
        </a:defRPr>
      </a:lvl4pPr>
      <a:lvl5pPr marL="2476253" indent="-275139" algn="l" defTabSz="1100559" rtl="0" eaLnBrk="1" latinLnBrk="0" hangingPunct="1">
        <a:spcBef>
          <a:spcPct val="20000"/>
        </a:spcBef>
        <a:buFont typeface="Arial" panose="020B0604020202020204" pitchFamily="34" charset="0"/>
        <a:buChar char="»"/>
        <a:defRPr sz="1926" kern="1200">
          <a:solidFill>
            <a:srgbClr val="4D4D4F"/>
          </a:solidFill>
          <a:latin typeface="Akkurat Pro" panose="020B0504020101020102" pitchFamily="34" charset="0"/>
          <a:ea typeface="+mn-ea"/>
          <a:cs typeface="+mn-cs"/>
        </a:defRPr>
      </a:lvl5pPr>
      <a:lvl6pPr marL="302653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6pPr>
      <a:lvl7pPr marL="357681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7pPr>
      <a:lvl8pPr marL="4127091"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8pPr>
      <a:lvl9pPr marL="4677369"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9pPr>
    </p:bodyStyle>
    <p:otherStyle>
      <a:defPPr>
        <a:defRPr lang="nb-NO"/>
      </a:defPPr>
      <a:lvl1pPr marL="0" algn="l" defTabSz="1100559" rtl="0" eaLnBrk="1" latinLnBrk="0" hangingPunct="1">
        <a:defRPr sz="2167" kern="1200">
          <a:solidFill>
            <a:schemeClr val="tx1"/>
          </a:solidFill>
          <a:latin typeface="+mn-lt"/>
          <a:ea typeface="+mn-ea"/>
          <a:cs typeface="+mn-cs"/>
        </a:defRPr>
      </a:lvl1pPr>
      <a:lvl2pPr marL="550279" algn="l" defTabSz="1100559" rtl="0" eaLnBrk="1" latinLnBrk="0" hangingPunct="1">
        <a:defRPr sz="2167" kern="1200">
          <a:solidFill>
            <a:schemeClr val="tx1"/>
          </a:solidFill>
          <a:latin typeface="+mn-lt"/>
          <a:ea typeface="+mn-ea"/>
          <a:cs typeface="+mn-cs"/>
        </a:defRPr>
      </a:lvl2pPr>
      <a:lvl3pPr marL="1100559" algn="l" defTabSz="1100559" rtl="0" eaLnBrk="1" latinLnBrk="0" hangingPunct="1">
        <a:defRPr sz="2167" kern="1200">
          <a:solidFill>
            <a:schemeClr val="tx1"/>
          </a:solidFill>
          <a:latin typeface="+mn-lt"/>
          <a:ea typeface="+mn-ea"/>
          <a:cs typeface="+mn-cs"/>
        </a:defRPr>
      </a:lvl3pPr>
      <a:lvl4pPr marL="1650837" algn="l" defTabSz="1100559" rtl="0" eaLnBrk="1" latinLnBrk="0" hangingPunct="1">
        <a:defRPr sz="2167" kern="1200">
          <a:solidFill>
            <a:schemeClr val="tx1"/>
          </a:solidFill>
          <a:latin typeface="+mn-lt"/>
          <a:ea typeface="+mn-ea"/>
          <a:cs typeface="+mn-cs"/>
        </a:defRPr>
      </a:lvl4pPr>
      <a:lvl5pPr marL="2201114" algn="l" defTabSz="1100559" rtl="0" eaLnBrk="1" latinLnBrk="0" hangingPunct="1">
        <a:defRPr sz="2167" kern="1200">
          <a:solidFill>
            <a:schemeClr val="tx1"/>
          </a:solidFill>
          <a:latin typeface="+mn-lt"/>
          <a:ea typeface="+mn-ea"/>
          <a:cs typeface="+mn-cs"/>
        </a:defRPr>
      </a:lvl5pPr>
      <a:lvl6pPr marL="2751394" algn="l" defTabSz="1100559" rtl="0" eaLnBrk="1" latinLnBrk="0" hangingPunct="1">
        <a:defRPr sz="2167" kern="1200">
          <a:solidFill>
            <a:schemeClr val="tx1"/>
          </a:solidFill>
          <a:latin typeface="+mn-lt"/>
          <a:ea typeface="+mn-ea"/>
          <a:cs typeface="+mn-cs"/>
        </a:defRPr>
      </a:lvl6pPr>
      <a:lvl7pPr marL="3301673" algn="l" defTabSz="1100559" rtl="0" eaLnBrk="1" latinLnBrk="0" hangingPunct="1">
        <a:defRPr sz="2167" kern="1200">
          <a:solidFill>
            <a:schemeClr val="tx1"/>
          </a:solidFill>
          <a:latin typeface="+mn-lt"/>
          <a:ea typeface="+mn-ea"/>
          <a:cs typeface="+mn-cs"/>
        </a:defRPr>
      </a:lvl7pPr>
      <a:lvl8pPr marL="3851951" algn="l" defTabSz="1100559" rtl="0" eaLnBrk="1" latinLnBrk="0" hangingPunct="1">
        <a:defRPr sz="2167" kern="1200">
          <a:solidFill>
            <a:schemeClr val="tx1"/>
          </a:solidFill>
          <a:latin typeface="+mn-lt"/>
          <a:ea typeface="+mn-ea"/>
          <a:cs typeface="+mn-cs"/>
        </a:defRPr>
      </a:lvl8pPr>
      <a:lvl9pPr marL="4402230" algn="l" defTabSz="1100559" rtl="0" eaLnBrk="1" latinLnBrk="0" hangingPunct="1">
        <a:defRPr sz="21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659" y="688533"/>
            <a:ext cx="670943" cy="519516"/>
          </a:xfrm>
          <a:prstGeom prst="rect">
            <a:avLst/>
          </a:prstGeom>
        </p:spPr>
      </p:pic>
    </p:spTree>
    <p:extLst>
      <p:ext uri="{BB962C8B-B14F-4D97-AF65-F5344CB8AC3E}">
        <p14:creationId xmlns:p14="http://schemas.microsoft.com/office/powerpoint/2010/main" val="1530936165"/>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hf sldNum="0" hdr="0" ftr="0" dt="0"/>
  <p:txStyles>
    <p:titleStyle>
      <a:lvl1pPr algn="l" defTabSz="1100559" rtl="0" eaLnBrk="1" latinLnBrk="0" hangingPunct="1">
        <a:spcBef>
          <a:spcPct val="0"/>
        </a:spcBef>
        <a:buNone/>
        <a:defRPr sz="2647" b="1" kern="1200">
          <a:solidFill>
            <a:schemeClr val="tx1"/>
          </a:solidFill>
          <a:latin typeface="+mj-lt"/>
          <a:ea typeface="+mj-ea"/>
          <a:cs typeface="+mj-cs"/>
        </a:defRPr>
      </a:lvl1pPr>
    </p:titleStyle>
    <p:bodyStyle>
      <a:lvl1pPr marL="412709" indent="-41270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1pPr>
      <a:lvl2pPr marL="894203" indent="-343923"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2pPr>
      <a:lvl3pPr marL="1375698"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3pPr>
      <a:lvl4pPr marL="1925975"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4pPr>
      <a:lvl5pPr marL="2476253"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5pPr>
      <a:lvl6pPr marL="302653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6pPr>
      <a:lvl7pPr marL="357681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7pPr>
      <a:lvl8pPr marL="4127091"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8pPr>
      <a:lvl9pPr marL="4677369"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9pPr>
    </p:bodyStyle>
    <p:otherStyle>
      <a:defPPr>
        <a:defRPr lang="nb-NO"/>
      </a:defPPr>
      <a:lvl1pPr marL="0" algn="l" defTabSz="1100559" rtl="0" eaLnBrk="1" latinLnBrk="0" hangingPunct="1">
        <a:defRPr sz="2167" kern="1200">
          <a:solidFill>
            <a:schemeClr val="tx1"/>
          </a:solidFill>
          <a:latin typeface="+mn-lt"/>
          <a:ea typeface="+mn-ea"/>
          <a:cs typeface="+mn-cs"/>
        </a:defRPr>
      </a:lvl1pPr>
      <a:lvl2pPr marL="550279" algn="l" defTabSz="1100559" rtl="0" eaLnBrk="1" latinLnBrk="0" hangingPunct="1">
        <a:defRPr sz="2167" kern="1200">
          <a:solidFill>
            <a:schemeClr val="tx1"/>
          </a:solidFill>
          <a:latin typeface="+mn-lt"/>
          <a:ea typeface="+mn-ea"/>
          <a:cs typeface="+mn-cs"/>
        </a:defRPr>
      </a:lvl2pPr>
      <a:lvl3pPr marL="1100559" algn="l" defTabSz="1100559" rtl="0" eaLnBrk="1" latinLnBrk="0" hangingPunct="1">
        <a:defRPr sz="2167" kern="1200">
          <a:solidFill>
            <a:schemeClr val="tx1"/>
          </a:solidFill>
          <a:latin typeface="+mn-lt"/>
          <a:ea typeface="+mn-ea"/>
          <a:cs typeface="+mn-cs"/>
        </a:defRPr>
      </a:lvl3pPr>
      <a:lvl4pPr marL="1650837" algn="l" defTabSz="1100559" rtl="0" eaLnBrk="1" latinLnBrk="0" hangingPunct="1">
        <a:defRPr sz="2167" kern="1200">
          <a:solidFill>
            <a:schemeClr val="tx1"/>
          </a:solidFill>
          <a:latin typeface="+mn-lt"/>
          <a:ea typeface="+mn-ea"/>
          <a:cs typeface="+mn-cs"/>
        </a:defRPr>
      </a:lvl4pPr>
      <a:lvl5pPr marL="2201114" algn="l" defTabSz="1100559" rtl="0" eaLnBrk="1" latinLnBrk="0" hangingPunct="1">
        <a:defRPr sz="2167" kern="1200">
          <a:solidFill>
            <a:schemeClr val="tx1"/>
          </a:solidFill>
          <a:latin typeface="+mn-lt"/>
          <a:ea typeface="+mn-ea"/>
          <a:cs typeface="+mn-cs"/>
        </a:defRPr>
      </a:lvl5pPr>
      <a:lvl6pPr marL="2751394" algn="l" defTabSz="1100559" rtl="0" eaLnBrk="1" latinLnBrk="0" hangingPunct="1">
        <a:defRPr sz="2167" kern="1200">
          <a:solidFill>
            <a:schemeClr val="tx1"/>
          </a:solidFill>
          <a:latin typeface="+mn-lt"/>
          <a:ea typeface="+mn-ea"/>
          <a:cs typeface="+mn-cs"/>
        </a:defRPr>
      </a:lvl6pPr>
      <a:lvl7pPr marL="3301673" algn="l" defTabSz="1100559" rtl="0" eaLnBrk="1" latinLnBrk="0" hangingPunct="1">
        <a:defRPr sz="2167" kern="1200">
          <a:solidFill>
            <a:schemeClr val="tx1"/>
          </a:solidFill>
          <a:latin typeface="+mn-lt"/>
          <a:ea typeface="+mn-ea"/>
          <a:cs typeface="+mn-cs"/>
        </a:defRPr>
      </a:lvl7pPr>
      <a:lvl8pPr marL="3851951" algn="l" defTabSz="1100559" rtl="0" eaLnBrk="1" latinLnBrk="0" hangingPunct="1">
        <a:defRPr sz="2167" kern="1200">
          <a:solidFill>
            <a:schemeClr val="tx1"/>
          </a:solidFill>
          <a:latin typeface="+mn-lt"/>
          <a:ea typeface="+mn-ea"/>
          <a:cs typeface="+mn-cs"/>
        </a:defRPr>
      </a:lvl8pPr>
      <a:lvl9pPr marL="4402230" algn="l" defTabSz="1100559" rtl="0" eaLnBrk="1" latinLnBrk="0" hangingPunct="1">
        <a:defRPr sz="21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3.xml"/><Relationship Id="rId5" Type="http://schemas.openxmlformats.org/officeDocument/2006/relationships/chart" Target="../charts/chart19.xml"/><Relationship Id="rId4" Type="http://schemas.openxmlformats.org/officeDocument/2006/relationships/chart" Target="../charts/char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3.xml"/><Relationship Id="rId5" Type="http://schemas.openxmlformats.org/officeDocument/2006/relationships/chart" Target="../charts/chart25.xml"/><Relationship Id="rId4" Type="http://schemas.openxmlformats.org/officeDocument/2006/relationships/chart" Target="../charts/char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 Id="rId5" Type="http://schemas.openxmlformats.org/officeDocument/2006/relationships/chart" Target="../charts/chart31.xml"/><Relationship Id="rId4" Type="http://schemas.openxmlformats.org/officeDocument/2006/relationships/chart" Target="../charts/chart30.xml"/></Relationships>
</file>

<file path=ppt/slides/_rels/slide1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3.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1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3.xml"/><Relationship Id="rId5" Type="http://schemas.openxmlformats.org/officeDocument/2006/relationships/chart" Target="../charts/chart44.xml"/><Relationship Id="rId4" Type="http://schemas.openxmlformats.org/officeDocument/2006/relationships/chart" Target="../charts/chart43.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3.xml"/><Relationship Id="rId5" Type="http://schemas.openxmlformats.org/officeDocument/2006/relationships/chart" Target="../charts/chart50.xml"/><Relationship Id="rId4" Type="http://schemas.openxmlformats.org/officeDocument/2006/relationships/chart" Target="../charts/chart49.xml"/></Relationships>
</file>

<file path=ppt/slides/_rels/slide2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3.xml"/><Relationship Id="rId5" Type="http://schemas.openxmlformats.org/officeDocument/2006/relationships/chart" Target="../charts/chart56.xml"/><Relationship Id="rId4" Type="http://schemas.openxmlformats.org/officeDocument/2006/relationships/chart" Target="../charts/chart55.xml"/></Relationships>
</file>

<file path=ppt/slides/_rels/slide2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3.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chart" Target="../charts/chart61.xml"/></Relationships>
</file>

<file path=ppt/slides/_rels/slide26.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3.xml"/><Relationship Id="rId5" Type="http://schemas.openxmlformats.org/officeDocument/2006/relationships/chart" Target="../charts/chart69.xml"/><Relationship Id="rId4" Type="http://schemas.openxmlformats.org/officeDocument/2006/relationships/chart" Target="../charts/chart68.xml"/></Relationships>
</file>

<file path=ppt/slides/_rels/slide28.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3.xml"/><Relationship Id="rId5" Type="http://schemas.openxmlformats.org/officeDocument/2006/relationships/chart" Target="../charts/chart75.xml"/><Relationship Id="rId4" Type="http://schemas.openxmlformats.org/officeDocument/2006/relationships/chart" Target="../charts/chart74.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3.xml"/><Relationship Id="rId5" Type="http://schemas.openxmlformats.org/officeDocument/2006/relationships/chart" Target="../charts/chart81.xml"/><Relationship Id="rId4" Type="http://schemas.openxmlformats.org/officeDocument/2006/relationships/chart" Target="../charts/chart80.xml"/></Relationships>
</file>

<file path=ppt/slides/_rels/slide32.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5.xml"/><Relationship Id="rId4" Type="http://schemas.openxmlformats.org/officeDocument/2006/relationships/chart" Target="../charts/chart84.xml"/></Relationships>
</file>

<file path=ppt/slides/_rels/slide33.xml.rels><?xml version="1.0" encoding="UTF-8" standalone="yes"?>
<Relationships xmlns="http://schemas.openxmlformats.org/package/2006/relationships"><Relationship Id="rId3" Type="http://schemas.openxmlformats.org/officeDocument/2006/relationships/chart" Target="../charts/chart86.xml"/><Relationship Id="rId7" Type="http://schemas.openxmlformats.org/officeDocument/2006/relationships/chart" Target="../charts/chart90.xml"/><Relationship Id="rId2" Type="http://schemas.openxmlformats.org/officeDocument/2006/relationships/chart" Target="../charts/chart85.xml"/><Relationship Id="rId1" Type="http://schemas.openxmlformats.org/officeDocument/2006/relationships/slideLayout" Target="../slideLayouts/slideLayout5.xml"/><Relationship Id="rId6" Type="http://schemas.openxmlformats.org/officeDocument/2006/relationships/chart" Target="../charts/chart89.xml"/><Relationship Id="rId5" Type="http://schemas.openxmlformats.org/officeDocument/2006/relationships/chart" Target="../charts/chart88.xml"/><Relationship Id="rId4" Type="http://schemas.openxmlformats.org/officeDocument/2006/relationships/chart" Target="../charts/chart87.xml"/></Relationships>
</file>

<file path=ppt/slides/_rels/slide34.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xml"/><Relationship Id="rId5" Type="http://schemas.openxmlformats.org/officeDocument/2006/relationships/chart" Target="../charts/chart94.xml"/><Relationship Id="rId4" Type="http://schemas.openxmlformats.org/officeDocument/2006/relationships/chart" Target="../charts/chart93.xml"/></Relationships>
</file>

<file path=ppt/slides/_rels/slide3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3.xml"/><Relationship Id="rId6" Type="http://schemas.openxmlformats.org/officeDocument/2006/relationships/chart" Target="../charts/chart103.xml"/><Relationship Id="rId5" Type="http://schemas.openxmlformats.org/officeDocument/2006/relationships/chart" Target="../charts/chart102.xml"/><Relationship Id="rId4" Type="http://schemas.openxmlformats.org/officeDocument/2006/relationships/chart" Target="../charts/chart101.xml"/></Relationships>
</file>

<file path=ppt/slides/_rels/slide38.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chart" Target="../charts/chart106.xml"/><Relationship Id="rId1" Type="http://schemas.openxmlformats.org/officeDocument/2006/relationships/slideLayout" Target="../slideLayouts/slideLayout3.xml"/><Relationship Id="rId5" Type="http://schemas.openxmlformats.org/officeDocument/2006/relationships/chart" Target="../charts/chart109.xml"/><Relationship Id="rId4" Type="http://schemas.openxmlformats.org/officeDocument/2006/relationships/chart" Target="../charts/chart108.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chart" Target="../charts/chart11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chart" Target="../charts/chart112.xml"/><Relationship Id="rId1" Type="http://schemas.openxmlformats.org/officeDocument/2006/relationships/slideLayout" Target="../slideLayouts/slideLayout3.xml"/><Relationship Id="rId5" Type="http://schemas.openxmlformats.org/officeDocument/2006/relationships/chart" Target="../charts/chart115.xml"/><Relationship Id="rId4" Type="http://schemas.openxmlformats.org/officeDocument/2006/relationships/chart" Target="../charts/chart114.xml"/></Relationships>
</file>

<file path=ppt/slides/_rels/slide42.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3.xml"/><Relationship Id="rId5" Type="http://schemas.openxmlformats.org/officeDocument/2006/relationships/chart" Target="../charts/chart121.xml"/><Relationship Id="rId4" Type="http://schemas.openxmlformats.org/officeDocument/2006/relationships/chart" Target="../charts/chart120.xml"/></Relationships>
</file>

<file path=ppt/slides/_rels/slide44.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3.xml"/><Relationship Id="rId5" Type="http://schemas.openxmlformats.org/officeDocument/2006/relationships/chart" Target="../charts/chart127.xml"/><Relationship Id="rId4" Type="http://schemas.openxmlformats.org/officeDocument/2006/relationships/chart" Target="../charts/chart126.xml"/></Relationships>
</file>

<file path=ppt/slides/_rels/slide46.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3.xml"/><Relationship Id="rId5" Type="http://schemas.openxmlformats.org/officeDocument/2006/relationships/chart" Target="../charts/chart133.xml"/><Relationship Id="rId4" Type="http://schemas.openxmlformats.org/officeDocument/2006/relationships/chart" Target="../charts/chart132.xml"/></Relationships>
</file>

<file path=ppt/slides/_rels/slide48.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3.xml"/><Relationship Id="rId5" Type="http://schemas.openxmlformats.org/officeDocument/2006/relationships/chart" Target="../charts/chart139.xml"/><Relationship Id="rId4" Type="http://schemas.openxmlformats.org/officeDocument/2006/relationships/chart" Target="../charts/chart13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3.xml"/><Relationship Id="rId5" Type="http://schemas.openxmlformats.org/officeDocument/2006/relationships/chart" Target="../charts/chart145.xml"/><Relationship Id="rId4" Type="http://schemas.openxmlformats.org/officeDocument/2006/relationships/chart" Target="../charts/chart144.xml"/></Relationships>
</file>

<file path=ppt/slides/_rels/slide52.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3.xml"/><Relationship Id="rId5" Type="http://schemas.openxmlformats.org/officeDocument/2006/relationships/chart" Target="../charts/chart151.xml"/><Relationship Id="rId4" Type="http://schemas.openxmlformats.org/officeDocument/2006/relationships/chart" Target="../charts/chart150.xml"/></Relationships>
</file>

<file path=ppt/slides/_rels/slide54.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3.xml"/><Relationship Id="rId5" Type="http://schemas.openxmlformats.org/officeDocument/2006/relationships/chart" Target="../charts/chart157.xml"/><Relationship Id="rId4" Type="http://schemas.openxmlformats.org/officeDocument/2006/relationships/chart" Target="../charts/chart156.xml"/></Relationships>
</file>

<file path=ppt/slides/_rels/slide56.xml.rels><?xml version="1.0" encoding="UTF-8" standalone="yes"?>
<Relationships xmlns="http://schemas.openxmlformats.org/package/2006/relationships"><Relationship Id="rId2" Type="http://schemas.openxmlformats.org/officeDocument/2006/relationships/chart" Target="../charts/chart15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www.ungdata.no/"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 Id="rId5" Type="http://schemas.openxmlformats.org/officeDocument/2006/relationships/chart" Target="../charts/chart13.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0" y="0"/>
            <a:ext cx="6858000" cy="3049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5" name="TekstSylinder 4"/>
          <p:cNvSpPr txBox="1"/>
          <p:nvPr/>
        </p:nvSpPr>
        <p:spPr>
          <a:xfrm>
            <a:off x="224185" y="541496"/>
            <a:ext cx="6365422" cy="1323439"/>
          </a:xfrm>
          <a:prstGeom prst="rect">
            <a:avLst/>
          </a:prstGeom>
          <a:noFill/>
        </p:spPr>
        <p:txBody>
          <a:bodyPr wrap="square" rtlCol="0" anchor="ctr" anchorCtr="0">
            <a:spAutoFit/>
          </a:bodyPr>
          <a:lstStyle/>
          <a:p>
            <a:pPr algn="ctr"/>
            <a:r>
              <a:rPr lang="nb-NO" sz="4000" dirty="0" smtClean="0">
                <a:solidFill>
                  <a:schemeClr val="bg1"/>
                </a:solidFill>
                <a:latin typeface="Eames Century Modern Regular" panose="02000503070705020203" pitchFamily="50" charset="0"/>
              </a:rPr>
              <a:t>Elever på videregående skole i Agder</a:t>
            </a:r>
          </a:p>
        </p:txBody>
      </p:sp>
      <p:sp>
        <p:nvSpPr>
          <p:cNvPr id="9" name="TekstSylinder 4"/>
          <p:cNvSpPr txBox="1"/>
          <p:nvPr/>
        </p:nvSpPr>
        <p:spPr>
          <a:xfrm>
            <a:off x="332656" y="7329264"/>
            <a:ext cx="6365422" cy="954107"/>
          </a:xfrm>
          <a:prstGeom prst="rect">
            <a:avLst/>
          </a:prstGeom>
          <a:noFill/>
        </p:spPr>
        <p:txBody>
          <a:bodyPr wrap="square" rtlCol="0">
            <a:spAutoFit/>
          </a:bodyPr>
          <a:lstStyle/>
          <a:p>
            <a:pPr algn="ctr"/>
            <a:r>
              <a:rPr lang="nb-NO" sz="2800" dirty="0">
                <a:solidFill>
                  <a:srgbClr val="006FBA"/>
                </a:solidFill>
                <a:latin typeface="Eames Century Modern Regular" panose="02000503070705020203" pitchFamily="50" charset="0"/>
              </a:rPr>
              <a:t>Hva </a:t>
            </a:r>
            <a:r>
              <a:rPr lang="nb-NO" sz="2800" dirty="0" smtClean="0">
                <a:solidFill>
                  <a:srgbClr val="006FBA"/>
                </a:solidFill>
                <a:latin typeface="Eames Century Modern Regular" panose="02000503070705020203" pitchFamily="50" charset="0"/>
              </a:rPr>
              <a:t>driver ungdommene med? </a:t>
            </a:r>
            <a:br>
              <a:rPr lang="nb-NO" sz="2800" dirty="0" smtClean="0">
                <a:solidFill>
                  <a:srgbClr val="006FBA"/>
                </a:solidFill>
                <a:latin typeface="Eames Century Modern Regular" panose="02000503070705020203" pitchFamily="50" charset="0"/>
              </a:rPr>
            </a:br>
            <a:r>
              <a:rPr lang="nb-NO" sz="2800" dirty="0" smtClean="0">
                <a:solidFill>
                  <a:srgbClr val="006FBA"/>
                </a:solidFill>
                <a:latin typeface="Eames Century Modern Regular" panose="02000503070705020203" pitchFamily="50" charset="0"/>
              </a:rPr>
              <a:t>Hvordan har de det?</a:t>
            </a:r>
            <a:endParaRPr lang="nb-NO" sz="2800" dirty="0">
              <a:solidFill>
                <a:srgbClr val="006FBA"/>
              </a:solidFill>
              <a:latin typeface="Eames Century Modern Regular" panose="02000503070705020203" pitchFamily="50" charset="0"/>
            </a:endParaRPr>
          </a:p>
        </p:txBody>
      </p:sp>
      <p:pic>
        <p:nvPicPr>
          <p:cNvPr id="10" name="Bild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204" y="8987637"/>
            <a:ext cx="1808653" cy="483873"/>
          </a:xfrm>
          <a:prstGeom prst="rect">
            <a:avLst/>
          </a:prstGeom>
        </p:spPr>
      </p:pic>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1400"/>
            <a:ext cx="6858000" cy="4572000"/>
          </a:xfrm>
          <a:prstGeom prst="rect">
            <a:avLst/>
          </a:prstGeom>
        </p:spPr>
      </p:pic>
      <p:pic>
        <p:nvPicPr>
          <p:cNvPr id="14" name="Bild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84" y="8739169"/>
            <a:ext cx="1919281" cy="732341"/>
          </a:xfrm>
          <a:prstGeom prst="rect">
            <a:avLst/>
          </a:prstGeom>
        </p:spPr>
      </p:pic>
      <p:pic>
        <p:nvPicPr>
          <p:cNvPr id="15" name="Bilde 14"/>
          <p:cNvPicPr>
            <a:picLocks noChangeAspect="1"/>
          </p:cNvPicPr>
          <p:nvPr/>
        </p:nvPicPr>
        <p:blipFill rotWithShape="1">
          <a:blip r:embed="rId5"/>
          <a:srcRect l="32501"/>
          <a:stretch/>
        </p:blipFill>
        <p:spPr>
          <a:xfrm>
            <a:off x="2140765" y="8836899"/>
            <a:ext cx="2368353" cy="792754"/>
          </a:xfrm>
          <a:prstGeom prst="rect">
            <a:avLst/>
          </a:prstGeom>
        </p:spPr>
      </p:pic>
    </p:spTree>
    <p:extLst>
      <p:ext uri="{BB962C8B-B14F-4D97-AF65-F5344CB8AC3E}">
        <p14:creationId xmlns:p14="http://schemas.microsoft.com/office/powerpoint/2010/main" val="2976892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1149929499"/>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 1"/>
          <p:cNvGraphicFramePr>
            <a:graphicFrameLocks/>
          </p:cNvGraphicFramePr>
          <p:nvPr>
            <p:extLst>
              <p:ext uri="{D42A27DB-BD31-4B8C-83A1-F6EECF244321}">
                <p14:modId xmlns:p14="http://schemas.microsoft.com/office/powerpoint/2010/main" val="4276782118"/>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
        <p:nvSpPr>
          <p:cNvPr id="7" name="Plassholder for innhold 6"/>
          <p:cNvSpPr>
            <a:spLocks noGrp="1"/>
          </p:cNvSpPr>
          <p:nvPr>
            <p:ph idx="1"/>
          </p:nvPr>
        </p:nvSpPr>
        <p:spPr>
          <a:xfrm>
            <a:off x="278976" y="1076053"/>
            <a:ext cx="6030344" cy="4385872"/>
          </a:xfrm>
        </p:spPr>
        <p:txBody>
          <a:bodyPr>
            <a:normAutofit/>
          </a:bodyPr>
          <a:lstStyle/>
          <a:p>
            <a:pPr>
              <a:lnSpc>
                <a:spcPts val="1350"/>
              </a:lnSpc>
              <a:spcBef>
                <a:spcPts val="600"/>
              </a:spcBef>
            </a:pPr>
            <a:r>
              <a:rPr lang="nb-NO" sz="1100" dirty="0" smtClean="0">
                <a:latin typeface="Akkurat Pro"/>
                <a:ea typeface="Akkurat" charset="0"/>
                <a:cs typeface="Akkurat" charset="0"/>
              </a:rPr>
              <a:t>Dagens ungdom vokser opp i en globalisert verden der mennesker, meninger og inntrykk vandrer på tvers av landegrenser og sosiokulturelle skiller. Samtidig har det lokale og tilhørigheten til nærmiljøet fremdeles stor betydning i menneskers liv.</a:t>
            </a:r>
          </a:p>
          <a:p>
            <a:pPr>
              <a:lnSpc>
                <a:spcPts val="1350"/>
              </a:lnSpc>
              <a:spcBef>
                <a:spcPts val="600"/>
              </a:spcBef>
            </a:pPr>
            <a:r>
              <a:rPr lang="nb-NO" sz="1100" dirty="0" smtClean="0">
                <a:latin typeface="Akkurat Pro"/>
                <a:ea typeface="Akkurat" charset="0"/>
                <a:cs typeface="Akkurat" charset="0"/>
              </a:rPr>
              <a:t>Å vokse opp betyr å vokse opp på et bestemt sted, og forskjellige lokalmiljøer kan gi ulike muligheter for utfoldelse og sosialt samvær. Tilbudet av organisasjoner, fritidstilbud og kulturtilbud påvirker hvordan den enkelte kan utfolde seg og bidrar samtidig til å skape identitet og tilhørighet i et lokalmiljø. Det samme gjelder tilgangen på åpne møteplasser, rekreasjonsområder og urørt natur. Opplevelsen av lokalmiljøet vil også være preget av utsiktene til utdanning, arbeid og familieetablering på sikt.</a:t>
            </a:r>
          </a:p>
          <a:p>
            <a:pPr>
              <a:lnSpc>
                <a:spcPts val="1350"/>
              </a:lnSpc>
              <a:spcBef>
                <a:spcPts val="600"/>
              </a:spcBef>
            </a:pPr>
            <a:r>
              <a:rPr lang="nb-NO" sz="1100" dirty="0" smtClean="0">
                <a:latin typeface="Akkurat Pro"/>
                <a:ea typeface="Akkurat" charset="0"/>
                <a:cs typeface="Akkurat" charset="0"/>
              </a:rPr>
              <a:t>Barn og unge bruker lokalmiljøet i større grad og på en annen måte enn foreldrene. Trygge og sunne lokalmiljøer er derfor særlig viktig for denne aldersgruppas velferd. Barn og unge kan også ha andre meninger enn voksne om hva som gir livskvalitet på hjemstedet.</a:t>
            </a:r>
          </a:p>
          <a:p>
            <a:pPr>
              <a:lnSpc>
                <a:spcPts val="1350"/>
              </a:lnSpc>
              <a:spcBef>
                <a:spcPts val="600"/>
              </a:spcBef>
            </a:pPr>
            <a:r>
              <a:rPr lang="nb-NO" sz="1100" dirty="0" smtClean="0">
                <a:latin typeface="Akkurat Pro"/>
                <a:ea typeface="Akkurat" charset="0"/>
                <a:cs typeface="Akkurat" charset="0"/>
              </a:rPr>
              <a:t>Ungdata viser at de fleste ungdommer er litt eller svært godt fornøyd med lokalmiljøet sitt. Men det er også en del som ikke er så godt fornøyd. Hva ungdom er fornøyd med og misfornøyd med varierer mye fra kommune til kommune. Dette viser at kommunene kan gjøre mye for å tilrettelegge for ungdommers trivsel.</a:t>
            </a:r>
            <a:endParaRPr lang="nb-NO" sz="1100" dirty="0">
              <a:latin typeface="Akkurat Pro"/>
              <a:ea typeface="Akkurat" charset="0"/>
              <a:cs typeface="Akkurat" charset="0"/>
            </a:endParaRPr>
          </a:p>
        </p:txBody>
      </p:sp>
      <p:sp>
        <p:nvSpPr>
          <p:cNvPr id="6" name="Tittel 5"/>
          <p:cNvSpPr>
            <a:spLocks noGrp="1"/>
          </p:cNvSpPr>
          <p:nvPr>
            <p:ph type="title"/>
          </p:nvPr>
        </p:nvSpPr>
        <p:spPr/>
        <p:txBody>
          <a:bodyPr/>
          <a:lstStyle/>
          <a:p>
            <a:r>
              <a:rPr lang="nb-NO" dirty="0" smtClean="0">
                <a:latin typeface="Eames Century Modern Regular" panose="02000503070705020203" pitchFamily="50" charset="0"/>
                <a:ea typeface="Akkurat" charset="0"/>
              </a:rPr>
              <a:t>Lokalmiljøet</a:t>
            </a:r>
            <a:endParaRPr lang="nb-NO" dirty="0">
              <a:latin typeface="Eames Century Modern Regular" panose="02000503070705020203" pitchFamily="50" charset="0"/>
              <a:ea typeface="Akkurat" charset="0"/>
            </a:endParaRPr>
          </a:p>
        </p:txBody>
      </p:sp>
      <p:sp>
        <p:nvSpPr>
          <p:cNvPr id="17" name="Rektangel 16"/>
          <p:cNvSpPr/>
          <p:nvPr/>
        </p:nvSpPr>
        <p:spPr>
          <a:xfrm>
            <a:off x="3573016" y="3567313"/>
            <a:ext cx="2736304" cy="1529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smtClean="0">
                <a:solidFill>
                  <a:schemeClr val="tx2"/>
                </a:solidFill>
                <a:latin typeface="Eames Century Modern Regular" panose="02000503070705020203" pitchFamily="50" charset="0"/>
                <a:ea typeface="Akkurat" charset="0"/>
                <a:cs typeface="Times New Roman" panose="02020603050405020304" pitchFamily="18" charset="0"/>
              </a:rPr>
              <a:t>Ikke alle er like godt fornøyd med lokalmiljøet sitt</a:t>
            </a:r>
            <a:endParaRPr lang="nb-NO" sz="2000" dirty="0">
              <a:solidFill>
                <a:schemeClr val="tx2"/>
              </a:solidFill>
              <a:latin typeface="Eames Century Modern Regular" panose="02000503070705020203" pitchFamily="50" charset="0"/>
              <a:ea typeface="Akkurat" charset="0"/>
              <a:cs typeface="Times New Roman" panose="02020603050405020304" pitchFamily="18" charset="0"/>
            </a:endParaRPr>
          </a:p>
        </p:txBody>
      </p:sp>
      <p:sp>
        <p:nvSpPr>
          <p:cNvPr id="8" name="Rektangel 7"/>
          <p:cNvSpPr/>
          <p:nvPr/>
        </p:nvSpPr>
        <p:spPr>
          <a:xfrm>
            <a:off x="272189" y="9345488"/>
            <a:ext cx="316112" cy="369332"/>
          </a:xfrm>
          <a:prstGeom prst="rect">
            <a:avLst/>
          </a:prstGeom>
        </p:spPr>
        <p:txBody>
          <a:bodyPr wrap="none">
            <a:spAutoFit/>
          </a:bodyPr>
          <a:lstStyle/>
          <a:p>
            <a:r>
              <a:rPr lang="nb-NO" dirty="0">
                <a:solidFill>
                  <a:schemeClr val="tx2"/>
                </a:solidFill>
                <a:latin typeface="Eames Century Modern Regular" panose="02000503070705020203" pitchFamily="50" charset="0"/>
                <a:ea typeface="Akkurat" charset="0"/>
                <a:cs typeface="Akkurat" charset="0"/>
              </a:rPr>
              <a:t>8</a:t>
            </a:r>
            <a:endParaRPr lang="nb-NO" dirty="0">
              <a:latin typeface="Eames Century Modern Regular" panose="02000503070705020203" pitchFamily="50" charset="0"/>
              <a:ea typeface="Akkurat" charset="0"/>
              <a:cs typeface="Akkurat" charset="0"/>
            </a:endParaRPr>
          </a:p>
        </p:txBody>
      </p:sp>
      <p:sp>
        <p:nvSpPr>
          <p:cNvPr id="5" name="Rektangel 4"/>
          <p:cNvSpPr/>
          <p:nvPr/>
        </p:nvSpPr>
        <p:spPr>
          <a:xfrm>
            <a:off x="243736" y="5461925"/>
            <a:ext cx="6281608" cy="553998"/>
          </a:xfrm>
          <a:prstGeom prst="rect">
            <a:avLst/>
          </a:prstGeom>
        </p:spPr>
        <p:txBody>
          <a:bodyPr wrap="square">
            <a:spAutoFit/>
          </a:bodyPr>
          <a:lstStyle/>
          <a:p>
            <a:r>
              <a:rPr lang="nb-NO" dirty="0" smtClean="0">
                <a:latin typeface="Akkurat Pro" panose="020B0504020101020102" pitchFamily="34" charset="0"/>
                <a:ea typeface="Akkurat" charset="0"/>
                <a:cs typeface="Akkurat" charset="0"/>
              </a:rPr>
              <a:t>Hvor fornøyd er du med lokalmiljøet der du bor?</a:t>
            </a:r>
            <a:endParaRPr lang="nb-NO" dirty="0">
              <a:latin typeface="Akkurat Pro" panose="020B0504020101020102" pitchFamily="34" charset="0"/>
              <a:ea typeface="Akkurat" charset="0"/>
              <a:cs typeface="Akkurat" charset="0"/>
            </a:endParaRPr>
          </a:p>
          <a:p>
            <a:r>
              <a:rPr lang="nb-NO" sz="1200" dirty="0" smtClean="0">
                <a:latin typeface="Akkurat Pro" panose="020B0504020101020102" pitchFamily="34" charset="0"/>
                <a:ea typeface="Akkurat" charset="0"/>
                <a:cs typeface="Akkurat" charset="0"/>
              </a:rPr>
              <a:t>Prosentandel av elever på videregående skole i Agder og i Norge</a:t>
            </a:r>
            <a:endParaRPr lang="nb-NO" sz="1200" dirty="0">
              <a:latin typeface="Akkurat Pro" panose="020B0504020101020102" pitchFamily="34" charset="0"/>
              <a:ea typeface="Akkurat" charset="0"/>
              <a:cs typeface="Akkurat" charset="0"/>
            </a:endParaRPr>
          </a:p>
        </p:txBody>
      </p:sp>
    </p:spTree>
    <p:extLst>
      <p:ext uri="{BB962C8B-B14F-4D97-AF65-F5344CB8AC3E}">
        <p14:creationId xmlns:p14="http://schemas.microsoft.com/office/powerpoint/2010/main" val="3679370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316112"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9</a:t>
            </a:r>
            <a:endParaRPr lang="nb-NO" dirty="0">
              <a:latin typeface="Eames Century Modern Regular" panose="02000503070705020203" pitchFamily="50" charset="0"/>
            </a:endParaRPr>
          </a:p>
        </p:txBody>
      </p:sp>
      <p:sp>
        <p:nvSpPr>
          <p:cNvPr id="5" name="Rektangel 4"/>
          <p:cNvSpPr/>
          <p:nvPr/>
        </p:nvSpPr>
        <p:spPr>
          <a:xfrm>
            <a:off x="345495" y="1064568"/>
            <a:ext cx="6060708" cy="553998"/>
          </a:xfrm>
          <a:prstGeom prst="rect">
            <a:avLst/>
          </a:prstGeom>
        </p:spPr>
        <p:txBody>
          <a:bodyPr wrap="square">
            <a:spAutoFit/>
          </a:bodyPr>
          <a:lstStyle/>
          <a:p>
            <a:r>
              <a:rPr lang="nb-NO" dirty="0" smtClean="0">
                <a:latin typeface="Akkurat Pro" panose="020B0504020101020102" pitchFamily="34" charset="0"/>
              </a:rPr>
              <a:t>Prosentandel som er fornøyd med lokalmiljøet</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graphicFrame>
        <p:nvGraphicFramePr>
          <p:cNvPr id="10" name="Diagram 9"/>
          <p:cNvGraphicFramePr>
            <a:graphicFrameLocks/>
          </p:cNvGraphicFramePr>
          <p:nvPr>
            <p:extLst>
              <p:ext uri="{D42A27DB-BD31-4B8C-83A1-F6EECF244321}">
                <p14:modId xmlns:p14="http://schemas.microsoft.com/office/powerpoint/2010/main" val="1637702108"/>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1120493393"/>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345495" y="3584848"/>
            <a:ext cx="6060708" cy="369332"/>
          </a:xfrm>
          <a:prstGeom prst="rect">
            <a:avLst/>
          </a:prstGeom>
        </p:spPr>
        <p:txBody>
          <a:bodyPr wrap="square">
            <a:spAutoFit/>
          </a:bodyPr>
          <a:lstStyle/>
          <a:p>
            <a:r>
              <a:rPr lang="nb-NO" dirty="0" smtClean="0">
                <a:latin typeface="Akkurat Pro" panose="020B0504020101020102" pitchFamily="34" charset="0"/>
              </a:rPr>
              <a:t>Hvordan ungdom opplever tilbudet der de bor</a:t>
            </a:r>
            <a:endParaRPr lang="nb-NO" dirty="0">
              <a:latin typeface="Akkurat Pro" panose="020B0504020101020102" pitchFamily="34" charset="0"/>
            </a:endParaRPr>
          </a:p>
        </p:txBody>
      </p:sp>
      <p:graphicFrame>
        <p:nvGraphicFramePr>
          <p:cNvPr id="13" name="Diagram 12"/>
          <p:cNvGraphicFramePr>
            <a:graphicFrameLocks/>
          </p:cNvGraphicFramePr>
          <p:nvPr>
            <p:extLst>
              <p:ext uri="{D42A27DB-BD31-4B8C-83A1-F6EECF244321}">
                <p14:modId xmlns:p14="http://schemas.microsoft.com/office/powerpoint/2010/main" val="1469177140"/>
              </p:ext>
            </p:extLst>
          </p:nvPr>
        </p:nvGraphicFramePr>
        <p:xfrm>
          <a:off x="370906" y="3939617"/>
          <a:ext cx="6380792" cy="280831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ktangel 4"/>
          <p:cNvSpPr/>
          <p:nvPr/>
        </p:nvSpPr>
        <p:spPr>
          <a:xfrm>
            <a:off x="345495" y="6969224"/>
            <a:ext cx="6060708" cy="553998"/>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er fornøyd med lokalmiljøet</a:t>
            </a:r>
            <a:endParaRPr lang="nb-NO" sz="1200" dirty="0">
              <a:latin typeface="Akkurat Pro" panose="020B0504020101020102" pitchFamily="34" charset="0"/>
            </a:endParaRPr>
          </a:p>
        </p:txBody>
      </p:sp>
      <p:graphicFrame>
        <p:nvGraphicFramePr>
          <p:cNvPr id="15" name="Diagram 14"/>
          <p:cNvGraphicFramePr>
            <a:graphicFrameLocks/>
          </p:cNvGraphicFramePr>
          <p:nvPr>
            <p:extLst>
              <p:ext uri="{D42A27DB-BD31-4B8C-83A1-F6EECF244321}">
                <p14:modId xmlns:p14="http://schemas.microsoft.com/office/powerpoint/2010/main" val="4087748326"/>
              </p:ext>
            </p:extLst>
          </p:nvPr>
        </p:nvGraphicFramePr>
        <p:xfrm>
          <a:off x="311970" y="7523222"/>
          <a:ext cx="6094231" cy="18222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69180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3198815208"/>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4"/>
            <a:ext cx="6030344" cy="3516906"/>
          </a:xfrm>
        </p:spPr>
        <p:txBody>
          <a:bodyPr>
            <a:normAutofit/>
          </a:bodyPr>
          <a:lstStyle/>
          <a:p>
            <a:pPr>
              <a:lnSpc>
                <a:spcPts val="1350"/>
              </a:lnSpc>
              <a:spcBef>
                <a:spcPts val="600"/>
              </a:spcBef>
            </a:pPr>
            <a:r>
              <a:rPr lang="nb-NO" sz="1100" dirty="0" smtClean="0">
                <a:latin typeface="Akkurat Pro"/>
                <a:cs typeface="Akkurat"/>
              </a:rPr>
              <a:t>Skolen </a:t>
            </a:r>
            <a:r>
              <a:rPr lang="nb-NO" sz="1100" dirty="0">
                <a:latin typeface="Akkurat Pro"/>
                <a:cs typeface="Akkurat"/>
              </a:rPr>
              <a:t>er ikke bare et sted for læring, men også en arena for sosialt samvær. </a:t>
            </a:r>
            <a:r>
              <a:rPr lang="nb-NO" sz="1100" dirty="0" smtClean="0">
                <a:latin typeface="Akkurat Pro"/>
                <a:cs typeface="Akkurat"/>
              </a:rPr>
              <a:t>Den sosiale siden ved skolen blir kanskje ekstra viktig i en tid der digitale kommunikasjonsformer preger mye av fritiden til ungdom. </a:t>
            </a:r>
          </a:p>
          <a:p>
            <a:pPr>
              <a:lnSpc>
                <a:spcPts val="1350"/>
              </a:lnSpc>
              <a:spcBef>
                <a:spcPts val="600"/>
              </a:spcBef>
            </a:pPr>
            <a:r>
              <a:rPr lang="nb-NO" sz="1100" dirty="0" smtClean="0">
                <a:latin typeface="Akkurat Pro"/>
                <a:cs typeface="Akkurat"/>
              </a:rPr>
              <a:t>Resultatene fra Ungdata </a:t>
            </a:r>
            <a:r>
              <a:rPr lang="nb-NO" sz="1100" dirty="0">
                <a:latin typeface="Akkurat Pro"/>
                <a:cs typeface="Akkurat"/>
              </a:rPr>
              <a:t>viser at de </a:t>
            </a:r>
            <a:r>
              <a:rPr lang="nb-NO" sz="1100" dirty="0" smtClean="0">
                <a:latin typeface="Akkurat Pro"/>
                <a:cs typeface="Akkurat"/>
              </a:rPr>
              <a:t>fleste </a:t>
            </a:r>
            <a:r>
              <a:rPr lang="nb-NO" sz="1100" dirty="0">
                <a:latin typeface="Akkurat Pro"/>
                <a:cs typeface="Akkurat"/>
              </a:rPr>
              <a:t>trives </a:t>
            </a:r>
            <a:r>
              <a:rPr lang="nb-NO" sz="1100" dirty="0" smtClean="0">
                <a:latin typeface="Akkurat Pro"/>
                <a:cs typeface="Akkurat"/>
              </a:rPr>
              <a:t>på skolen</a:t>
            </a:r>
            <a:r>
              <a:rPr lang="nb-NO" sz="1100" dirty="0">
                <a:latin typeface="Akkurat Pro"/>
                <a:cs typeface="Akkurat"/>
              </a:rPr>
              <a:t>. </a:t>
            </a:r>
            <a:r>
              <a:rPr lang="nb-NO" sz="1100" dirty="0" smtClean="0">
                <a:latin typeface="Akkurat Pro"/>
                <a:cs typeface="Akkurat"/>
              </a:rPr>
              <a:t>Det store flertallet mener at </a:t>
            </a:r>
            <a:r>
              <a:rPr lang="nb-NO" sz="1100" dirty="0">
                <a:latin typeface="Akkurat Pro"/>
                <a:cs typeface="Akkurat"/>
              </a:rPr>
              <a:t>lærerne bryr seg om dem og like mange føler at de passer inn blant skolens elever. Svarene tyder på at den norske skolen har lykkes med å skape et læringsmiljø som oppleves som positivt av det store flertallet av elevene.</a:t>
            </a:r>
            <a:endParaRPr lang="nb-NO" sz="1100" dirty="0" smtClean="0">
              <a:latin typeface="Akkurat Pro"/>
              <a:cs typeface="Akkurat"/>
            </a:endParaRPr>
          </a:p>
          <a:p>
            <a:pPr>
              <a:lnSpc>
                <a:spcPts val="1350"/>
              </a:lnSpc>
              <a:spcBef>
                <a:spcPts val="600"/>
              </a:spcBef>
            </a:pPr>
            <a:r>
              <a:rPr lang="nb-NO" sz="1100" dirty="0" smtClean="0">
                <a:latin typeface="Akkurat Pro"/>
                <a:cs typeface="Akkurat"/>
              </a:rPr>
              <a:t>Selv </a:t>
            </a:r>
            <a:r>
              <a:rPr lang="nb-NO" sz="1100" dirty="0">
                <a:latin typeface="Akkurat Pro"/>
                <a:cs typeface="Akkurat"/>
              </a:rPr>
              <a:t>om jenter i gjennomsnitt oppnår en god del bedre karakterer enn gutter, er det ikke noen vesentlige kjønnsforskjeller i skoletrivsel. </a:t>
            </a:r>
          </a:p>
          <a:p>
            <a:pPr>
              <a:lnSpc>
                <a:spcPts val="1350"/>
              </a:lnSpc>
              <a:spcBef>
                <a:spcPts val="600"/>
              </a:spcBef>
            </a:pPr>
            <a:r>
              <a:rPr lang="nb-NO" sz="1100" dirty="0">
                <a:latin typeface="Akkurat Pro"/>
                <a:cs typeface="Akkurat"/>
              </a:rPr>
              <a:t>Likevel har andelen som trives på skolen blitt noe lavere for hvert år siden 2012. </a:t>
            </a:r>
          </a:p>
          <a:p>
            <a:pPr>
              <a:lnSpc>
                <a:spcPts val="1350"/>
              </a:lnSpc>
              <a:spcBef>
                <a:spcPts val="600"/>
              </a:spcBef>
            </a:pPr>
            <a:r>
              <a:rPr lang="nb-NO" sz="1100" dirty="0">
                <a:latin typeface="Akkurat Pro"/>
                <a:cs typeface="Akkurat"/>
              </a:rPr>
              <a:t>Det har vært en økning i andelen unge som kjeder seg på skolen og det er flere ungdommer som ofte gruer seg til å gå på skolen enn for noen år siden. Endringene gjelder for begge </a:t>
            </a:r>
            <a:r>
              <a:rPr lang="nb-NO" sz="1100" dirty="0" smtClean="0">
                <a:latin typeface="Akkurat Pro"/>
                <a:cs typeface="Akkurat"/>
              </a:rPr>
              <a:t>kjønn</a:t>
            </a:r>
            <a:r>
              <a:rPr lang="nb-NO" sz="1100" dirty="0">
                <a:latin typeface="Akkurat Pro"/>
                <a:cs typeface="Akkurat"/>
              </a:rPr>
              <a:t>.</a:t>
            </a:r>
          </a:p>
        </p:txBody>
      </p:sp>
      <p:sp>
        <p:nvSpPr>
          <p:cNvPr id="6" name="Tittel 5"/>
          <p:cNvSpPr>
            <a:spLocks noGrp="1"/>
          </p:cNvSpPr>
          <p:nvPr>
            <p:ph type="title"/>
          </p:nvPr>
        </p:nvSpPr>
        <p:spPr/>
        <p:txBody>
          <a:bodyPr/>
          <a:lstStyle/>
          <a:p>
            <a:r>
              <a:rPr lang="nb-NO" dirty="0" smtClean="0">
                <a:latin typeface="Eames Century Modern Regular" panose="02000503070705020203" pitchFamily="50" charset="0"/>
              </a:rPr>
              <a:t>Skoletrivsel</a:t>
            </a:r>
            <a:endParaRPr lang="nb-NO" dirty="0">
              <a:latin typeface="Eames Century Modern Regular" panose="02000503070705020203" pitchFamily="50" charset="0"/>
            </a:endParaRPr>
          </a:p>
        </p:txBody>
      </p:sp>
      <p:sp>
        <p:nvSpPr>
          <p:cNvPr id="17" name="Rektangel 16"/>
          <p:cNvSpPr/>
          <p:nvPr/>
        </p:nvSpPr>
        <p:spPr>
          <a:xfrm>
            <a:off x="3573016" y="2792760"/>
            <a:ext cx="2736304" cy="1512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smtClean="0">
                <a:solidFill>
                  <a:schemeClr val="tx2"/>
                </a:solidFill>
                <a:latin typeface="Eames Century Modern Regular" panose="02000503070705020203" pitchFamily="50" charset="0"/>
                <a:cs typeface="Times New Roman" panose="02020603050405020304" pitchFamily="18" charset="0"/>
              </a:rPr>
              <a:t>Skolen er et godt </a:t>
            </a:r>
            <a:br>
              <a:rPr lang="nb-NO" sz="2000" dirty="0" smtClean="0">
                <a:solidFill>
                  <a:schemeClr val="tx2"/>
                </a:solidFill>
                <a:latin typeface="Eames Century Modern Regular" panose="02000503070705020203" pitchFamily="50" charset="0"/>
                <a:cs typeface="Times New Roman" panose="02020603050405020304" pitchFamily="18" charset="0"/>
              </a:rPr>
            </a:br>
            <a:r>
              <a:rPr lang="nb-NO" sz="2000" dirty="0" smtClean="0">
                <a:solidFill>
                  <a:schemeClr val="tx2"/>
                </a:solidFill>
                <a:latin typeface="Eames Century Modern Regular" panose="02000503070705020203" pitchFamily="50" charset="0"/>
                <a:cs typeface="Times New Roman" panose="02020603050405020304" pitchFamily="18" charset="0"/>
              </a:rPr>
              <a:t>sted å være </a:t>
            </a:r>
            <a:br>
              <a:rPr lang="nb-NO" sz="2000" dirty="0" smtClean="0">
                <a:solidFill>
                  <a:schemeClr val="tx2"/>
                </a:solidFill>
                <a:latin typeface="Eames Century Modern Regular" panose="02000503070705020203" pitchFamily="50" charset="0"/>
                <a:cs typeface="Times New Roman" panose="02020603050405020304" pitchFamily="18" charset="0"/>
              </a:rPr>
            </a:br>
            <a:r>
              <a:rPr lang="nb-NO" sz="2000" dirty="0" smtClean="0">
                <a:solidFill>
                  <a:schemeClr val="tx2"/>
                </a:solidFill>
                <a:latin typeface="Eames Century Modern Regular" panose="02000503070705020203" pitchFamily="50" charset="0"/>
                <a:cs typeface="Times New Roman" panose="02020603050405020304" pitchFamily="18" charset="0"/>
              </a:rPr>
              <a:t>– men ikke for alle</a:t>
            </a:r>
            <a:endParaRPr lang="nb-NO" sz="2000" dirty="0">
              <a:solidFill>
                <a:schemeClr val="tx2"/>
              </a:solidFill>
              <a:latin typeface="Eames Century Modern Regular" panose="02000503070705020203" pitchFamily="50" charset="0"/>
              <a:cs typeface="Times New Roman" panose="02020603050405020304" pitchFamily="18" charset="0"/>
            </a:endParaRPr>
          </a:p>
        </p:txBody>
      </p:sp>
      <p:sp>
        <p:nvSpPr>
          <p:cNvPr id="8" name="Rektangel 7"/>
          <p:cNvSpPr/>
          <p:nvPr/>
        </p:nvSpPr>
        <p:spPr>
          <a:xfrm>
            <a:off x="272189" y="9345488"/>
            <a:ext cx="407419"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10</a:t>
            </a:r>
            <a:endParaRPr lang="nb-NO" dirty="0">
              <a:latin typeface="Eames Century Modern Regular" panose="02000503070705020203" pitchFamily="50" charset="0"/>
            </a:endParaRPr>
          </a:p>
        </p:txBody>
      </p:sp>
      <p:sp>
        <p:nvSpPr>
          <p:cNvPr id="5" name="Rektangel 4"/>
          <p:cNvSpPr/>
          <p:nvPr/>
        </p:nvSpPr>
        <p:spPr>
          <a:xfrm>
            <a:off x="272189" y="5241032"/>
            <a:ext cx="6281608" cy="553998"/>
          </a:xfrm>
          <a:prstGeom prst="rect">
            <a:avLst/>
          </a:prstGeom>
        </p:spPr>
        <p:txBody>
          <a:bodyPr wrap="square">
            <a:spAutoFit/>
          </a:bodyPr>
          <a:lstStyle/>
          <a:p>
            <a:r>
              <a:rPr lang="nb-NO" dirty="0">
                <a:latin typeface="Akkurat Pro" panose="020B0504020101020102" pitchFamily="34" charset="0"/>
                <a:ea typeface="Akkurat" charset="0"/>
                <a:cs typeface="Akkurat" charset="0"/>
              </a:rPr>
              <a:t>Hvor fornøyd er du med </a:t>
            </a:r>
            <a:r>
              <a:rPr lang="nb-NO" dirty="0" smtClean="0">
                <a:latin typeface="Akkurat Pro" panose="020B0504020101020102" pitchFamily="34" charset="0"/>
                <a:ea typeface="Akkurat" charset="0"/>
                <a:cs typeface="Akkurat" charset="0"/>
              </a:rPr>
              <a:t>skolen du går på?</a:t>
            </a:r>
            <a:endParaRPr lang="nb-NO" dirty="0">
              <a:latin typeface="Akkurat Pro" panose="020B0504020101020102" pitchFamily="34" charset="0"/>
              <a:ea typeface="Akkurat" charset="0"/>
              <a:cs typeface="Akkurat"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1999277323"/>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7387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370614"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11</a:t>
            </a:r>
            <a:endParaRPr lang="nb-NO" dirty="0">
              <a:latin typeface="Eames Century Modern Regular" panose="02000503070705020203" pitchFamily="50" charset="0"/>
            </a:endParaRPr>
          </a:p>
        </p:txBody>
      </p:sp>
      <p:sp>
        <p:nvSpPr>
          <p:cNvPr id="5" name="Rektangel 4"/>
          <p:cNvSpPr/>
          <p:nvPr/>
        </p:nvSpPr>
        <p:spPr>
          <a:xfrm>
            <a:off x="345495" y="1064568"/>
            <a:ext cx="6060708" cy="553998"/>
          </a:xfrm>
          <a:prstGeom prst="rect">
            <a:avLst/>
          </a:prstGeom>
        </p:spPr>
        <p:txBody>
          <a:bodyPr wrap="square">
            <a:spAutoFit/>
          </a:bodyPr>
          <a:lstStyle/>
          <a:p>
            <a:r>
              <a:rPr lang="nb-NO" dirty="0" smtClean="0">
                <a:latin typeface="Akkurat Pro" panose="020B0504020101020102" pitchFamily="34" charset="0"/>
              </a:rPr>
              <a:t>Prosentandel som er fornøyd med skolen de går på</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graphicFrame>
        <p:nvGraphicFramePr>
          <p:cNvPr id="10" name="Diagram 9"/>
          <p:cNvGraphicFramePr>
            <a:graphicFrameLocks/>
          </p:cNvGraphicFramePr>
          <p:nvPr>
            <p:extLst>
              <p:ext uri="{D42A27DB-BD31-4B8C-83A1-F6EECF244321}">
                <p14:modId xmlns:p14="http://schemas.microsoft.com/office/powerpoint/2010/main" val="2968360818"/>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2665033625"/>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345495" y="3584848"/>
            <a:ext cx="6060708" cy="369332"/>
          </a:xfrm>
          <a:prstGeom prst="rect">
            <a:avLst/>
          </a:prstGeom>
        </p:spPr>
        <p:txBody>
          <a:bodyPr wrap="square">
            <a:spAutoFit/>
          </a:bodyPr>
          <a:lstStyle/>
          <a:p>
            <a:r>
              <a:rPr lang="nb-NO" dirty="0" smtClean="0">
                <a:latin typeface="Akkurat Pro" panose="020B0504020101020102" pitchFamily="34" charset="0"/>
              </a:rPr>
              <a:t>Hvordan ungdom opplever skolen</a:t>
            </a:r>
            <a:endParaRPr lang="nb-NO" dirty="0">
              <a:latin typeface="Akkurat Pro" panose="020B0504020101020102" pitchFamily="34" charset="0"/>
            </a:endParaRPr>
          </a:p>
        </p:txBody>
      </p:sp>
      <p:graphicFrame>
        <p:nvGraphicFramePr>
          <p:cNvPr id="13" name="Diagram 12"/>
          <p:cNvGraphicFramePr>
            <a:graphicFrameLocks/>
          </p:cNvGraphicFramePr>
          <p:nvPr>
            <p:extLst>
              <p:ext uri="{D42A27DB-BD31-4B8C-83A1-F6EECF244321}">
                <p14:modId xmlns:p14="http://schemas.microsoft.com/office/powerpoint/2010/main" val="880600125"/>
              </p:ext>
            </p:extLst>
          </p:nvPr>
        </p:nvGraphicFramePr>
        <p:xfrm>
          <a:off x="370906" y="3939617"/>
          <a:ext cx="6380792" cy="280831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ktangel 4"/>
          <p:cNvSpPr/>
          <p:nvPr/>
        </p:nvSpPr>
        <p:spPr>
          <a:xfrm>
            <a:off x="345495" y="6969224"/>
            <a:ext cx="6060708" cy="553998"/>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er fornøyd med skolen de går på</a:t>
            </a:r>
            <a:endParaRPr lang="nb-NO" sz="1200" dirty="0">
              <a:latin typeface="Akkurat Pro" panose="020B0504020101020102" pitchFamily="34" charset="0"/>
            </a:endParaRPr>
          </a:p>
        </p:txBody>
      </p:sp>
      <p:graphicFrame>
        <p:nvGraphicFramePr>
          <p:cNvPr id="15" name="Diagram 14"/>
          <p:cNvGraphicFramePr>
            <a:graphicFrameLocks/>
          </p:cNvGraphicFramePr>
          <p:nvPr>
            <p:extLst>
              <p:ext uri="{D42A27DB-BD31-4B8C-83A1-F6EECF244321}">
                <p14:modId xmlns:p14="http://schemas.microsoft.com/office/powerpoint/2010/main" val="3931416250"/>
              </p:ext>
            </p:extLst>
          </p:nvPr>
        </p:nvGraphicFramePr>
        <p:xfrm>
          <a:off x="381884" y="7523222"/>
          <a:ext cx="6094231" cy="18399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7053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2417007348"/>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3"/>
            <a:ext cx="6030344" cy="4385871"/>
          </a:xfrm>
        </p:spPr>
        <p:txBody>
          <a:bodyPr vert="horz" lIns="0" tIns="0" rIns="0" bIns="0" numCol="2" spcCol="540000" rtlCol="0">
            <a:normAutofit/>
          </a:bodyPr>
          <a:lstStyle/>
          <a:p>
            <a:pPr>
              <a:lnSpc>
                <a:spcPts val="1350"/>
              </a:lnSpc>
              <a:spcBef>
                <a:spcPts val="600"/>
              </a:spcBef>
            </a:pPr>
            <a:r>
              <a:rPr lang="nb-NO" sz="1100" dirty="0">
                <a:cs typeface="Akkurat"/>
              </a:rPr>
              <a:t>Lekser har lang tradisjon i norsk skole. Opprinnelig ble det gitt for at elevene skulle pugge seg fram til kunnskap, der presten eller læreren gjennom høringer kontrollerte hva elevene kunne. Selv om pugging i dag anses som en mindre relevant læringsstrategi, er lekser likevel noe de aller fleste skoler velger å pålegge elevene. </a:t>
            </a:r>
          </a:p>
          <a:p>
            <a:pPr>
              <a:lnSpc>
                <a:spcPts val="1350"/>
              </a:lnSpc>
              <a:spcBef>
                <a:spcPts val="600"/>
              </a:spcBef>
            </a:pPr>
            <a:r>
              <a:rPr lang="nb-NO" sz="1100" dirty="0">
                <a:cs typeface="Akkurat"/>
              </a:rPr>
              <a:t>Lekser kan bidra til økt selvdisiplin og gode arbeidsvaner, og det kan være en effektiv måte for skolen å få involvert foreldrene i skolearbeidet på. Den viktigste begrunnelsen ligger likevel i forventningen om at lekser bidrar til økt læring. </a:t>
            </a:r>
          </a:p>
          <a:p>
            <a:pPr>
              <a:lnSpc>
                <a:spcPts val="1350"/>
              </a:lnSpc>
              <a:spcBef>
                <a:spcPts val="600"/>
              </a:spcBef>
            </a:pPr>
            <a:r>
              <a:rPr lang="nb-NO" sz="1100" dirty="0">
                <a:cs typeface="Akkurat"/>
              </a:rPr>
              <a:t>Forskning tyder imidlertid ikke på at leksearbeid i seg selv har særlig store læringseffekter. Det vil blant annet avhenge av under hvilke betingelser leksene gis og skolearbeidet foregår på, men også av tilbakemeldingene fra lærerne i etterkant. </a:t>
            </a:r>
          </a:p>
          <a:p>
            <a:pPr>
              <a:lnSpc>
                <a:spcPts val="1350"/>
              </a:lnSpc>
              <a:spcBef>
                <a:spcPts val="600"/>
              </a:spcBef>
            </a:pPr>
            <a:r>
              <a:rPr lang="nb-NO" sz="1100" dirty="0">
                <a:cs typeface="Akkurat"/>
              </a:rPr>
              <a:t>Ungdata viser at ungdom flest bruker en del tid på lekser, men det er stor variasjon i hvor mye tid hver og en bruker. Mens noen ikke gjør lekser i det hele tatt, bruker andre flere timer hver dag. Jenter bruker i gjennomsnitt betydelig mer tid på lekser enn gutter. </a:t>
            </a:r>
          </a:p>
          <a:p>
            <a:pPr>
              <a:lnSpc>
                <a:spcPts val="1350"/>
              </a:lnSpc>
              <a:spcBef>
                <a:spcPts val="600"/>
              </a:spcBef>
            </a:pPr>
            <a:r>
              <a:rPr lang="nb-NO" sz="1100" dirty="0">
                <a:cs typeface="Akkurat"/>
              </a:rPr>
              <a:t>Fram til 2015 viste Ungdata en tydelig økning i hvor mye tid ungdom brukte på lekser. Denne tidstrenden er nå brutt, og de siste årene er det blitt vesentlig færre som bruker mye tid på skolearbeid, blant både gutter og jenter.</a:t>
            </a:r>
          </a:p>
          <a:p>
            <a:pPr>
              <a:lnSpc>
                <a:spcPts val="1350"/>
              </a:lnSpc>
              <a:spcBef>
                <a:spcPts val="600"/>
              </a:spcBef>
            </a:pPr>
            <a:r>
              <a:rPr lang="nb-NO" sz="1100" dirty="0">
                <a:cs typeface="Akkurat"/>
              </a:rPr>
              <a:t>Mange gir gjennom Ungdata uttrykk for at de har mer skolearbeid enn de klarer å gjøre. For noen bidrar lekser og karakterpress til å gjøre skolehverdagen </a:t>
            </a:r>
            <a:r>
              <a:rPr lang="nb-NO" sz="1100" dirty="0" smtClean="0">
                <a:cs typeface="Akkurat"/>
              </a:rPr>
              <a:t>stressende.</a:t>
            </a:r>
          </a:p>
        </p:txBody>
      </p:sp>
      <p:sp>
        <p:nvSpPr>
          <p:cNvPr id="6" name="Tittel 5"/>
          <p:cNvSpPr>
            <a:spLocks noGrp="1"/>
          </p:cNvSpPr>
          <p:nvPr>
            <p:ph type="title"/>
          </p:nvPr>
        </p:nvSpPr>
        <p:spPr/>
        <p:txBody>
          <a:bodyPr/>
          <a:lstStyle/>
          <a:p>
            <a:r>
              <a:rPr lang="nb-NO" dirty="0" smtClean="0"/>
              <a:t>Skolearbeid</a:t>
            </a:r>
            <a:endParaRPr lang="nb-NO" dirty="0"/>
          </a:p>
        </p:txBody>
      </p:sp>
      <p:sp>
        <p:nvSpPr>
          <p:cNvPr id="17" name="Rektangel 16"/>
          <p:cNvSpPr/>
          <p:nvPr/>
        </p:nvSpPr>
        <p:spPr>
          <a:xfrm>
            <a:off x="3573016" y="3944889"/>
            <a:ext cx="2736304"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smtClean="0">
                <a:solidFill>
                  <a:schemeClr val="tx2"/>
                </a:solidFill>
                <a:latin typeface="Eames Century Modern Regular" panose="02000503070705020203" pitchFamily="50" charset="0"/>
                <a:cs typeface="Times New Roman" panose="02020603050405020304" pitchFamily="18" charset="0"/>
              </a:rPr>
              <a:t>Det er stor variasjon i hvor mye tid ungdom bruker på lekser</a:t>
            </a:r>
            <a:endParaRPr lang="nb-NO" sz="2000" dirty="0">
              <a:solidFill>
                <a:schemeClr val="tx2"/>
              </a:solidFill>
              <a:latin typeface="Eames Century Modern Regular" panose="02000503070705020203" pitchFamily="50" charset="0"/>
              <a:cs typeface="Times New Roman" panose="02020603050405020304" pitchFamily="18" charset="0"/>
            </a:endParaRPr>
          </a:p>
        </p:txBody>
      </p:sp>
      <p:sp>
        <p:nvSpPr>
          <p:cNvPr id="8" name="Rektangel 7"/>
          <p:cNvSpPr/>
          <p:nvPr/>
        </p:nvSpPr>
        <p:spPr>
          <a:xfrm>
            <a:off x="272189" y="9345488"/>
            <a:ext cx="397160"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12</a:t>
            </a:r>
            <a:endParaRPr lang="nb-NO" dirty="0">
              <a:latin typeface="Eames Century Modern Regular" panose="02000503070705020203" pitchFamily="50" charset="0"/>
            </a:endParaRPr>
          </a:p>
        </p:txBody>
      </p:sp>
      <p:sp>
        <p:nvSpPr>
          <p:cNvPr id="5" name="Rektangel 4"/>
          <p:cNvSpPr/>
          <p:nvPr/>
        </p:nvSpPr>
        <p:spPr>
          <a:xfrm>
            <a:off x="243736" y="5461925"/>
            <a:ext cx="6281608" cy="830997"/>
          </a:xfrm>
          <a:prstGeom prst="rect">
            <a:avLst/>
          </a:prstGeom>
        </p:spPr>
        <p:txBody>
          <a:bodyPr wrap="square">
            <a:spAutoFit/>
          </a:bodyPr>
          <a:lstStyle/>
          <a:p>
            <a:r>
              <a:rPr lang="nb-NO" dirty="0" smtClean="0">
                <a:latin typeface="Akkurat Pro" panose="020B0504020101020102" pitchFamily="34" charset="0"/>
              </a:rPr>
              <a:t>Hvor lang tid bruker du gjennomsnittlig per dag på lekser og annet skolearbeid (utenom skoletiden)?</a:t>
            </a:r>
            <a:endParaRPr lang="nb-NO" dirty="0">
              <a:latin typeface="Akkurat Pro" panose="020B0504020101020102" pitchFamily="34"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204171306"/>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3445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404470"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13</a:t>
            </a:r>
            <a:endParaRPr lang="nb-NO" dirty="0">
              <a:latin typeface="Eames Century Modern Regular" panose="02000503070705020203" pitchFamily="50" charset="0"/>
            </a:endParaRPr>
          </a:p>
        </p:txBody>
      </p:sp>
      <p:sp>
        <p:nvSpPr>
          <p:cNvPr id="5" name="Rektangel 4"/>
          <p:cNvSpPr/>
          <p:nvPr/>
        </p:nvSpPr>
        <p:spPr>
          <a:xfrm>
            <a:off x="345494" y="1064568"/>
            <a:ext cx="6395874" cy="553998"/>
          </a:xfrm>
          <a:prstGeom prst="rect">
            <a:avLst/>
          </a:prstGeom>
        </p:spPr>
        <p:txBody>
          <a:bodyPr wrap="square">
            <a:spAutoFit/>
          </a:bodyPr>
          <a:lstStyle/>
          <a:p>
            <a:r>
              <a:rPr lang="nb-NO" dirty="0">
                <a:latin typeface="Akkurat Pro" panose="020B0504020101020102" pitchFamily="34" charset="0"/>
              </a:rPr>
              <a:t>Prosentandel som bruker minst én time daglig på lekser</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graphicFrame>
        <p:nvGraphicFramePr>
          <p:cNvPr id="10" name="Diagram 9"/>
          <p:cNvGraphicFramePr>
            <a:graphicFrameLocks/>
          </p:cNvGraphicFramePr>
          <p:nvPr>
            <p:extLst>
              <p:ext uri="{D42A27DB-BD31-4B8C-83A1-F6EECF244321}">
                <p14:modId xmlns:p14="http://schemas.microsoft.com/office/powerpoint/2010/main" val="1840427080"/>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4047892268"/>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7" name="Rektangel 16"/>
          <p:cNvSpPr/>
          <p:nvPr/>
        </p:nvSpPr>
        <p:spPr>
          <a:xfrm>
            <a:off x="345495" y="3584848"/>
            <a:ext cx="6060708" cy="369332"/>
          </a:xfrm>
          <a:prstGeom prst="rect">
            <a:avLst/>
          </a:prstGeom>
        </p:spPr>
        <p:txBody>
          <a:bodyPr wrap="square">
            <a:spAutoFit/>
          </a:bodyPr>
          <a:lstStyle/>
          <a:p>
            <a:r>
              <a:rPr lang="nb-NO" dirty="0" smtClean="0">
                <a:latin typeface="Akkurat Pro" panose="020B0504020101020102" pitchFamily="34" charset="0"/>
              </a:rPr>
              <a:t>Hvor ofte har du hatt det slik de siste månedene?</a:t>
            </a:r>
            <a:endParaRPr lang="nb-NO" dirty="0">
              <a:latin typeface="Akkurat Pro" panose="020B0504020101020102" pitchFamily="34" charset="0"/>
            </a:endParaRPr>
          </a:p>
        </p:txBody>
      </p:sp>
      <p:graphicFrame>
        <p:nvGraphicFramePr>
          <p:cNvPr id="18" name="Diagram 17"/>
          <p:cNvGraphicFramePr>
            <a:graphicFrameLocks/>
          </p:cNvGraphicFramePr>
          <p:nvPr>
            <p:extLst>
              <p:ext uri="{D42A27DB-BD31-4B8C-83A1-F6EECF244321}">
                <p14:modId xmlns:p14="http://schemas.microsoft.com/office/powerpoint/2010/main" val="1190269493"/>
              </p:ext>
            </p:extLst>
          </p:nvPr>
        </p:nvGraphicFramePr>
        <p:xfrm>
          <a:off x="370906" y="3939617"/>
          <a:ext cx="6370462" cy="2808312"/>
        </p:xfrm>
        <a:graphic>
          <a:graphicData uri="http://schemas.openxmlformats.org/drawingml/2006/chart">
            <c:chart xmlns:c="http://schemas.openxmlformats.org/drawingml/2006/chart" xmlns:r="http://schemas.openxmlformats.org/officeDocument/2006/relationships" r:id="rId4"/>
          </a:graphicData>
        </a:graphic>
      </p:graphicFrame>
      <p:sp>
        <p:nvSpPr>
          <p:cNvPr id="19" name="Rektangel 4"/>
          <p:cNvSpPr/>
          <p:nvPr/>
        </p:nvSpPr>
        <p:spPr>
          <a:xfrm>
            <a:off x="345495" y="6969224"/>
            <a:ext cx="6060708" cy="738664"/>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a:t>
            </a:r>
            <a:r>
              <a:rPr lang="nb-NO" sz="1200" dirty="0">
                <a:latin typeface="Akkurat Pro" panose="020B0504020101020102" pitchFamily="34" charset="0"/>
              </a:rPr>
              <a:t>bruker </a:t>
            </a:r>
            <a:r>
              <a:rPr lang="nb-NO" sz="1200" dirty="0" smtClean="0">
                <a:latin typeface="Akkurat Pro" panose="020B0504020101020102" pitchFamily="34" charset="0"/>
              </a:rPr>
              <a:t>minst én </a:t>
            </a:r>
            <a:r>
              <a:rPr lang="nb-NO" sz="1200" dirty="0">
                <a:latin typeface="Akkurat Pro" panose="020B0504020101020102" pitchFamily="34" charset="0"/>
              </a:rPr>
              <a:t>time daglig på lekser</a:t>
            </a:r>
          </a:p>
        </p:txBody>
      </p:sp>
      <p:graphicFrame>
        <p:nvGraphicFramePr>
          <p:cNvPr id="21" name="Diagram 20"/>
          <p:cNvGraphicFramePr>
            <a:graphicFrameLocks/>
          </p:cNvGraphicFramePr>
          <p:nvPr>
            <p:extLst>
              <p:ext uri="{D42A27DB-BD31-4B8C-83A1-F6EECF244321}">
                <p14:modId xmlns:p14="http://schemas.microsoft.com/office/powerpoint/2010/main" val="1448815533"/>
              </p:ext>
            </p:extLst>
          </p:nvPr>
        </p:nvGraphicFramePr>
        <p:xfrm>
          <a:off x="311970" y="7523222"/>
          <a:ext cx="6094231" cy="16851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13013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618319189"/>
              </p:ext>
            </p:extLst>
          </p:nvPr>
        </p:nvGraphicFramePr>
        <p:xfrm>
          <a:off x="713335" y="639316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56675" y="1088244"/>
            <a:ext cx="6030344" cy="3360700"/>
          </a:xfrm>
        </p:spPr>
        <p:txBody>
          <a:bodyPr>
            <a:normAutofit/>
          </a:bodyPr>
          <a:lstStyle/>
          <a:p>
            <a:pPr>
              <a:lnSpc>
                <a:spcPts val="1350"/>
              </a:lnSpc>
              <a:spcBef>
                <a:spcPts val="600"/>
              </a:spcBef>
            </a:pPr>
            <a:r>
              <a:rPr lang="nb-NO" sz="1100" dirty="0">
                <a:cs typeface="Akkurat"/>
              </a:rPr>
              <a:t>Motivasjon for læring er en sentral drivkraft bak skoleresultatene til den enkelte </a:t>
            </a:r>
            <a:r>
              <a:rPr lang="nb-NO" sz="1100" dirty="0" smtClean="0">
                <a:cs typeface="Akkurat"/>
              </a:rPr>
              <a:t>elev. Dette kommer </a:t>
            </a:r>
            <a:r>
              <a:rPr lang="nb-NO" sz="1100" dirty="0">
                <a:cs typeface="Akkurat"/>
              </a:rPr>
              <a:t>til syne </a:t>
            </a:r>
            <a:r>
              <a:rPr lang="nb-NO" sz="1100" dirty="0" smtClean="0">
                <a:cs typeface="Akkurat"/>
              </a:rPr>
              <a:t>på ulike måter, både gjennom </a:t>
            </a:r>
            <a:r>
              <a:rPr lang="nb-NO" sz="1100" dirty="0">
                <a:cs typeface="Akkurat"/>
              </a:rPr>
              <a:t>de utdanningsvalgene elevene gjør, den innsatsen de legger ned og elevenes oppslutning om skolens formål og </a:t>
            </a:r>
            <a:r>
              <a:rPr lang="nb-NO" sz="1100" dirty="0" smtClean="0">
                <a:cs typeface="Akkurat"/>
              </a:rPr>
              <a:t>regler.  </a:t>
            </a:r>
            <a:endParaRPr lang="nb-NO" sz="1100" dirty="0">
              <a:cs typeface="Akkurat"/>
            </a:endParaRPr>
          </a:p>
          <a:p>
            <a:pPr>
              <a:lnSpc>
                <a:spcPts val="1350"/>
              </a:lnSpc>
              <a:spcBef>
                <a:spcPts val="600"/>
              </a:spcBef>
            </a:pPr>
            <a:r>
              <a:rPr lang="nb-NO" sz="1100" dirty="0" smtClean="0">
                <a:cs typeface="Akkurat"/>
              </a:rPr>
              <a:t>Å </a:t>
            </a:r>
            <a:r>
              <a:rPr lang="nb-NO" sz="1100" dirty="0">
                <a:cs typeface="Akkurat"/>
              </a:rPr>
              <a:t>skulke skolen – særlig når dette skjer gjentatte ganger – kan være et uttrykk for enkeltelevers manglende motivasjon for læring. </a:t>
            </a:r>
            <a:endParaRPr lang="nb-NO" sz="1100" dirty="0" smtClean="0">
              <a:cs typeface="Akkurat"/>
            </a:endParaRPr>
          </a:p>
          <a:p>
            <a:pPr>
              <a:lnSpc>
                <a:spcPts val="1350"/>
              </a:lnSpc>
              <a:spcBef>
                <a:spcPts val="600"/>
              </a:spcBef>
            </a:pPr>
            <a:r>
              <a:rPr lang="nb-NO" sz="1100" dirty="0" smtClean="0">
                <a:cs typeface="Akkurat"/>
              </a:rPr>
              <a:t>Lite </a:t>
            </a:r>
            <a:r>
              <a:rPr lang="nb-NO" sz="1100" dirty="0">
                <a:cs typeface="Akkurat"/>
              </a:rPr>
              <a:t>tyder imidlertid på at </a:t>
            </a:r>
            <a:r>
              <a:rPr lang="nb-NO" sz="1100" dirty="0" smtClean="0">
                <a:cs typeface="Akkurat"/>
              </a:rPr>
              <a:t>norske ungdommer slutter </a:t>
            </a:r>
            <a:r>
              <a:rPr lang="nb-NO" sz="1100" dirty="0">
                <a:cs typeface="Akkurat"/>
              </a:rPr>
              <a:t>mindre opp om skolens </a:t>
            </a:r>
            <a:r>
              <a:rPr lang="nb-NO" sz="1100" dirty="0" smtClean="0">
                <a:cs typeface="Akkurat"/>
              </a:rPr>
              <a:t>hovedformål </a:t>
            </a:r>
            <a:r>
              <a:rPr lang="nb-NO" sz="1100" dirty="0">
                <a:cs typeface="Akkurat"/>
              </a:rPr>
              <a:t>i dag enn tidligere. Flere undersøkelser viser tvert imot at </a:t>
            </a:r>
            <a:r>
              <a:rPr lang="nb-NO" sz="1100" dirty="0" smtClean="0">
                <a:cs typeface="Akkurat"/>
              </a:rPr>
              <a:t>elevene på mange måter er </a:t>
            </a:r>
            <a:r>
              <a:rPr lang="nb-NO" sz="1100" dirty="0">
                <a:cs typeface="Akkurat"/>
              </a:rPr>
              <a:t>mer pliktoppfyllende og disiplinerte enn for noen tiår </a:t>
            </a:r>
            <a:r>
              <a:rPr lang="nb-NO" sz="1100" dirty="0" smtClean="0">
                <a:cs typeface="Akkurat"/>
              </a:rPr>
              <a:t>tilbake.</a:t>
            </a:r>
          </a:p>
          <a:p>
            <a:pPr>
              <a:lnSpc>
                <a:spcPts val="1350"/>
              </a:lnSpc>
              <a:spcBef>
                <a:spcPts val="600"/>
              </a:spcBef>
            </a:pPr>
            <a:r>
              <a:rPr lang="nb-NO" sz="1100" dirty="0" smtClean="0">
                <a:cs typeface="Akkurat"/>
              </a:rPr>
              <a:t>Ungdataresultatene bekrefter denne trenden. Andelen </a:t>
            </a:r>
            <a:r>
              <a:rPr lang="nb-NO" sz="1100" dirty="0">
                <a:cs typeface="Akkurat"/>
              </a:rPr>
              <a:t>på landsbasis som </a:t>
            </a:r>
            <a:r>
              <a:rPr lang="nb-NO" sz="1100" dirty="0" smtClean="0">
                <a:cs typeface="Akkurat"/>
              </a:rPr>
              <a:t>har skulket skolen har gått noe ned siden starten </a:t>
            </a:r>
            <a:r>
              <a:rPr lang="nb-NO" sz="1100" dirty="0">
                <a:cs typeface="Akkurat"/>
              </a:rPr>
              <a:t>av </a:t>
            </a:r>
            <a:r>
              <a:rPr lang="nb-NO" sz="1100" dirty="0" smtClean="0">
                <a:cs typeface="Akkurat"/>
              </a:rPr>
              <a:t>2010-tallet. Særlig gjelder dette for jentene. </a:t>
            </a:r>
            <a:endParaRPr lang="nb-NO" sz="1100" dirty="0">
              <a:cs typeface="Akkurat"/>
            </a:endParaRPr>
          </a:p>
          <a:p>
            <a:pPr>
              <a:lnSpc>
                <a:spcPts val="1350"/>
              </a:lnSpc>
              <a:spcBef>
                <a:spcPts val="600"/>
              </a:spcBef>
            </a:pPr>
            <a:r>
              <a:rPr lang="nb-NO" sz="1100" dirty="0" smtClean="0">
                <a:cs typeface="Akkurat"/>
              </a:rPr>
              <a:t>Skulking </a:t>
            </a:r>
            <a:r>
              <a:rPr lang="nb-NO" sz="1100" dirty="0">
                <a:cs typeface="Akkurat"/>
              </a:rPr>
              <a:t>som fenomen øker </a:t>
            </a:r>
            <a:r>
              <a:rPr lang="nb-NO" sz="1100" dirty="0" smtClean="0">
                <a:cs typeface="Akkurat"/>
              </a:rPr>
              <a:t>derimot gjennom ungdomsårene og er betydelig </a:t>
            </a:r>
            <a:r>
              <a:rPr lang="nb-NO" sz="1100" dirty="0"/>
              <a:t>høyere</a:t>
            </a:r>
            <a:r>
              <a:rPr lang="nb-NO" sz="1100" dirty="0" smtClean="0">
                <a:cs typeface="Akkurat"/>
              </a:rPr>
              <a:t> i VG3 enn tidlig på ungdomsskolen. </a:t>
            </a:r>
            <a:r>
              <a:rPr lang="nb-NO" sz="1100" dirty="0">
                <a:cs typeface="Akkurat"/>
              </a:rPr>
              <a:t>På landsbasis har i overkant av hver </a:t>
            </a:r>
            <a:r>
              <a:rPr lang="nb-NO" sz="1100" dirty="0" smtClean="0">
                <a:cs typeface="Akkurat"/>
              </a:rPr>
              <a:t>tredje elev i starten av videregående skulket skolen det siste året. </a:t>
            </a:r>
            <a:r>
              <a:rPr lang="nb-NO" sz="1100" dirty="0">
                <a:cs typeface="Akkurat"/>
              </a:rPr>
              <a:t>Det samme gjelder nær halvparten i VG3. I perioden 2015-2017 har det derimot vært en markert nedgang på fem prosentpoeng blant jenter som skulker på videregående. Dette kan ha sammenheng med innføring av nye fraværsregler i videregående.</a:t>
            </a:r>
          </a:p>
          <a:p>
            <a:pPr>
              <a:lnSpc>
                <a:spcPts val="1350"/>
              </a:lnSpc>
              <a:spcBef>
                <a:spcPts val="600"/>
              </a:spcBef>
            </a:pPr>
            <a:endParaRPr lang="nb-NO" sz="1100" dirty="0" smtClean="0">
              <a:cs typeface="Akkurat"/>
            </a:endParaRPr>
          </a:p>
        </p:txBody>
      </p:sp>
      <p:sp>
        <p:nvSpPr>
          <p:cNvPr id="6" name="Tittel 5"/>
          <p:cNvSpPr>
            <a:spLocks noGrp="1"/>
          </p:cNvSpPr>
          <p:nvPr>
            <p:ph type="title"/>
          </p:nvPr>
        </p:nvSpPr>
        <p:spPr/>
        <p:txBody>
          <a:bodyPr/>
          <a:lstStyle/>
          <a:p>
            <a:r>
              <a:rPr lang="nb-NO" smtClean="0"/>
              <a:t>Skulking</a:t>
            </a:r>
            <a:endParaRPr lang="nb-NO" dirty="0"/>
          </a:p>
        </p:txBody>
      </p:sp>
      <p:sp>
        <p:nvSpPr>
          <p:cNvPr id="8" name="Rektangel 7"/>
          <p:cNvSpPr/>
          <p:nvPr/>
        </p:nvSpPr>
        <p:spPr>
          <a:xfrm>
            <a:off x="272189" y="9345488"/>
            <a:ext cx="399853"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14</a:t>
            </a:r>
            <a:endParaRPr lang="nb-NO" dirty="0">
              <a:latin typeface="Eames Century Modern Regular" panose="02000503070705020203" pitchFamily="50" charset="0"/>
            </a:endParaRPr>
          </a:p>
        </p:txBody>
      </p:sp>
      <p:sp>
        <p:nvSpPr>
          <p:cNvPr id="5" name="Rektangel 4"/>
          <p:cNvSpPr/>
          <p:nvPr/>
        </p:nvSpPr>
        <p:spPr>
          <a:xfrm>
            <a:off x="243736" y="5461925"/>
            <a:ext cx="6281608" cy="553998"/>
          </a:xfrm>
          <a:prstGeom prst="rect">
            <a:avLst/>
          </a:prstGeom>
        </p:spPr>
        <p:txBody>
          <a:bodyPr wrap="square">
            <a:spAutoFit/>
          </a:bodyPr>
          <a:lstStyle/>
          <a:p>
            <a:r>
              <a:rPr lang="nb-NO" dirty="0" smtClean="0">
                <a:latin typeface="Akkurat Pro" panose="020B0504020101020102" pitchFamily="34" charset="0"/>
              </a:rPr>
              <a:t>Hvor mange ganger har du skulket skolen siste år?</a:t>
            </a:r>
            <a:endParaRPr lang="nb-NO" dirty="0">
              <a:latin typeface="Akkurat Pro" panose="020B0504020101020102" pitchFamily="34"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2781402963"/>
              </p:ext>
            </p:extLst>
          </p:nvPr>
        </p:nvGraphicFramePr>
        <p:xfrm>
          <a:off x="272189" y="6226172"/>
          <a:ext cx="6253155" cy="319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0625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400559"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15</a:t>
            </a:r>
            <a:endParaRPr lang="nb-NO" dirty="0">
              <a:latin typeface="Eames Century Modern Regular" panose="02000503070705020203" pitchFamily="50" charset="0"/>
            </a:endParaRPr>
          </a:p>
        </p:txBody>
      </p:sp>
      <p:graphicFrame>
        <p:nvGraphicFramePr>
          <p:cNvPr id="10" name="Diagram 9"/>
          <p:cNvGraphicFramePr>
            <a:graphicFrameLocks/>
          </p:cNvGraphicFramePr>
          <p:nvPr>
            <p:extLst>
              <p:ext uri="{D42A27DB-BD31-4B8C-83A1-F6EECF244321}">
                <p14:modId xmlns:p14="http://schemas.microsoft.com/office/powerpoint/2010/main" val="2555140090"/>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2888807668"/>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345494" y="1064568"/>
            <a:ext cx="6323865" cy="553998"/>
          </a:xfrm>
          <a:prstGeom prst="rect">
            <a:avLst/>
          </a:prstGeom>
        </p:spPr>
        <p:txBody>
          <a:bodyPr wrap="square">
            <a:spAutoFit/>
          </a:bodyPr>
          <a:lstStyle/>
          <a:p>
            <a:r>
              <a:rPr lang="nb-NO" dirty="0" smtClean="0">
                <a:latin typeface="Akkurat Pro" panose="020B0504020101020102" pitchFamily="34" charset="0"/>
              </a:rPr>
              <a:t>Prosentandel som har skulket minst én gang siste år</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sp>
        <p:nvSpPr>
          <p:cNvPr id="11" name="Rektangel 4"/>
          <p:cNvSpPr/>
          <p:nvPr/>
        </p:nvSpPr>
        <p:spPr>
          <a:xfrm>
            <a:off x="345495" y="6969224"/>
            <a:ext cx="6060708" cy="738664"/>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a:t>
            </a:r>
            <a:r>
              <a:rPr lang="nb-NO" sz="1200" dirty="0">
                <a:latin typeface="Akkurat Pro" panose="020B0504020101020102" pitchFamily="34" charset="0"/>
              </a:rPr>
              <a:t>har </a:t>
            </a:r>
            <a:r>
              <a:rPr lang="nb-NO" sz="1200" dirty="0" smtClean="0">
                <a:latin typeface="Akkurat Pro" panose="020B0504020101020102" pitchFamily="34" charset="0"/>
              </a:rPr>
              <a:t>skulket skolen minst </a:t>
            </a:r>
            <a:r>
              <a:rPr lang="nb-NO" sz="1200" dirty="0">
                <a:latin typeface="Akkurat Pro" panose="020B0504020101020102" pitchFamily="34" charset="0"/>
              </a:rPr>
              <a:t>én gang siste </a:t>
            </a:r>
            <a:r>
              <a:rPr lang="nb-NO" sz="1200" dirty="0" smtClean="0">
                <a:latin typeface="Akkurat Pro" panose="020B0504020101020102" pitchFamily="34" charset="0"/>
              </a:rPr>
              <a:t>år</a:t>
            </a:r>
            <a:endParaRPr lang="nb-NO" sz="1200" dirty="0">
              <a:latin typeface="Akkurat Pro" panose="020B0504020101020102" pitchFamily="34" charset="0"/>
            </a:endParaRPr>
          </a:p>
        </p:txBody>
      </p:sp>
      <p:graphicFrame>
        <p:nvGraphicFramePr>
          <p:cNvPr id="17" name="Diagram 16"/>
          <p:cNvGraphicFramePr>
            <a:graphicFrameLocks/>
          </p:cNvGraphicFramePr>
          <p:nvPr>
            <p:extLst>
              <p:ext uri="{D42A27DB-BD31-4B8C-83A1-F6EECF244321}">
                <p14:modId xmlns:p14="http://schemas.microsoft.com/office/powerpoint/2010/main" val="4153580509"/>
              </p:ext>
            </p:extLst>
          </p:nvPr>
        </p:nvGraphicFramePr>
        <p:xfrm>
          <a:off x="304670" y="7523222"/>
          <a:ext cx="6094231" cy="18895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iagram 14"/>
          <p:cNvGraphicFramePr>
            <a:graphicFrameLocks/>
          </p:cNvGraphicFramePr>
          <p:nvPr>
            <p:extLst>
              <p:ext uri="{D42A27DB-BD31-4B8C-83A1-F6EECF244321}">
                <p14:modId xmlns:p14="http://schemas.microsoft.com/office/powerpoint/2010/main" val="3879998393"/>
              </p:ext>
            </p:extLst>
          </p:nvPr>
        </p:nvGraphicFramePr>
        <p:xfrm>
          <a:off x="370663" y="4813546"/>
          <a:ext cx="3024336" cy="16516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Diagram 15"/>
          <p:cNvGraphicFramePr>
            <a:graphicFrameLocks/>
          </p:cNvGraphicFramePr>
          <p:nvPr>
            <p:extLst>
              <p:ext uri="{D42A27DB-BD31-4B8C-83A1-F6EECF244321}">
                <p14:modId xmlns:p14="http://schemas.microsoft.com/office/powerpoint/2010/main" val="3180426646"/>
              </p:ext>
            </p:extLst>
          </p:nvPr>
        </p:nvGraphicFramePr>
        <p:xfrm>
          <a:off x="3397323" y="4829970"/>
          <a:ext cx="2790826" cy="1633538"/>
        </p:xfrm>
        <a:graphic>
          <a:graphicData uri="http://schemas.openxmlformats.org/drawingml/2006/chart">
            <c:chart xmlns:c="http://schemas.openxmlformats.org/drawingml/2006/chart" xmlns:r="http://schemas.openxmlformats.org/officeDocument/2006/relationships" r:id="rId6"/>
          </a:graphicData>
        </a:graphic>
      </p:graphicFrame>
      <p:sp>
        <p:nvSpPr>
          <p:cNvPr id="18" name="Rektangel 17"/>
          <p:cNvSpPr/>
          <p:nvPr/>
        </p:nvSpPr>
        <p:spPr>
          <a:xfrm>
            <a:off x="368339" y="3728864"/>
            <a:ext cx="6323865" cy="553998"/>
          </a:xfrm>
          <a:prstGeom prst="rect">
            <a:avLst/>
          </a:prstGeom>
        </p:spPr>
        <p:txBody>
          <a:bodyPr wrap="square">
            <a:spAutoFit/>
          </a:bodyPr>
          <a:lstStyle/>
          <a:p>
            <a:r>
              <a:rPr lang="nb-NO" dirty="0" smtClean="0">
                <a:latin typeface="Akkurat Pro" panose="020B0504020101020102" pitchFamily="34" charset="0"/>
              </a:rPr>
              <a:t>Prosentandel som har skulket minst seks ganger siste år</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spTree>
    <p:extLst>
      <p:ext uri="{BB962C8B-B14F-4D97-AF65-F5344CB8AC3E}">
        <p14:creationId xmlns:p14="http://schemas.microsoft.com/office/powerpoint/2010/main" val="1106981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3357379654"/>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4"/>
            <a:ext cx="6030344" cy="3876946"/>
          </a:xfrm>
        </p:spPr>
        <p:txBody>
          <a:bodyPr>
            <a:normAutofit/>
          </a:bodyPr>
          <a:lstStyle/>
          <a:p>
            <a:pPr>
              <a:lnSpc>
                <a:spcPts val="1350"/>
              </a:lnSpc>
              <a:spcBef>
                <a:spcPts val="600"/>
              </a:spcBef>
            </a:pPr>
            <a:r>
              <a:rPr lang="nb-NO" sz="1100" dirty="0">
                <a:cs typeface="Akkurat"/>
              </a:rPr>
              <a:t>Det har aldri vært så mange unge som tar så lang utdanning som i dag. Mot slutten av 20-årene har over halvparten av </a:t>
            </a:r>
            <a:r>
              <a:rPr lang="nb-NO" sz="1100" dirty="0" smtClean="0">
                <a:cs typeface="Akkurat"/>
              </a:rPr>
              <a:t>jentene </a:t>
            </a:r>
            <a:r>
              <a:rPr lang="nb-NO" sz="1100" dirty="0">
                <a:cs typeface="Akkurat"/>
              </a:rPr>
              <a:t>og rundt en tredel av </a:t>
            </a:r>
            <a:r>
              <a:rPr lang="nb-NO" sz="1100" dirty="0" smtClean="0">
                <a:cs typeface="Akkurat"/>
              </a:rPr>
              <a:t>guttene, </a:t>
            </a:r>
            <a:r>
              <a:rPr lang="nb-NO" sz="1100" dirty="0">
                <a:cs typeface="Akkurat"/>
              </a:rPr>
              <a:t>høyere utdanning. Svarene reflekterer at vi i dag har med en utdanningsorientert ungdomsgenerasjon å gjøre.</a:t>
            </a:r>
          </a:p>
          <a:p>
            <a:pPr>
              <a:lnSpc>
                <a:spcPts val="1350"/>
              </a:lnSpc>
              <a:spcBef>
                <a:spcPts val="600"/>
              </a:spcBef>
            </a:pPr>
            <a:r>
              <a:rPr lang="nb-NO" sz="1100" dirty="0" smtClean="0">
                <a:cs typeface="Akkurat"/>
              </a:rPr>
              <a:t>Selv </a:t>
            </a:r>
            <a:r>
              <a:rPr lang="nb-NO" sz="1100" dirty="0">
                <a:cs typeface="Akkurat"/>
              </a:rPr>
              <a:t>om nesten alle norske ungdommer begynner direkte i videregående opplæring, er det likevel ikke alle som fullfører. Målinger viser at fem år etter påbegynt videregående utdanning, er det rundt </a:t>
            </a:r>
            <a:r>
              <a:rPr lang="nb-NO" sz="1100" dirty="0" smtClean="0">
                <a:cs typeface="Akkurat"/>
              </a:rPr>
              <a:t>én </a:t>
            </a:r>
            <a:r>
              <a:rPr lang="nb-NO" sz="1100" dirty="0">
                <a:cs typeface="Akkurat"/>
              </a:rPr>
              <a:t>av fire som </a:t>
            </a:r>
            <a:r>
              <a:rPr lang="nb-NO" sz="1100" dirty="0" smtClean="0">
                <a:cs typeface="Akkurat"/>
              </a:rPr>
              <a:t>ikke har </a:t>
            </a:r>
            <a:r>
              <a:rPr lang="nb-NO" sz="1100" dirty="0">
                <a:cs typeface="Akkurat"/>
              </a:rPr>
              <a:t>fullført og bestått. Selv om mange av disse fullfører senere, er det likevel rundt 15 prosent av årskullene som trolig aldri kommer til å fullføre videregående opplæring. </a:t>
            </a:r>
            <a:endParaRPr lang="nb-NO" sz="1100" dirty="0" smtClean="0">
              <a:cs typeface="Akkurat"/>
            </a:endParaRPr>
          </a:p>
          <a:p>
            <a:pPr>
              <a:lnSpc>
                <a:spcPts val="1350"/>
              </a:lnSpc>
              <a:spcBef>
                <a:spcPts val="600"/>
              </a:spcBef>
            </a:pPr>
            <a:r>
              <a:rPr lang="nb-NO" sz="1100" dirty="0">
                <a:cs typeface="Akkurat"/>
              </a:rPr>
              <a:t>Fram til 2015 var det en trend i retning av at stadig flere unge tror de vil ta utdanning på universitet eller høgskole. Tallene for de siste årene tyder på at denne trenden har blitt brutt eller flatet ut. På andre områder er det derimot en tydelig trend i retning av mindre framtidsoptimisme. Andelen som tror at de aldri vil bli arbeidsledige har gått markert ned, og færre enn før tror de kommer til å leve et godt og lykkelig liv</a:t>
            </a:r>
            <a:r>
              <a:rPr lang="nb-NO" sz="1100" dirty="0" smtClean="0">
                <a:cs typeface="Akkurat"/>
              </a:rPr>
              <a:t>.</a:t>
            </a:r>
            <a:endParaRPr lang="nb-NO" sz="1100" dirty="0">
              <a:cs typeface="Akkurat"/>
            </a:endParaRPr>
          </a:p>
          <a:p>
            <a:pPr>
              <a:lnSpc>
                <a:spcPts val="1350"/>
              </a:lnSpc>
              <a:spcBef>
                <a:spcPts val="600"/>
              </a:spcBef>
            </a:pPr>
            <a:r>
              <a:rPr lang="nb-NO" sz="1100" dirty="0">
                <a:cs typeface="Akkurat"/>
              </a:rPr>
              <a:t>En av de sentrale målsettingene i norsk utdanningspolitikk har vært sosial utjevning, slik at alle har de samme mulighetene til utdanning. Til tross for et åpent utdanningssystem med gode finansieringsordninger er det fortsatt store forskjeller i utdanningsvalg etter foreldrenes utdanningsnivå, inntekt og yrkesstatus. Samtidig er det mange av de unge med innvandrerbakgrunn som sikter høyt i utdanningssystemet og gjerne mot de mest prestisjefylte studiene.</a:t>
            </a:r>
          </a:p>
          <a:p>
            <a:pPr>
              <a:lnSpc>
                <a:spcPts val="1350"/>
              </a:lnSpc>
              <a:spcBef>
                <a:spcPts val="600"/>
              </a:spcBef>
            </a:pPr>
            <a:endParaRPr lang="nb-NO" sz="1100" dirty="0">
              <a:cs typeface="Akkurat"/>
            </a:endParaRPr>
          </a:p>
        </p:txBody>
      </p:sp>
      <p:sp>
        <p:nvSpPr>
          <p:cNvPr id="6" name="Tittel 5"/>
          <p:cNvSpPr>
            <a:spLocks noGrp="1"/>
          </p:cNvSpPr>
          <p:nvPr>
            <p:ph type="title"/>
          </p:nvPr>
        </p:nvSpPr>
        <p:spPr/>
        <p:txBody>
          <a:bodyPr/>
          <a:lstStyle/>
          <a:p>
            <a:r>
              <a:rPr lang="nb-NO" dirty="0" smtClean="0"/>
              <a:t>Framtidstro</a:t>
            </a:r>
            <a:endParaRPr lang="nb-NO" dirty="0"/>
          </a:p>
        </p:txBody>
      </p:sp>
      <p:sp>
        <p:nvSpPr>
          <p:cNvPr id="8" name="Rektangel 7"/>
          <p:cNvSpPr/>
          <p:nvPr/>
        </p:nvSpPr>
        <p:spPr>
          <a:xfrm>
            <a:off x="272189" y="9345488"/>
            <a:ext cx="405176"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16</a:t>
            </a:r>
            <a:endParaRPr lang="nb-NO" dirty="0">
              <a:latin typeface="Eames Century Modern Regular" panose="02000503070705020203" pitchFamily="50" charset="0"/>
            </a:endParaRPr>
          </a:p>
        </p:txBody>
      </p:sp>
      <p:sp>
        <p:nvSpPr>
          <p:cNvPr id="5" name="Rektangel 4"/>
          <p:cNvSpPr/>
          <p:nvPr/>
        </p:nvSpPr>
        <p:spPr>
          <a:xfrm>
            <a:off x="207960" y="5481554"/>
            <a:ext cx="6281608" cy="830997"/>
          </a:xfrm>
          <a:prstGeom prst="rect">
            <a:avLst/>
          </a:prstGeom>
        </p:spPr>
        <p:txBody>
          <a:bodyPr wrap="square">
            <a:spAutoFit/>
          </a:bodyPr>
          <a:lstStyle/>
          <a:p>
            <a:r>
              <a:rPr lang="nb-NO" dirty="0" smtClean="0">
                <a:latin typeface="Akkurat Pro" panose="020B0504020101020102" pitchFamily="34" charset="0"/>
              </a:rPr>
              <a:t>Tror du at du vil komme til å </a:t>
            </a:r>
            <a:r>
              <a:rPr lang="nb-NO" dirty="0">
                <a:latin typeface="Akkurat Pro" panose="020B0504020101020102" pitchFamily="34" charset="0"/>
              </a:rPr>
              <a:t>ta utdanning på universitet eller </a:t>
            </a:r>
            <a:r>
              <a:rPr lang="nb-NO" dirty="0" smtClean="0">
                <a:latin typeface="Akkurat Pro" panose="020B0504020101020102" pitchFamily="34" charset="0"/>
              </a:rPr>
              <a:t>høgskole?</a:t>
            </a:r>
            <a:endParaRPr lang="nb-NO" dirty="0">
              <a:latin typeface="Akkurat Pro" panose="020B0504020101020102" pitchFamily="34"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2950729564"/>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6270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388824"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17</a:t>
            </a:r>
            <a:endParaRPr lang="nb-NO" dirty="0">
              <a:latin typeface="Eames Century Modern Regular" panose="02000503070705020203" pitchFamily="50" charset="0"/>
            </a:endParaRPr>
          </a:p>
        </p:txBody>
      </p:sp>
      <p:sp>
        <p:nvSpPr>
          <p:cNvPr id="5" name="Rektangel 4"/>
          <p:cNvSpPr/>
          <p:nvPr/>
        </p:nvSpPr>
        <p:spPr>
          <a:xfrm>
            <a:off x="345495" y="937347"/>
            <a:ext cx="6060708" cy="830997"/>
          </a:xfrm>
          <a:prstGeom prst="rect">
            <a:avLst/>
          </a:prstGeom>
        </p:spPr>
        <p:txBody>
          <a:bodyPr wrap="square">
            <a:spAutoFit/>
          </a:bodyPr>
          <a:lstStyle/>
          <a:p>
            <a:r>
              <a:rPr lang="nb-NO" dirty="0" smtClean="0">
                <a:latin typeface="Akkurat Pro" panose="020B0504020101020102" pitchFamily="34" charset="0"/>
              </a:rPr>
              <a:t>Prosentandel som tror de </a:t>
            </a:r>
            <a:r>
              <a:rPr lang="nb-NO" dirty="0">
                <a:latin typeface="Akkurat Pro" panose="020B0504020101020102" pitchFamily="34" charset="0"/>
              </a:rPr>
              <a:t>vil ta utdanning på universitet eller høgskole</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graphicFrame>
        <p:nvGraphicFramePr>
          <p:cNvPr id="10" name="Diagram 9"/>
          <p:cNvGraphicFramePr>
            <a:graphicFrameLocks/>
          </p:cNvGraphicFramePr>
          <p:nvPr>
            <p:extLst>
              <p:ext uri="{D42A27DB-BD31-4B8C-83A1-F6EECF244321}">
                <p14:modId xmlns:p14="http://schemas.microsoft.com/office/powerpoint/2010/main" val="2057954844"/>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668617766"/>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345495" y="3584848"/>
            <a:ext cx="6060708" cy="369332"/>
          </a:xfrm>
          <a:prstGeom prst="rect">
            <a:avLst/>
          </a:prstGeom>
        </p:spPr>
        <p:txBody>
          <a:bodyPr wrap="square">
            <a:spAutoFit/>
          </a:bodyPr>
          <a:lstStyle/>
          <a:p>
            <a:r>
              <a:rPr lang="nb-NO" dirty="0" smtClean="0">
                <a:latin typeface="Akkurat Pro" panose="020B0504020101020102" pitchFamily="34" charset="0"/>
              </a:rPr>
              <a:t>Hva tror du om framtida di? Tror du at du…</a:t>
            </a:r>
            <a:endParaRPr lang="nb-NO" dirty="0">
              <a:latin typeface="Akkurat Pro" panose="020B0504020101020102" pitchFamily="34" charset="0"/>
            </a:endParaRPr>
          </a:p>
        </p:txBody>
      </p:sp>
      <p:graphicFrame>
        <p:nvGraphicFramePr>
          <p:cNvPr id="13" name="Diagram 12"/>
          <p:cNvGraphicFramePr>
            <a:graphicFrameLocks/>
          </p:cNvGraphicFramePr>
          <p:nvPr>
            <p:extLst>
              <p:ext uri="{D42A27DB-BD31-4B8C-83A1-F6EECF244321}">
                <p14:modId xmlns:p14="http://schemas.microsoft.com/office/powerpoint/2010/main" val="2082716218"/>
              </p:ext>
            </p:extLst>
          </p:nvPr>
        </p:nvGraphicFramePr>
        <p:xfrm>
          <a:off x="370906" y="4065929"/>
          <a:ext cx="6370462" cy="2682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Rektangel 4"/>
          <p:cNvSpPr/>
          <p:nvPr/>
        </p:nvSpPr>
        <p:spPr>
          <a:xfrm>
            <a:off x="345495" y="6969224"/>
            <a:ext cx="6060708" cy="553998"/>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a:t>
            </a:r>
            <a:r>
              <a:rPr lang="nb-NO" sz="1200" dirty="0">
                <a:latin typeface="Akkurat Pro" panose="020B0504020101020102" pitchFamily="34" charset="0"/>
              </a:rPr>
              <a:t>tror </a:t>
            </a:r>
            <a:r>
              <a:rPr lang="nb-NO" sz="1200" dirty="0" smtClean="0">
                <a:latin typeface="Akkurat Pro" panose="020B0504020101020102" pitchFamily="34" charset="0"/>
              </a:rPr>
              <a:t>de vil få et godt og lykkelig liv</a:t>
            </a:r>
            <a:endParaRPr lang="nb-NO" sz="1200" dirty="0">
              <a:latin typeface="Akkurat Pro" panose="020B0504020101020102" pitchFamily="34" charset="0"/>
            </a:endParaRPr>
          </a:p>
        </p:txBody>
      </p:sp>
      <p:graphicFrame>
        <p:nvGraphicFramePr>
          <p:cNvPr id="18" name="Diagram 17"/>
          <p:cNvGraphicFramePr>
            <a:graphicFrameLocks/>
          </p:cNvGraphicFramePr>
          <p:nvPr>
            <p:extLst>
              <p:ext uri="{D42A27DB-BD31-4B8C-83A1-F6EECF244321}">
                <p14:modId xmlns:p14="http://schemas.microsoft.com/office/powerpoint/2010/main" val="764600343"/>
              </p:ext>
            </p:extLst>
          </p:nvPr>
        </p:nvGraphicFramePr>
        <p:xfrm>
          <a:off x="311970" y="7523222"/>
          <a:ext cx="6094231" cy="16851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1022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a:blip r:embed="rId2"/>
          <a:stretch>
            <a:fillRect/>
          </a:stretch>
        </p:blipFill>
        <p:spPr>
          <a:xfrm>
            <a:off x="309967" y="8766134"/>
            <a:ext cx="2852167" cy="891883"/>
          </a:xfrm>
          <a:prstGeom prst="rect">
            <a:avLst/>
          </a:prstGeom>
        </p:spPr>
      </p:pic>
      <p:sp>
        <p:nvSpPr>
          <p:cNvPr id="9" name="Plassholder for innhold 4"/>
          <p:cNvSpPr txBox="1">
            <a:spLocks/>
          </p:cNvSpPr>
          <p:nvPr/>
        </p:nvSpPr>
        <p:spPr>
          <a:xfrm>
            <a:off x="301218" y="7041232"/>
            <a:ext cx="6120360" cy="1728192"/>
          </a:xfrm>
          <a:prstGeom prst="rect">
            <a:avLst/>
          </a:prstGeom>
        </p:spPr>
        <p:txBody>
          <a:bodyPr vert="horz" lIns="0" tIns="0" rIns="0" bIns="0" numCol="2" spcCol="540000" rtlCol="0">
            <a:normAutofit/>
          </a:bodyPr>
          <a:lstStyle>
            <a:lvl1pPr marL="0" indent="0" algn="l" defTabSz="1100559" rtl="0" eaLnBrk="1" latinLnBrk="0" hangingPunct="1">
              <a:spcBef>
                <a:spcPct val="20000"/>
              </a:spcBef>
              <a:buFont typeface="Arial" panose="020B0604020202020204" pitchFamily="34" charset="0"/>
              <a:buNone/>
              <a:defRPr sz="1200" kern="1200" baseline="0">
                <a:solidFill>
                  <a:srgbClr val="4D4D4F"/>
                </a:solidFill>
                <a:latin typeface="Calibri" panose="020F0502020204030204" pitchFamily="34" charset="0"/>
                <a:ea typeface="+mn-ea"/>
                <a:cs typeface="+mn-cs"/>
              </a:defRPr>
            </a:lvl1pPr>
            <a:lvl2pPr marL="550280" indent="0" algn="l" defTabSz="1100559" rtl="0" eaLnBrk="1" latinLnBrk="0" hangingPunct="1">
              <a:spcBef>
                <a:spcPct val="20000"/>
              </a:spcBef>
              <a:buFont typeface="Arial" panose="020B0604020202020204" pitchFamily="34" charset="0"/>
              <a:buNone/>
              <a:defRPr sz="1926" kern="1200">
                <a:solidFill>
                  <a:srgbClr val="4D4D4F"/>
                </a:solidFill>
                <a:latin typeface="+mn-lt"/>
                <a:ea typeface="+mn-ea"/>
                <a:cs typeface="+mn-cs"/>
              </a:defRPr>
            </a:lvl2pPr>
            <a:lvl3pPr marL="1375698"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3pPr>
            <a:lvl4pPr marL="1925975"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4pPr>
            <a:lvl5pPr marL="2476253"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5pPr>
            <a:lvl6pPr marL="302653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6pPr>
            <a:lvl7pPr marL="357681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7pPr>
            <a:lvl8pPr marL="4127091"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8pPr>
            <a:lvl9pPr marL="4677369"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9pPr>
          </a:lstStyle>
          <a:p>
            <a:pPr>
              <a:spcBef>
                <a:spcPts val="0"/>
              </a:spcBef>
            </a:pPr>
            <a:r>
              <a:rPr lang="nb-NO" b="1" dirty="0">
                <a:latin typeface="Akkurat Pro" panose="020B0504020101020102" pitchFamily="34" charset="0"/>
              </a:rPr>
              <a:t>Ungdatasenteret</a:t>
            </a:r>
          </a:p>
          <a:p>
            <a:pPr>
              <a:spcBef>
                <a:spcPts val="0"/>
              </a:spcBef>
            </a:pPr>
            <a:r>
              <a:rPr lang="nb-NO" dirty="0">
                <a:latin typeface="Akkurat Pro" panose="020B0504020101020102" pitchFamily="34" charset="0"/>
              </a:rPr>
              <a:t>Velferdsforskningsinstituttet NOVA, </a:t>
            </a:r>
            <a:r>
              <a:rPr lang="nb-NO" dirty="0" err="1">
                <a:latin typeface="Akkurat Pro" panose="020B0504020101020102" pitchFamily="34" charset="0"/>
              </a:rPr>
              <a:t>OsloMet</a:t>
            </a:r>
            <a:r>
              <a:rPr lang="nb-NO" dirty="0">
                <a:latin typeface="Akkurat Pro" panose="020B0504020101020102" pitchFamily="34" charset="0"/>
              </a:rPr>
              <a:t> </a:t>
            </a:r>
            <a:r>
              <a:rPr lang="nb-NO" dirty="0"/>
              <a:t>– </a:t>
            </a:r>
            <a:r>
              <a:rPr lang="nb-NO" dirty="0">
                <a:latin typeface="Akkurat Pro" panose="020B0504020101020102" pitchFamily="34" charset="0"/>
              </a:rPr>
              <a:t>storbyuniversitetet</a:t>
            </a:r>
          </a:p>
          <a:p>
            <a:pPr>
              <a:spcBef>
                <a:spcPts val="0"/>
              </a:spcBef>
            </a:pPr>
            <a:r>
              <a:rPr lang="nb-NO" dirty="0" err="1" smtClean="0">
                <a:latin typeface="Akkurat Pro" panose="020B0504020101020102" pitchFamily="34" charset="0"/>
              </a:rPr>
              <a:t>Stensberggata</a:t>
            </a:r>
            <a:r>
              <a:rPr lang="nb-NO" dirty="0" smtClean="0">
                <a:latin typeface="Akkurat Pro" panose="020B0504020101020102" pitchFamily="34" charset="0"/>
              </a:rPr>
              <a:t> 26</a:t>
            </a:r>
          </a:p>
          <a:p>
            <a:pPr>
              <a:spcBef>
                <a:spcPts val="0"/>
              </a:spcBef>
            </a:pPr>
            <a:r>
              <a:rPr lang="nb-NO" dirty="0" smtClean="0">
                <a:latin typeface="Akkurat Pro" panose="020B0504020101020102" pitchFamily="34" charset="0"/>
              </a:rPr>
              <a:t>Postboks </a:t>
            </a:r>
            <a:r>
              <a:rPr lang="nb-NO" dirty="0">
                <a:latin typeface="Akkurat Pro" panose="020B0504020101020102" pitchFamily="34" charset="0"/>
              </a:rPr>
              <a:t>4, St. Olavs </a:t>
            </a:r>
            <a:r>
              <a:rPr lang="nb-NO" dirty="0" smtClean="0">
                <a:latin typeface="Akkurat Pro" panose="020B0504020101020102" pitchFamily="34" charset="0"/>
              </a:rPr>
              <a:t>plass</a:t>
            </a:r>
          </a:p>
          <a:p>
            <a:pPr>
              <a:spcBef>
                <a:spcPts val="0"/>
              </a:spcBef>
            </a:pPr>
            <a:r>
              <a:rPr lang="nb-NO" dirty="0" smtClean="0">
                <a:latin typeface="Akkurat Pro" panose="020B0504020101020102" pitchFamily="34" charset="0"/>
              </a:rPr>
              <a:t>0130 </a:t>
            </a:r>
            <a:r>
              <a:rPr lang="nb-NO" dirty="0">
                <a:latin typeface="Akkurat Pro" panose="020B0504020101020102" pitchFamily="34" charset="0"/>
              </a:rPr>
              <a:t>OSLO</a:t>
            </a:r>
          </a:p>
          <a:p>
            <a:pPr>
              <a:spcBef>
                <a:spcPts val="0"/>
              </a:spcBef>
            </a:pPr>
            <a:r>
              <a:rPr lang="nb-NO" dirty="0" smtClean="0">
                <a:latin typeface="Akkurat Pro" panose="020B0504020101020102" pitchFamily="34" charset="0"/>
              </a:rPr>
              <a:t>67 </a:t>
            </a:r>
            <a:r>
              <a:rPr lang="nb-NO" dirty="0">
                <a:latin typeface="Akkurat Pro" panose="020B0504020101020102" pitchFamily="34" charset="0"/>
              </a:rPr>
              <a:t>23 50 00</a:t>
            </a:r>
          </a:p>
          <a:p>
            <a:pPr>
              <a:spcBef>
                <a:spcPts val="0"/>
              </a:spcBef>
            </a:pPr>
            <a:r>
              <a:rPr lang="nb-NO" dirty="0" smtClean="0">
                <a:latin typeface="Akkurat Pro" panose="020B0504020101020102" pitchFamily="34" charset="0"/>
              </a:rPr>
              <a:t>www.oslomet.no</a:t>
            </a:r>
            <a:endParaRPr lang="nb-NO" dirty="0">
              <a:latin typeface="Akkurat Pro" panose="020B0504020101020102" pitchFamily="34" charset="0"/>
            </a:endParaRPr>
          </a:p>
          <a:p>
            <a:pPr>
              <a:spcBef>
                <a:spcPts val="0"/>
              </a:spcBef>
            </a:pPr>
            <a:r>
              <a:rPr lang="nb-NO" dirty="0" smtClean="0">
                <a:latin typeface="Akkurat Pro" panose="020B0504020101020102" pitchFamily="34" charset="0"/>
              </a:rPr>
              <a:t>www.ungdata.no</a:t>
            </a:r>
          </a:p>
          <a:p>
            <a:pPr>
              <a:spcBef>
                <a:spcPts val="0"/>
              </a:spcBef>
            </a:pPr>
            <a:r>
              <a:rPr lang="nb-NO" b="1" dirty="0" err="1" smtClean="0">
                <a:latin typeface="Akkurat Pro" panose="020B0504020101020102" pitchFamily="34" charset="0"/>
              </a:rPr>
              <a:t>KoRus</a:t>
            </a:r>
            <a:r>
              <a:rPr lang="nb-NO" b="1" dirty="0" smtClean="0">
                <a:latin typeface="Akkurat Pro" panose="020B0504020101020102" pitchFamily="34" charset="0"/>
              </a:rPr>
              <a:t> - Sør</a:t>
            </a:r>
          </a:p>
          <a:p>
            <a:pPr>
              <a:spcBef>
                <a:spcPts val="0"/>
              </a:spcBef>
            </a:pPr>
            <a:r>
              <a:rPr lang="nb-NO" dirty="0" smtClean="0">
                <a:latin typeface="Akkurat Pro" panose="020B0504020101020102" pitchFamily="34" charset="0"/>
              </a:rPr>
              <a:t>Borgestadklinikken</a:t>
            </a:r>
          </a:p>
          <a:p>
            <a:pPr>
              <a:spcBef>
                <a:spcPts val="0"/>
              </a:spcBef>
            </a:pPr>
            <a:r>
              <a:rPr lang="nb-NO" dirty="0" smtClean="0">
                <a:latin typeface="Akkurat Pro" panose="020B0504020101020102" pitchFamily="34" charset="0"/>
              </a:rPr>
              <a:t>Kongens gate 33</a:t>
            </a:r>
          </a:p>
          <a:p>
            <a:pPr>
              <a:spcBef>
                <a:spcPts val="0"/>
              </a:spcBef>
            </a:pPr>
            <a:r>
              <a:rPr lang="nb-NO" dirty="0" smtClean="0">
                <a:latin typeface="Akkurat Pro" panose="020B0504020101020102" pitchFamily="34" charset="0"/>
              </a:rPr>
              <a:t>3717 SKIEN</a:t>
            </a:r>
          </a:p>
          <a:p>
            <a:pPr>
              <a:spcBef>
                <a:spcPts val="0"/>
              </a:spcBef>
            </a:pPr>
            <a:r>
              <a:rPr lang="nb-NO" dirty="0" smtClean="0">
                <a:latin typeface="Akkurat Pro" panose="020B0504020101020102" pitchFamily="34" charset="0"/>
              </a:rPr>
              <a:t>35 90 47 00</a:t>
            </a:r>
          </a:p>
          <a:p>
            <a:pPr>
              <a:spcBef>
                <a:spcPts val="0"/>
              </a:spcBef>
            </a:pPr>
            <a:r>
              <a:rPr lang="nb-NO" dirty="0" smtClean="0">
                <a:latin typeface="Akkurat Pro" panose="020B0504020101020102" pitchFamily="34" charset="0"/>
              </a:rPr>
              <a:t>www.korus-sor.no</a:t>
            </a:r>
          </a:p>
          <a:p>
            <a:pPr>
              <a:spcBef>
                <a:spcPts val="0"/>
              </a:spcBef>
            </a:pPr>
            <a:r>
              <a:rPr lang="nb-NO" dirty="0" smtClean="0">
                <a:latin typeface="Akkurat Pro" panose="020B0504020101020102" pitchFamily="34" charset="0"/>
              </a:rPr>
              <a:t> </a:t>
            </a:r>
            <a:endParaRPr lang="nb-NO" dirty="0">
              <a:latin typeface="Akkurat Pro" panose="020B0504020101020102" pitchFamily="34" charset="0"/>
            </a:endParaRPr>
          </a:p>
          <a:p>
            <a:pPr>
              <a:spcBef>
                <a:spcPts val="0"/>
              </a:spcBef>
            </a:pPr>
            <a:endParaRPr lang="nb-NO" dirty="0">
              <a:latin typeface="Akkurat Pro" panose="020B0504020101020102" pitchFamily="34" charset="0"/>
            </a:endParaRP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409" y="8823845"/>
            <a:ext cx="2346965" cy="627889"/>
          </a:xfrm>
          <a:prstGeom prst="rect">
            <a:avLst/>
          </a:prstGeom>
        </p:spPr>
      </p:pic>
      <p:sp>
        <p:nvSpPr>
          <p:cNvPr id="6" name="Plassholder for innhold 4"/>
          <p:cNvSpPr txBox="1">
            <a:spLocks/>
          </p:cNvSpPr>
          <p:nvPr/>
        </p:nvSpPr>
        <p:spPr>
          <a:xfrm>
            <a:off x="309967" y="6221524"/>
            <a:ext cx="5351281" cy="606349"/>
          </a:xfrm>
          <a:prstGeom prst="rect">
            <a:avLst/>
          </a:prstGeom>
        </p:spPr>
        <p:txBody>
          <a:bodyPr vert="horz" lIns="0" tIns="0" rIns="0" bIns="0" numCol="1" spcCol="540000" rtlCol="0">
            <a:normAutofit lnSpcReduction="10000"/>
          </a:bodyPr>
          <a:lstStyle>
            <a:lvl1pPr marL="0" indent="0" algn="l" defTabSz="1100559" rtl="0" eaLnBrk="1" latinLnBrk="0" hangingPunct="1">
              <a:spcBef>
                <a:spcPct val="20000"/>
              </a:spcBef>
              <a:buFont typeface="Arial" panose="020B0604020202020204" pitchFamily="34" charset="0"/>
              <a:buNone/>
              <a:defRPr sz="1200" kern="1200" baseline="0">
                <a:solidFill>
                  <a:srgbClr val="4D4D4F"/>
                </a:solidFill>
                <a:latin typeface="Calibri" panose="020F0502020204030204" pitchFamily="34" charset="0"/>
                <a:ea typeface="+mn-ea"/>
                <a:cs typeface="+mn-cs"/>
              </a:defRPr>
            </a:lvl1pPr>
            <a:lvl2pPr marL="550280" indent="0" algn="l" defTabSz="1100559" rtl="0" eaLnBrk="1" latinLnBrk="0" hangingPunct="1">
              <a:spcBef>
                <a:spcPct val="20000"/>
              </a:spcBef>
              <a:buFont typeface="Arial" panose="020B0604020202020204" pitchFamily="34" charset="0"/>
              <a:buNone/>
              <a:defRPr sz="1926" kern="1200">
                <a:solidFill>
                  <a:srgbClr val="4D4D4F"/>
                </a:solidFill>
                <a:latin typeface="+mn-lt"/>
                <a:ea typeface="+mn-ea"/>
                <a:cs typeface="+mn-cs"/>
              </a:defRPr>
            </a:lvl2pPr>
            <a:lvl3pPr marL="1375698"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3pPr>
            <a:lvl4pPr marL="1925975"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4pPr>
            <a:lvl5pPr marL="2476253"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5pPr>
            <a:lvl6pPr marL="302653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6pPr>
            <a:lvl7pPr marL="357681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7pPr>
            <a:lvl8pPr marL="4127091"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8pPr>
            <a:lvl9pPr marL="4677369"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9pPr>
          </a:lstStyle>
          <a:p>
            <a:r>
              <a:rPr lang="nb-NO" dirty="0" smtClean="0">
                <a:latin typeface="Akkurat Pro" panose="020B0504020101020102" pitchFamily="34" charset="0"/>
              </a:rPr>
              <a:t>Rapporten er utarbeidet av Ungdatasenteret i samarbeid med </a:t>
            </a:r>
            <a:r>
              <a:rPr lang="nb-NO" dirty="0" err="1" smtClean="0">
                <a:latin typeface="Akkurat Pro" panose="020B0504020101020102" pitchFamily="34" charset="0"/>
              </a:rPr>
              <a:t>KoRus</a:t>
            </a:r>
            <a:r>
              <a:rPr lang="nb-NO" dirty="0" smtClean="0">
                <a:latin typeface="Akkurat Pro" panose="020B0504020101020102" pitchFamily="34" charset="0"/>
              </a:rPr>
              <a:t> - Sør</a:t>
            </a:r>
          </a:p>
          <a:p>
            <a:endParaRPr lang="nb-NO" dirty="0" smtClean="0">
              <a:latin typeface="Akkurat Pro" panose="020B0504020101020102" pitchFamily="34" charset="0"/>
            </a:endParaRPr>
          </a:p>
          <a:p>
            <a:r>
              <a:rPr lang="nb-NO" dirty="0" smtClean="0">
                <a:latin typeface="Akkurat Pro" panose="020B0504020101020102" pitchFamily="34" charset="0"/>
              </a:rPr>
              <a:t>Foto: Skjalg Bøhmer Vold/Ungdata</a:t>
            </a:r>
            <a:endParaRPr lang="nb-NO" dirty="0">
              <a:latin typeface="Akkurat Pro" panose="020B0504020101020102" pitchFamily="34" charset="0"/>
            </a:endParaRPr>
          </a:p>
          <a:p>
            <a:endParaRPr lang="nb-NO" dirty="0">
              <a:latin typeface="Akkurat Pro" panose="020B0504020101020102" pitchFamily="34" charset="0"/>
            </a:endParaRPr>
          </a:p>
        </p:txBody>
      </p:sp>
    </p:spTree>
    <p:extLst>
      <p:ext uri="{BB962C8B-B14F-4D97-AF65-F5344CB8AC3E}">
        <p14:creationId xmlns:p14="http://schemas.microsoft.com/office/powerpoint/2010/main" val="3620829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2382481933"/>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3"/>
            <a:ext cx="6030344" cy="4110505"/>
          </a:xfrm>
        </p:spPr>
        <p:txBody>
          <a:bodyPr>
            <a:normAutofit/>
          </a:bodyPr>
          <a:lstStyle/>
          <a:p>
            <a:pPr>
              <a:lnSpc>
                <a:spcPts val="1350"/>
              </a:lnSpc>
              <a:spcBef>
                <a:spcPts val="600"/>
              </a:spcBef>
            </a:pPr>
            <a:r>
              <a:rPr lang="nb-NO" sz="1100" dirty="0">
                <a:cs typeface="Akkurat"/>
              </a:rPr>
              <a:t>Ungdoms fritid er i forandring, og hjemmet er blitt et stadig viktigere oppholdssted for de unge. En viktig årsak er den nye kommunikasjonsteknologien som gjør det mulig å være hjemme og samtidig ha kontakt med sine venner. For ungdom har internett gjort behovet for å møtes på senteret eller «på løkka» mindre. </a:t>
            </a:r>
          </a:p>
          <a:p>
            <a:pPr>
              <a:lnSpc>
                <a:spcPts val="1350"/>
              </a:lnSpc>
              <a:spcBef>
                <a:spcPts val="600"/>
              </a:spcBef>
            </a:pPr>
            <a:r>
              <a:rPr lang="nb-NO" sz="1100" dirty="0">
                <a:cs typeface="Akkurat"/>
              </a:rPr>
              <a:t>Også andre endringer i ungdoms liv kan bidra til at ungdom bruker mer tid hjemme. Flere har argumentert for at generasjonskløften er mindre enn tidligere. Dette gjør det enklere for mange unge å være i samme hus som sine foreldre. Krav til prestasjoner i skole- og utdannings-sammenheng kan også ha ført til at ungdom holder seg hjemme for å gjøre skolearbeid. At også boligene har blitt større, gjør at de fleste tenåringer har eget rom, og mange disponerer en kjellerstue eller loftstue som de kan bruke til samvær med venner.</a:t>
            </a:r>
          </a:p>
          <a:p>
            <a:pPr>
              <a:lnSpc>
                <a:spcPts val="1350"/>
              </a:lnSpc>
              <a:spcBef>
                <a:spcPts val="600"/>
              </a:spcBef>
            </a:pPr>
            <a:r>
              <a:rPr lang="nb-NO" sz="1100" dirty="0">
                <a:cs typeface="Akkurat"/>
              </a:rPr>
              <a:t>Svarene fra Ungdata tyder på en nokså hjemmekjær ungdomsgenerasjon. Dette gjelder både gutter og jenter og på tvers av alder. </a:t>
            </a:r>
          </a:p>
          <a:p>
            <a:pPr>
              <a:lnSpc>
                <a:spcPts val="1350"/>
              </a:lnSpc>
              <a:spcBef>
                <a:spcPts val="600"/>
              </a:spcBef>
            </a:pPr>
            <a:r>
              <a:rPr lang="nb-NO" sz="1100" dirty="0">
                <a:cs typeface="Akkurat"/>
              </a:rPr>
              <a:t>Samtidig viser Ungdata at når ungdom er hjemme, skjer det i stadig mindre grad sammen med andre ungdommer, i hvert fall fysisk. Mange bruker mye tid på å være sosial via nett, enten dette skjer gjennom sosiale medier eller online dataspill. Hjemmet som arena for fysisk samvær med jevnaldrende har dermed blitt svekket de senere årene, til fordel for nye måter å kommunisere med hverandre på.</a:t>
            </a:r>
          </a:p>
        </p:txBody>
      </p:sp>
      <p:sp>
        <p:nvSpPr>
          <p:cNvPr id="6" name="Tittel 5"/>
          <p:cNvSpPr>
            <a:spLocks noGrp="1"/>
          </p:cNvSpPr>
          <p:nvPr>
            <p:ph type="title"/>
          </p:nvPr>
        </p:nvSpPr>
        <p:spPr/>
        <p:txBody>
          <a:bodyPr/>
          <a:lstStyle/>
          <a:p>
            <a:r>
              <a:rPr lang="nb-NO" dirty="0" smtClean="0"/>
              <a:t>Hjemme</a:t>
            </a:r>
            <a:endParaRPr lang="nb-NO" dirty="0"/>
          </a:p>
        </p:txBody>
      </p:sp>
      <p:sp>
        <p:nvSpPr>
          <p:cNvPr id="8" name="Rektangel 7"/>
          <p:cNvSpPr/>
          <p:nvPr/>
        </p:nvSpPr>
        <p:spPr>
          <a:xfrm>
            <a:off x="272189" y="9345488"/>
            <a:ext cx="402161"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18</a:t>
            </a:r>
            <a:endParaRPr lang="nb-NO" dirty="0">
              <a:latin typeface="Eames Century Modern Regular" panose="02000503070705020203" pitchFamily="50" charset="0"/>
            </a:endParaRPr>
          </a:p>
        </p:txBody>
      </p:sp>
      <p:sp>
        <p:nvSpPr>
          <p:cNvPr id="5" name="Rektangel 4"/>
          <p:cNvSpPr/>
          <p:nvPr/>
        </p:nvSpPr>
        <p:spPr>
          <a:xfrm>
            <a:off x="243736" y="5461925"/>
            <a:ext cx="6281608" cy="830997"/>
          </a:xfrm>
          <a:prstGeom prst="rect">
            <a:avLst/>
          </a:prstGeom>
        </p:spPr>
        <p:txBody>
          <a:bodyPr wrap="square">
            <a:spAutoFit/>
          </a:bodyPr>
          <a:lstStyle/>
          <a:p>
            <a:r>
              <a:rPr lang="nb-NO" dirty="0" smtClean="0">
                <a:latin typeface="Akkurat Pro" panose="020B0504020101020102" pitchFamily="34" charset="0"/>
              </a:rPr>
              <a:t>Hvor mange ganger har du vært hjemme hele kvelden i løpet av den siste uka?</a:t>
            </a:r>
            <a:endParaRPr lang="nb-NO" dirty="0">
              <a:latin typeface="Akkurat Pro" panose="020B0504020101020102" pitchFamily="34"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530510859"/>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8"/>
          <p:cNvSpPr/>
          <p:nvPr/>
        </p:nvSpPr>
        <p:spPr>
          <a:xfrm>
            <a:off x="3573016" y="3800872"/>
            <a:ext cx="2736304" cy="11521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smtClean="0">
                <a:solidFill>
                  <a:schemeClr val="tx2"/>
                </a:solidFill>
                <a:latin typeface="Eames Century Modern Regular" panose="02000503070705020203" pitchFamily="50" charset="0"/>
                <a:cs typeface="Times New Roman" panose="02020603050405020304" pitchFamily="18" charset="0"/>
              </a:rPr>
              <a:t>En hjemmekjær ungdomsgenerasjon</a:t>
            </a:r>
            <a:endParaRPr lang="nb-NO" sz="2000" dirty="0">
              <a:solidFill>
                <a:schemeClr val="tx2"/>
              </a:solidFill>
              <a:latin typeface="Eames Century Modern Regular" panose="02000503070705020203" pitchFamily="50" charset="0"/>
              <a:cs typeface="Times New Roman" panose="02020603050405020304" pitchFamily="18" charset="0"/>
            </a:endParaRPr>
          </a:p>
        </p:txBody>
      </p:sp>
    </p:spTree>
    <p:extLst>
      <p:ext uri="{BB962C8B-B14F-4D97-AF65-F5344CB8AC3E}">
        <p14:creationId xmlns:p14="http://schemas.microsoft.com/office/powerpoint/2010/main" val="360275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404919"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19</a:t>
            </a:r>
            <a:endParaRPr lang="nb-NO" dirty="0">
              <a:latin typeface="Eames Century Modern Regular" panose="02000503070705020203" pitchFamily="50" charset="0"/>
            </a:endParaRPr>
          </a:p>
        </p:txBody>
      </p:sp>
      <p:graphicFrame>
        <p:nvGraphicFramePr>
          <p:cNvPr id="10" name="Diagram 9"/>
          <p:cNvGraphicFramePr>
            <a:graphicFrameLocks/>
          </p:cNvGraphicFramePr>
          <p:nvPr>
            <p:extLst>
              <p:ext uri="{D42A27DB-BD31-4B8C-83A1-F6EECF244321}">
                <p14:modId xmlns:p14="http://schemas.microsoft.com/office/powerpoint/2010/main" val="184840704"/>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3907029118"/>
              </p:ext>
            </p:extLst>
          </p:nvPr>
        </p:nvGraphicFramePr>
        <p:xfrm>
          <a:off x="3372154" y="164204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345494" y="3584848"/>
            <a:ext cx="6323865" cy="646331"/>
          </a:xfrm>
          <a:prstGeom prst="rect">
            <a:avLst/>
          </a:prstGeom>
        </p:spPr>
        <p:txBody>
          <a:bodyPr wrap="square">
            <a:spAutoFit/>
          </a:bodyPr>
          <a:lstStyle/>
          <a:p>
            <a:r>
              <a:rPr lang="nb-NO" dirty="0" smtClean="0">
                <a:latin typeface="Akkurat Pro" panose="020B0504020101020102" pitchFamily="34" charset="0"/>
              </a:rPr>
              <a:t>Hvor mange ganger har du gjort dette i løpet av den siste uka?</a:t>
            </a:r>
            <a:endParaRPr lang="nb-NO" dirty="0">
              <a:latin typeface="Akkurat Pro" panose="020B0504020101020102" pitchFamily="34" charset="0"/>
            </a:endParaRPr>
          </a:p>
        </p:txBody>
      </p:sp>
      <p:graphicFrame>
        <p:nvGraphicFramePr>
          <p:cNvPr id="13" name="Diagram 12"/>
          <p:cNvGraphicFramePr>
            <a:graphicFrameLocks/>
          </p:cNvGraphicFramePr>
          <p:nvPr>
            <p:extLst>
              <p:ext uri="{D42A27DB-BD31-4B8C-83A1-F6EECF244321}">
                <p14:modId xmlns:p14="http://schemas.microsoft.com/office/powerpoint/2010/main" val="3288929078"/>
              </p:ext>
            </p:extLst>
          </p:nvPr>
        </p:nvGraphicFramePr>
        <p:xfrm>
          <a:off x="370906" y="4160911"/>
          <a:ext cx="6370462" cy="2587017"/>
        </p:xfrm>
        <a:graphic>
          <a:graphicData uri="http://schemas.openxmlformats.org/drawingml/2006/chart">
            <c:chart xmlns:c="http://schemas.openxmlformats.org/drawingml/2006/chart" xmlns:r="http://schemas.openxmlformats.org/officeDocument/2006/relationships" r:id="rId4"/>
          </a:graphicData>
        </a:graphic>
      </p:graphicFrame>
      <p:sp>
        <p:nvSpPr>
          <p:cNvPr id="5" name="Rektangel 4"/>
          <p:cNvSpPr/>
          <p:nvPr/>
        </p:nvSpPr>
        <p:spPr>
          <a:xfrm>
            <a:off x="345495" y="1064568"/>
            <a:ext cx="6060708" cy="830997"/>
          </a:xfrm>
          <a:prstGeom prst="rect">
            <a:avLst/>
          </a:prstGeom>
        </p:spPr>
        <p:txBody>
          <a:bodyPr wrap="square">
            <a:spAutoFit/>
          </a:bodyPr>
          <a:lstStyle/>
          <a:p>
            <a:r>
              <a:rPr lang="nb-NO" dirty="0" smtClean="0">
                <a:latin typeface="Akkurat Pro" panose="020B0504020101020102" pitchFamily="34" charset="0"/>
              </a:rPr>
              <a:t>Prosentandel som har vært sammen med venner hjemme minst to ganger siste uke</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sp>
        <p:nvSpPr>
          <p:cNvPr id="11" name="Rektangel 4"/>
          <p:cNvSpPr/>
          <p:nvPr/>
        </p:nvSpPr>
        <p:spPr>
          <a:xfrm>
            <a:off x="345495" y="6825208"/>
            <a:ext cx="6060708" cy="738664"/>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a:t>
            </a:r>
            <a:r>
              <a:rPr lang="nb-NO" sz="1200" dirty="0">
                <a:latin typeface="Akkurat Pro" panose="020B0504020101020102" pitchFamily="34" charset="0"/>
              </a:rPr>
              <a:t>har vært </a:t>
            </a:r>
            <a:r>
              <a:rPr lang="nb-NO" sz="1200" dirty="0" smtClean="0">
                <a:latin typeface="Akkurat Pro" panose="020B0504020101020102" pitchFamily="34" charset="0"/>
              </a:rPr>
              <a:t>sammen med venner hjemme hos hverandre minst </a:t>
            </a:r>
            <a:r>
              <a:rPr lang="nb-NO" sz="1200" dirty="0">
                <a:latin typeface="Akkurat Pro" panose="020B0504020101020102" pitchFamily="34" charset="0"/>
              </a:rPr>
              <a:t>to </a:t>
            </a:r>
            <a:r>
              <a:rPr lang="nb-NO" sz="1200" dirty="0" smtClean="0">
                <a:latin typeface="Akkurat Pro" panose="020B0504020101020102" pitchFamily="34" charset="0"/>
              </a:rPr>
              <a:t>ganger siste uke</a:t>
            </a:r>
            <a:endParaRPr lang="nb-NO" sz="1200" dirty="0">
              <a:latin typeface="Akkurat Pro" panose="020B0504020101020102" pitchFamily="34" charset="0"/>
            </a:endParaRPr>
          </a:p>
        </p:txBody>
      </p:sp>
      <p:graphicFrame>
        <p:nvGraphicFramePr>
          <p:cNvPr id="15" name="Diagram 14"/>
          <p:cNvGraphicFramePr>
            <a:graphicFrameLocks/>
          </p:cNvGraphicFramePr>
          <p:nvPr>
            <p:extLst>
              <p:ext uri="{D42A27DB-BD31-4B8C-83A1-F6EECF244321}">
                <p14:modId xmlns:p14="http://schemas.microsoft.com/office/powerpoint/2010/main" val="1866288257"/>
              </p:ext>
            </p:extLst>
          </p:nvPr>
        </p:nvGraphicFramePr>
        <p:xfrm>
          <a:off x="311970" y="7523222"/>
          <a:ext cx="6094231" cy="16851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99331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108921075"/>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5"/>
            <a:ext cx="6030344" cy="3876945"/>
          </a:xfrm>
        </p:spPr>
        <p:txBody>
          <a:bodyPr>
            <a:normAutofit/>
          </a:bodyPr>
          <a:lstStyle/>
          <a:p>
            <a:pPr>
              <a:lnSpc>
                <a:spcPts val="1350"/>
              </a:lnSpc>
              <a:spcBef>
                <a:spcPts val="600"/>
              </a:spcBef>
            </a:pPr>
            <a:r>
              <a:rPr lang="nb-NO" sz="1100" dirty="0">
                <a:cs typeface="Akkurat"/>
              </a:rPr>
              <a:t>I ungdomsforskningen har det vært vanlig å skille mellom ungdommenes </a:t>
            </a:r>
            <a:r>
              <a:rPr lang="nb-NO" sz="1100" dirty="0" err="1">
                <a:cs typeface="Akkurat"/>
              </a:rPr>
              <a:t>uteorienterte</a:t>
            </a:r>
            <a:r>
              <a:rPr lang="nb-NO" sz="1100" dirty="0">
                <a:cs typeface="Akkurat"/>
              </a:rPr>
              <a:t> og </a:t>
            </a:r>
            <a:r>
              <a:rPr lang="nb-NO" sz="1100" dirty="0" err="1">
                <a:cs typeface="Akkurat"/>
              </a:rPr>
              <a:t>hjemmeorienterte</a:t>
            </a:r>
            <a:r>
              <a:rPr lang="nb-NO" sz="1100" dirty="0">
                <a:cs typeface="Akkurat"/>
              </a:rPr>
              <a:t> fritid. Mens den </a:t>
            </a:r>
            <a:r>
              <a:rPr lang="nb-NO" sz="1100" dirty="0" err="1">
                <a:cs typeface="Akkurat"/>
              </a:rPr>
              <a:t>hjemmeorienterte</a:t>
            </a:r>
            <a:r>
              <a:rPr lang="nb-NO" sz="1100" dirty="0">
                <a:cs typeface="Akkurat"/>
              </a:rPr>
              <a:t> fritiden gir foreldre større muligheter til å kontrollere ungdom, har ungdom større spillerom til å prøve ut grenser når de oppholder seg utenfor hjemmet.</a:t>
            </a:r>
          </a:p>
          <a:p>
            <a:pPr>
              <a:lnSpc>
                <a:spcPts val="1350"/>
              </a:lnSpc>
              <a:spcBef>
                <a:spcPts val="600"/>
              </a:spcBef>
            </a:pPr>
            <a:r>
              <a:rPr lang="nb-NO" sz="1100" dirty="0">
                <a:cs typeface="Akkurat"/>
              </a:rPr>
              <a:t>Ungdata viser at det i løpet av de siste årene har blitt stadig færre ungdommer som bruker fritiden sin ute med venner om kveldene. </a:t>
            </a:r>
          </a:p>
          <a:p>
            <a:pPr>
              <a:lnSpc>
                <a:spcPts val="1350"/>
              </a:lnSpc>
              <a:spcBef>
                <a:spcPts val="600"/>
              </a:spcBef>
            </a:pPr>
            <a:r>
              <a:rPr lang="nb-NO" sz="1100" dirty="0" smtClean="0">
                <a:cs typeface="Akkurat"/>
              </a:rPr>
              <a:t>Med et endret fritidsmønster endres gjerne bekymringene rundt ungdoms bruk av fritiden. I dag vekker digitale aktiviteter foran skjermer av ulikt slag større uro enn det ustrukturerte samværet med </a:t>
            </a:r>
            <a:r>
              <a:rPr lang="nb-NO" sz="1100" dirty="0">
                <a:cs typeface="Akkurat"/>
              </a:rPr>
              <a:t>jevnaldrende ute </a:t>
            </a:r>
            <a:r>
              <a:rPr lang="nb-NO" sz="1100" dirty="0" smtClean="0">
                <a:cs typeface="Akkurat"/>
              </a:rPr>
              <a:t>på gatehjørnet.</a:t>
            </a:r>
          </a:p>
          <a:p>
            <a:pPr>
              <a:lnSpc>
                <a:spcPts val="1350"/>
              </a:lnSpc>
              <a:spcBef>
                <a:spcPts val="600"/>
              </a:spcBef>
            </a:pPr>
            <a:r>
              <a:rPr lang="nb-NO" sz="1100" dirty="0">
                <a:cs typeface="Akkurat"/>
              </a:rPr>
              <a:t>I dag er bekymringene gjerne knyttet til manglende fysisk aktivitet og kvaliteten på det sosiale samværet. Statistisk </a:t>
            </a:r>
            <a:r>
              <a:rPr lang="nb-NO" sz="1100" dirty="0" smtClean="0">
                <a:cs typeface="Akkurat"/>
              </a:rPr>
              <a:t>sentralbyrås tidsbruksundersøkelser viser at dagens unge, sammenlignet med de som var unge på 1980- og 1990- tallet, bruker mindre tid på idrett og friluftsliv og er mindre sammen med jevnaldrende.</a:t>
            </a:r>
            <a:endParaRPr lang="nb-NO" sz="1100" dirty="0">
              <a:cs typeface="Akkurat"/>
            </a:endParaRPr>
          </a:p>
          <a:p>
            <a:pPr>
              <a:lnSpc>
                <a:spcPts val="1350"/>
              </a:lnSpc>
              <a:spcBef>
                <a:spcPts val="600"/>
              </a:spcBef>
            </a:pPr>
            <a:r>
              <a:rPr lang="nb-NO" sz="1100" dirty="0" smtClean="0">
                <a:cs typeface="Akkurat"/>
              </a:rPr>
              <a:t>Generelt </a:t>
            </a:r>
            <a:r>
              <a:rPr lang="nb-NO" sz="1100" dirty="0">
                <a:cs typeface="Akkurat"/>
              </a:rPr>
              <a:t>er det små kjønnsforskjeller i det uteorienterte fritidsmønsteret, om så guttene er litt mer ute med venner enn jentene</a:t>
            </a:r>
            <a:r>
              <a:rPr lang="nb-NO" sz="1100" dirty="0" smtClean="0">
                <a:cs typeface="Akkurat"/>
              </a:rPr>
              <a:t>.</a:t>
            </a:r>
            <a:endParaRPr lang="nb-NO" sz="1100" dirty="0">
              <a:cs typeface="Akkurat"/>
            </a:endParaRPr>
          </a:p>
        </p:txBody>
      </p:sp>
      <p:sp>
        <p:nvSpPr>
          <p:cNvPr id="6" name="Tittel 5"/>
          <p:cNvSpPr>
            <a:spLocks noGrp="1"/>
          </p:cNvSpPr>
          <p:nvPr>
            <p:ph type="title"/>
          </p:nvPr>
        </p:nvSpPr>
        <p:spPr/>
        <p:txBody>
          <a:bodyPr/>
          <a:lstStyle/>
          <a:p>
            <a:r>
              <a:rPr lang="nb-NO" dirty="0" smtClean="0"/>
              <a:t>Ute med venner</a:t>
            </a:r>
            <a:endParaRPr lang="nb-NO" dirty="0"/>
          </a:p>
        </p:txBody>
      </p:sp>
      <p:sp>
        <p:nvSpPr>
          <p:cNvPr id="17" name="Rektangel 16"/>
          <p:cNvSpPr/>
          <p:nvPr/>
        </p:nvSpPr>
        <p:spPr>
          <a:xfrm>
            <a:off x="3573016" y="3214458"/>
            <a:ext cx="2736304" cy="15225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smtClean="0">
                <a:solidFill>
                  <a:schemeClr val="tx2"/>
                </a:solidFill>
                <a:latin typeface="Eames Century Modern Regular" panose="02000503070705020203" pitchFamily="50" charset="0"/>
                <a:cs typeface="Times New Roman" panose="02020603050405020304" pitchFamily="18" charset="0"/>
              </a:rPr>
              <a:t>Det er mindre vanlig at ungdom henger ute med venner</a:t>
            </a:r>
            <a:endParaRPr lang="nb-NO" sz="2000" dirty="0">
              <a:solidFill>
                <a:schemeClr val="tx2"/>
              </a:solidFill>
              <a:latin typeface="Eames Century Modern Regular" panose="02000503070705020203" pitchFamily="50" charset="0"/>
              <a:cs typeface="Times New Roman" panose="02020603050405020304" pitchFamily="18" charset="0"/>
            </a:endParaRPr>
          </a:p>
        </p:txBody>
      </p:sp>
      <p:sp>
        <p:nvSpPr>
          <p:cNvPr id="8" name="Rektangel 7"/>
          <p:cNvSpPr/>
          <p:nvPr/>
        </p:nvSpPr>
        <p:spPr>
          <a:xfrm>
            <a:off x="272189" y="9345488"/>
            <a:ext cx="441146"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20</a:t>
            </a:r>
            <a:endParaRPr lang="nb-NO" dirty="0">
              <a:latin typeface="Eames Century Modern Regular" panose="02000503070705020203" pitchFamily="50" charset="0"/>
            </a:endParaRPr>
          </a:p>
        </p:txBody>
      </p:sp>
      <p:sp>
        <p:nvSpPr>
          <p:cNvPr id="5" name="Rektangel 4"/>
          <p:cNvSpPr/>
          <p:nvPr/>
        </p:nvSpPr>
        <p:spPr>
          <a:xfrm>
            <a:off x="243736" y="5461925"/>
            <a:ext cx="6281608" cy="830997"/>
          </a:xfrm>
          <a:prstGeom prst="rect">
            <a:avLst/>
          </a:prstGeom>
        </p:spPr>
        <p:txBody>
          <a:bodyPr wrap="square">
            <a:spAutoFit/>
          </a:bodyPr>
          <a:lstStyle/>
          <a:p>
            <a:r>
              <a:rPr lang="nb-NO" dirty="0" smtClean="0">
                <a:latin typeface="Akkurat Pro" panose="020B0504020101020102" pitchFamily="34" charset="0"/>
              </a:rPr>
              <a:t>Hvor mange ganger har du vært ute med venner størsteparten av kvelden i løpet av den siste uka?</a:t>
            </a:r>
            <a:endParaRPr lang="nb-NO" dirty="0">
              <a:latin typeface="Akkurat Pro" panose="020B0504020101020102" pitchFamily="34"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2858626544"/>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4933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399468"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21</a:t>
            </a:r>
            <a:endParaRPr lang="nb-NO" dirty="0">
              <a:latin typeface="Eames Century Modern Regular" panose="02000503070705020203" pitchFamily="50" charset="0"/>
            </a:endParaRPr>
          </a:p>
        </p:txBody>
      </p:sp>
      <p:graphicFrame>
        <p:nvGraphicFramePr>
          <p:cNvPr id="10" name="Diagram 9"/>
          <p:cNvGraphicFramePr>
            <a:graphicFrameLocks/>
          </p:cNvGraphicFramePr>
          <p:nvPr>
            <p:extLst>
              <p:ext uri="{D42A27DB-BD31-4B8C-83A1-F6EECF244321}">
                <p14:modId xmlns:p14="http://schemas.microsoft.com/office/powerpoint/2010/main" val="2260207510"/>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885515475"/>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p:cNvGraphicFramePr>
            <a:graphicFrameLocks/>
          </p:cNvGraphicFramePr>
          <p:nvPr>
            <p:extLst>
              <p:ext uri="{D42A27DB-BD31-4B8C-83A1-F6EECF244321}">
                <p14:modId xmlns:p14="http://schemas.microsoft.com/office/powerpoint/2010/main" val="897098466"/>
              </p:ext>
            </p:extLst>
          </p:nvPr>
        </p:nvGraphicFramePr>
        <p:xfrm>
          <a:off x="370905" y="4160911"/>
          <a:ext cx="6298453" cy="2587017"/>
        </p:xfrm>
        <a:graphic>
          <a:graphicData uri="http://schemas.openxmlformats.org/drawingml/2006/chart">
            <c:chart xmlns:c="http://schemas.openxmlformats.org/drawingml/2006/chart" xmlns:r="http://schemas.openxmlformats.org/officeDocument/2006/relationships" r:id="rId4"/>
          </a:graphicData>
        </a:graphic>
      </p:graphicFrame>
      <p:sp>
        <p:nvSpPr>
          <p:cNvPr id="5" name="Rektangel 4"/>
          <p:cNvSpPr/>
          <p:nvPr/>
        </p:nvSpPr>
        <p:spPr>
          <a:xfrm>
            <a:off x="345495" y="1064568"/>
            <a:ext cx="6060708" cy="830997"/>
          </a:xfrm>
          <a:prstGeom prst="rect">
            <a:avLst/>
          </a:prstGeom>
        </p:spPr>
        <p:txBody>
          <a:bodyPr wrap="square">
            <a:spAutoFit/>
          </a:bodyPr>
          <a:lstStyle/>
          <a:p>
            <a:r>
              <a:rPr lang="nb-NO" dirty="0" smtClean="0">
                <a:latin typeface="Akkurat Pro" panose="020B0504020101020102" pitchFamily="34" charset="0"/>
              </a:rPr>
              <a:t>Prosentandel </a:t>
            </a:r>
            <a:r>
              <a:rPr lang="nb-NO" dirty="0">
                <a:latin typeface="Akkurat Pro" panose="020B0504020101020102" pitchFamily="34" charset="0"/>
              </a:rPr>
              <a:t>som </a:t>
            </a:r>
            <a:r>
              <a:rPr lang="nb-NO" dirty="0" smtClean="0">
                <a:latin typeface="Akkurat Pro" panose="020B0504020101020102" pitchFamily="34" charset="0"/>
              </a:rPr>
              <a:t>har vært ute med venner størsteparten av </a:t>
            </a:r>
            <a:r>
              <a:rPr lang="nb-NO" dirty="0">
                <a:latin typeface="Akkurat Pro" panose="020B0504020101020102" pitchFamily="34" charset="0"/>
              </a:rPr>
              <a:t>kvelden minst to ganger siste uke </a:t>
            </a:r>
            <a:endParaRPr lang="nb-NO" dirty="0" smtClean="0">
              <a:latin typeface="Akkurat Pro" panose="020B0504020101020102" pitchFamily="34" charset="0"/>
            </a:endParaRP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sp>
        <p:nvSpPr>
          <p:cNvPr id="11" name="Rektangel 4"/>
          <p:cNvSpPr/>
          <p:nvPr/>
        </p:nvSpPr>
        <p:spPr>
          <a:xfrm>
            <a:off x="345494" y="6766243"/>
            <a:ext cx="6060708" cy="738664"/>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har vært ute </a:t>
            </a:r>
            <a:r>
              <a:rPr lang="nb-NO" sz="1200" dirty="0">
                <a:latin typeface="Akkurat Pro" panose="020B0504020101020102" pitchFamily="34" charset="0"/>
              </a:rPr>
              <a:t>med venner størsteparten av kvelden minst to ganger siste uke</a:t>
            </a:r>
          </a:p>
        </p:txBody>
      </p:sp>
      <p:graphicFrame>
        <p:nvGraphicFramePr>
          <p:cNvPr id="15" name="Diagram 14"/>
          <p:cNvGraphicFramePr>
            <a:graphicFrameLocks/>
          </p:cNvGraphicFramePr>
          <p:nvPr>
            <p:extLst>
              <p:ext uri="{D42A27DB-BD31-4B8C-83A1-F6EECF244321}">
                <p14:modId xmlns:p14="http://schemas.microsoft.com/office/powerpoint/2010/main" val="3616053726"/>
              </p:ext>
            </p:extLst>
          </p:nvPr>
        </p:nvGraphicFramePr>
        <p:xfrm>
          <a:off x="311970" y="7401272"/>
          <a:ext cx="6094231" cy="1807096"/>
        </p:xfrm>
        <a:graphic>
          <a:graphicData uri="http://schemas.openxmlformats.org/drawingml/2006/chart">
            <c:chart xmlns:c="http://schemas.openxmlformats.org/drawingml/2006/chart" xmlns:r="http://schemas.openxmlformats.org/officeDocument/2006/relationships" r:id="rId5"/>
          </a:graphicData>
        </a:graphic>
      </p:graphicFrame>
      <p:sp>
        <p:nvSpPr>
          <p:cNvPr id="16" name="Rektangel 15"/>
          <p:cNvSpPr/>
          <p:nvPr/>
        </p:nvSpPr>
        <p:spPr>
          <a:xfrm>
            <a:off x="345494" y="3584848"/>
            <a:ext cx="6323865" cy="369332"/>
          </a:xfrm>
          <a:prstGeom prst="rect">
            <a:avLst/>
          </a:prstGeom>
        </p:spPr>
        <p:txBody>
          <a:bodyPr wrap="square">
            <a:spAutoFit/>
          </a:bodyPr>
          <a:lstStyle/>
          <a:p>
            <a:r>
              <a:rPr lang="nb-NO" dirty="0" smtClean="0">
                <a:latin typeface="Akkurat Pro" panose="020B0504020101020102" pitchFamily="34" charset="0"/>
              </a:rPr>
              <a:t>Hvor mange ganger har du gjort dette i løpet av siste uka?</a:t>
            </a:r>
            <a:endParaRPr lang="nb-NO" dirty="0">
              <a:latin typeface="Akkurat Pro" panose="020B0504020101020102" pitchFamily="34" charset="0"/>
            </a:endParaRPr>
          </a:p>
        </p:txBody>
      </p:sp>
    </p:spTree>
    <p:extLst>
      <p:ext uri="{BB962C8B-B14F-4D97-AF65-F5344CB8AC3E}">
        <p14:creationId xmlns:p14="http://schemas.microsoft.com/office/powerpoint/2010/main" val="2528249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3136276495"/>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3"/>
            <a:ext cx="6030344" cy="4279863"/>
          </a:xfrm>
        </p:spPr>
        <p:txBody>
          <a:bodyPr>
            <a:normAutofit/>
          </a:bodyPr>
          <a:lstStyle/>
          <a:p>
            <a:pPr>
              <a:lnSpc>
                <a:spcPts val="1350"/>
              </a:lnSpc>
              <a:spcBef>
                <a:spcPts val="600"/>
              </a:spcBef>
            </a:pPr>
            <a:r>
              <a:rPr lang="nb-NO" sz="1100" dirty="0">
                <a:cs typeface="Akkurat"/>
              </a:rPr>
              <a:t>Digitale medier spiller i dag en sentral rolle i hverdagen – både for skolearbeid og for ungdoms sosiale liv. Teknologien gjør at barn og unge kommer i kontakt med jevnaldrende på nye måter. Særlig utgjør de sosiale mediene en sentral formidlingskanal for hva som ellers skjer i ungdomskulturene. Det kan handle om alt fra å holde kontakt med venner til å arrangere fester, konserter eller politiske markeringer. Mange bruker mye av sin fritid på internett, og for den enkelte unge kan det ha store sosiale omkostninger å ikke være til stede.</a:t>
            </a:r>
          </a:p>
          <a:p>
            <a:pPr>
              <a:lnSpc>
                <a:spcPts val="1350"/>
              </a:lnSpc>
              <a:spcBef>
                <a:spcPts val="600"/>
              </a:spcBef>
            </a:pPr>
            <a:r>
              <a:rPr lang="nb-NO" sz="1100" dirty="0" smtClean="0">
                <a:cs typeface="Akkurat"/>
              </a:rPr>
              <a:t>Selv </a:t>
            </a:r>
            <a:r>
              <a:rPr lang="nb-NO" sz="1100" dirty="0">
                <a:cs typeface="Akkurat"/>
              </a:rPr>
              <a:t>om mange bruker mye av fritiden sin på digitale aktiviteter, er det </a:t>
            </a:r>
            <a:r>
              <a:rPr lang="nb-NO" sz="1100" dirty="0" smtClean="0">
                <a:cs typeface="Akkurat"/>
              </a:rPr>
              <a:t>stor </a:t>
            </a:r>
            <a:r>
              <a:rPr lang="nb-NO" sz="1100" dirty="0">
                <a:cs typeface="Akkurat"/>
              </a:rPr>
              <a:t>variasjon ungdommene </a:t>
            </a:r>
            <a:r>
              <a:rPr lang="nb-NO" sz="1100" dirty="0" smtClean="0">
                <a:cs typeface="Akkurat"/>
              </a:rPr>
              <a:t>imellom</a:t>
            </a:r>
            <a:r>
              <a:rPr lang="nb-NO" sz="1100" dirty="0">
                <a:cs typeface="Akkurat"/>
              </a:rPr>
              <a:t>. Noen få bruker mindre enn én time </a:t>
            </a:r>
            <a:r>
              <a:rPr lang="nb-NO" sz="1100" dirty="0" smtClean="0">
                <a:cs typeface="Akkurat"/>
              </a:rPr>
              <a:t>daglig, </a:t>
            </a:r>
            <a:r>
              <a:rPr lang="nb-NO" sz="1100" dirty="0">
                <a:cs typeface="Akkurat"/>
              </a:rPr>
              <a:t>mens </a:t>
            </a:r>
            <a:r>
              <a:rPr lang="nb-NO" sz="1100" dirty="0" smtClean="0">
                <a:cs typeface="Akkurat"/>
              </a:rPr>
              <a:t>rundt halvparten bruker </a:t>
            </a:r>
            <a:r>
              <a:rPr lang="nb-NO" sz="1100" dirty="0">
                <a:cs typeface="Akkurat"/>
              </a:rPr>
              <a:t>mer enn </a:t>
            </a:r>
            <a:r>
              <a:rPr lang="nb-NO" sz="1100" dirty="0" smtClean="0">
                <a:cs typeface="Akkurat"/>
              </a:rPr>
              <a:t>tre timer</a:t>
            </a:r>
            <a:r>
              <a:rPr lang="nb-NO" sz="1100" dirty="0">
                <a:cs typeface="Akkurat"/>
              </a:rPr>
              <a:t>. </a:t>
            </a:r>
            <a:endParaRPr lang="nb-NO" sz="1100" dirty="0" smtClean="0">
              <a:cs typeface="Akkurat"/>
            </a:endParaRPr>
          </a:p>
          <a:p>
            <a:pPr>
              <a:lnSpc>
                <a:spcPts val="1350"/>
              </a:lnSpc>
              <a:spcBef>
                <a:spcPts val="600"/>
              </a:spcBef>
            </a:pPr>
            <a:r>
              <a:rPr lang="nb-NO" sz="1100" dirty="0">
                <a:cs typeface="Akkurat"/>
              </a:rPr>
              <a:t>Skjermtiden er </a:t>
            </a:r>
            <a:r>
              <a:rPr lang="nb-NO" sz="1100" dirty="0" smtClean="0">
                <a:cs typeface="Akkurat"/>
              </a:rPr>
              <a:t>stabil </a:t>
            </a:r>
            <a:r>
              <a:rPr lang="nb-NO" sz="1100" dirty="0">
                <a:cs typeface="Akkurat"/>
              </a:rPr>
              <a:t>gjennom </a:t>
            </a:r>
            <a:r>
              <a:rPr lang="nb-NO" sz="1100" dirty="0" smtClean="0">
                <a:cs typeface="Akkurat"/>
              </a:rPr>
              <a:t>videregående, </a:t>
            </a:r>
            <a:r>
              <a:rPr lang="nb-NO" sz="1100" dirty="0">
                <a:cs typeface="Akkurat"/>
              </a:rPr>
              <a:t>og på landsbasis bruker gutter samlet noe mer tid foran en skjerm enn jenter. </a:t>
            </a:r>
            <a:endParaRPr lang="nb-NO" sz="1100" dirty="0" smtClean="0">
              <a:cs typeface="Akkurat"/>
            </a:endParaRPr>
          </a:p>
          <a:p>
            <a:pPr>
              <a:lnSpc>
                <a:spcPts val="1350"/>
              </a:lnSpc>
              <a:spcBef>
                <a:spcPts val="600"/>
              </a:spcBef>
            </a:pPr>
            <a:r>
              <a:rPr lang="nb-NO" sz="1100" dirty="0">
                <a:cs typeface="Akkurat"/>
              </a:rPr>
              <a:t>Siden 2015 har andelen unge som bruker minst tre timer foran en skjerm økt med mellom fire og åtte prosentpoeng. Økningen er størst blant jenter, og skyldes at stadig flere bruker mye tid på sosiale medier.</a:t>
            </a:r>
          </a:p>
          <a:p>
            <a:pPr>
              <a:lnSpc>
                <a:spcPts val="1350"/>
              </a:lnSpc>
              <a:spcBef>
                <a:spcPts val="600"/>
              </a:spcBef>
            </a:pPr>
            <a:r>
              <a:rPr lang="nb-NO" sz="1100" dirty="0" smtClean="0">
                <a:cs typeface="Akkurat"/>
              </a:rPr>
              <a:t>Det </a:t>
            </a:r>
            <a:r>
              <a:rPr lang="nb-NO" sz="1100" dirty="0">
                <a:cs typeface="Akkurat"/>
              </a:rPr>
              <a:t>er </a:t>
            </a:r>
            <a:r>
              <a:rPr lang="nb-NO" sz="1100" dirty="0" smtClean="0">
                <a:cs typeface="Akkurat"/>
              </a:rPr>
              <a:t>betydelige </a:t>
            </a:r>
            <a:r>
              <a:rPr lang="nb-NO" sz="1100" dirty="0">
                <a:cs typeface="Akkurat"/>
              </a:rPr>
              <a:t>kjønnsforskjeller </a:t>
            </a:r>
            <a:r>
              <a:rPr lang="nb-NO" sz="1100" dirty="0" smtClean="0">
                <a:cs typeface="Akkurat"/>
              </a:rPr>
              <a:t>i hva </a:t>
            </a:r>
            <a:r>
              <a:rPr lang="nb-NO" sz="1100" dirty="0">
                <a:cs typeface="Akkurat"/>
              </a:rPr>
              <a:t>gutter og jenter bruker mediene til. Mens gutter er langt mer opptatt av spill, er </a:t>
            </a:r>
            <a:r>
              <a:rPr lang="nb-NO" sz="1100" dirty="0" smtClean="0">
                <a:cs typeface="Akkurat"/>
              </a:rPr>
              <a:t>jenter </a:t>
            </a:r>
            <a:r>
              <a:rPr lang="nb-NO" sz="1100" dirty="0">
                <a:cs typeface="Akkurat"/>
              </a:rPr>
              <a:t>oftere på sosiale medier. Jenter bruker samlet sett noe mer tid enn gutter på filmer, serier og TV-programmer. </a:t>
            </a:r>
          </a:p>
        </p:txBody>
      </p:sp>
      <p:sp>
        <p:nvSpPr>
          <p:cNvPr id="6" name="Tittel 5"/>
          <p:cNvSpPr>
            <a:spLocks noGrp="1"/>
          </p:cNvSpPr>
          <p:nvPr>
            <p:ph type="title"/>
          </p:nvPr>
        </p:nvSpPr>
        <p:spPr/>
        <p:txBody>
          <a:bodyPr/>
          <a:lstStyle/>
          <a:p>
            <a:r>
              <a:rPr lang="nb-NO" dirty="0" smtClean="0"/>
              <a:t>Mediebruk</a:t>
            </a:r>
            <a:endParaRPr lang="nb-NO" dirty="0"/>
          </a:p>
        </p:txBody>
      </p:sp>
      <p:sp>
        <p:nvSpPr>
          <p:cNvPr id="17" name="Rektangel 16"/>
          <p:cNvSpPr/>
          <p:nvPr/>
        </p:nvSpPr>
        <p:spPr>
          <a:xfrm>
            <a:off x="3573016" y="3512840"/>
            <a:ext cx="2736304" cy="144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smtClean="0">
                <a:solidFill>
                  <a:schemeClr val="tx2"/>
                </a:solidFill>
                <a:latin typeface="Eames Century Modern Regular" panose="02000503070705020203" pitchFamily="50" charset="0"/>
              </a:rPr>
              <a:t>Stor variasjon i ungdoms bruk av digitale medier</a:t>
            </a:r>
            <a:endParaRPr lang="nb-NO" sz="2000" dirty="0">
              <a:solidFill>
                <a:schemeClr val="tx2"/>
              </a:solidFill>
              <a:latin typeface="Eames Century Modern Regular" panose="02000503070705020203" pitchFamily="50" charset="0"/>
            </a:endParaRPr>
          </a:p>
        </p:txBody>
      </p:sp>
      <p:sp>
        <p:nvSpPr>
          <p:cNvPr id="8" name="Rektangel 7"/>
          <p:cNvSpPr/>
          <p:nvPr/>
        </p:nvSpPr>
        <p:spPr>
          <a:xfrm>
            <a:off x="272189" y="9345488"/>
            <a:ext cx="441146"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22</a:t>
            </a:r>
            <a:endParaRPr lang="nb-NO" dirty="0">
              <a:latin typeface="Eames Century Modern Regular" panose="02000503070705020203" pitchFamily="50" charset="0"/>
            </a:endParaRPr>
          </a:p>
        </p:txBody>
      </p:sp>
      <p:sp>
        <p:nvSpPr>
          <p:cNvPr id="5" name="Rektangel 4"/>
          <p:cNvSpPr/>
          <p:nvPr/>
        </p:nvSpPr>
        <p:spPr>
          <a:xfrm>
            <a:off x="243736" y="5461925"/>
            <a:ext cx="6281608" cy="830997"/>
          </a:xfrm>
          <a:prstGeom prst="rect">
            <a:avLst/>
          </a:prstGeom>
        </p:spPr>
        <p:txBody>
          <a:bodyPr wrap="square">
            <a:spAutoFit/>
          </a:bodyPr>
          <a:lstStyle/>
          <a:p>
            <a:r>
              <a:rPr lang="nb-NO" dirty="0" smtClean="0">
                <a:latin typeface="Akkurat Pro" panose="020B0504020101020102" pitchFamily="34" charset="0"/>
              </a:rPr>
              <a:t>Utenom skolen, hvor lang tid bruker du vanligvis foran en skjerm i løpet av en dag?</a:t>
            </a:r>
            <a:endParaRPr lang="nb-NO" dirty="0">
              <a:latin typeface="Akkurat Pro" panose="020B0504020101020102" pitchFamily="34"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665965832"/>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7280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441146"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23</a:t>
            </a:r>
            <a:endParaRPr lang="nb-NO" dirty="0">
              <a:latin typeface="Eames Century Modern Regular" panose="02000503070705020203" pitchFamily="50" charset="0"/>
            </a:endParaRPr>
          </a:p>
        </p:txBody>
      </p:sp>
      <p:graphicFrame>
        <p:nvGraphicFramePr>
          <p:cNvPr id="10" name="Diagram 9"/>
          <p:cNvGraphicFramePr>
            <a:graphicFrameLocks/>
          </p:cNvGraphicFramePr>
          <p:nvPr>
            <p:extLst>
              <p:ext uri="{D42A27DB-BD31-4B8C-83A1-F6EECF244321}">
                <p14:modId xmlns:p14="http://schemas.microsoft.com/office/powerpoint/2010/main" val="3824816126"/>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894112089"/>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345495" y="3584848"/>
            <a:ext cx="6060708" cy="369332"/>
          </a:xfrm>
          <a:prstGeom prst="rect">
            <a:avLst/>
          </a:prstGeom>
        </p:spPr>
        <p:txBody>
          <a:bodyPr wrap="square">
            <a:spAutoFit/>
          </a:bodyPr>
          <a:lstStyle/>
          <a:p>
            <a:r>
              <a:rPr lang="nb-NO" dirty="0" smtClean="0">
                <a:latin typeface="Akkurat Pro" panose="020B0504020101020102" pitchFamily="34" charset="0"/>
              </a:rPr>
              <a:t>Tidsbruk i løpet av en vanlig dag</a:t>
            </a:r>
            <a:endParaRPr lang="nb-NO" dirty="0">
              <a:latin typeface="Akkurat Pro" panose="020B0504020101020102" pitchFamily="34" charset="0"/>
            </a:endParaRPr>
          </a:p>
        </p:txBody>
      </p:sp>
      <p:graphicFrame>
        <p:nvGraphicFramePr>
          <p:cNvPr id="13" name="Diagram 12"/>
          <p:cNvGraphicFramePr>
            <a:graphicFrameLocks/>
          </p:cNvGraphicFramePr>
          <p:nvPr>
            <p:extLst>
              <p:ext uri="{D42A27DB-BD31-4B8C-83A1-F6EECF244321}">
                <p14:modId xmlns:p14="http://schemas.microsoft.com/office/powerpoint/2010/main" val="2047758690"/>
              </p:ext>
            </p:extLst>
          </p:nvPr>
        </p:nvGraphicFramePr>
        <p:xfrm>
          <a:off x="370906" y="4012335"/>
          <a:ext cx="6370462" cy="2735594"/>
        </p:xfrm>
        <a:graphic>
          <a:graphicData uri="http://schemas.openxmlformats.org/drawingml/2006/chart">
            <c:chart xmlns:c="http://schemas.openxmlformats.org/drawingml/2006/chart" xmlns:r="http://schemas.openxmlformats.org/officeDocument/2006/relationships" r:id="rId4"/>
          </a:graphicData>
        </a:graphic>
      </p:graphicFrame>
      <p:sp>
        <p:nvSpPr>
          <p:cNvPr id="5" name="Rektangel 4"/>
          <p:cNvSpPr/>
          <p:nvPr/>
        </p:nvSpPr>
        <p:spPr>
          <a:xfrm>
            <a:off x="345495" y="1064568"/>
            <a:ext cx="6060708" cy="830997"/>
          </a:xfrm>
          <a:prstGeom prst="rect">
            <a:avLst/>
          </a:prstGeom>
        </p:spPr>
        <p:txBody>
          <a:bodyPr wrap="square">
            <a:spAutoFit/>
          </a:bodyPr>
          <a:lstStyle/>
          <a:p>
            <a:r>
              <a:rPr lang="nb-NO" dirty="0" smtClean="0">
                <a:latin typeface="Akkurat Pro" panose="020B0504020101020102" pitchFamily="34" charset="0"/>
              </a:rPr>
              <a:t>Prosentandel som </a:t>
            </a:r>
            <a:r>
              <a:rPr lang="nb-NO" dirty="0">
                <a:latin typeface="Akkurat Pro" panose="020B0504020101020102" pitchFamily="34" charset="0"/>
              </a:rPr>
              <a:t>daglig </a:t>
            </a:r>
            <a:r>
              <a:rPr lang="nb-NO" dirty="0" smtClean="0">
                <a:latin typeface="Akkurat Pro" panose="020B0504020101020102" pitchFamily="34" charset="0"/>
              </a:rPr>
              <a:t>bruker minst to timer på elektroniske spill</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graphicFrame>
        <p:nvGraphicFramePr>
          <p:cNvPr id="9" name="Diagram 8"/>
          <p:cNvGraphicFramePr>
            <a:graphicFrameLocks/>
          </p:cNvGraphicFramePr>
          <p:nvPr>
            <p:extLst>
              <p:ext uri="{D42A27DB-BD31-4B8C-83A1-F6EECF244321}">
                <p14:modId xmlns:p14="http://schemas.microsoft.com/office/powerpoint/2010/main" val="1192095808"/>
              </p:ext>
            </p:extLst>
          </p:nvPr>
        </p:nvGraphicFramePr>
        <p:xfrm>
          <a:off x="347818" y="7714009"/>
          <a:ext cx="3024336" cy="16516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p:cNvGraphicFramePr>
            <a:graphicFrameLocks/>
          </p:cNvGraphicFramePr>
          <p:nvPr>
            <p:extLst>
              <p:ext uri="{D42A27DB-BD31-4B8C-83A1-F6EECF244321}">
                <p14:modId xmlns:p14="http://schemas.microsoft.com/office/powerpoint/2010/main" val="1621530033"/>
              </p:ext>
            </p:extLst>
          </p:nvPr>
        </p:nvGraphicFramePr>
        <p:xfrm>
          <a:off x="3374478" y="7730433"/>
          <a:ext cx="2790826" cy="1633538"/>
        </p:xfrm>
        <a:graphic>
          <a:graphicData uri="http://schemas.openxmlformats.org/drawingml/2006/chart">
            <c:chart xmlns:c="http://schemas.openxmlformats.org/drawingml/2006/chart" xmlns:r="http://schemas.openxmlformats.org/officeDocument/2006/relationships" r:id="rId6"/>
          </a:graphicData>
        </a:graphic>
      </p:graphicFrame>
      <p:sp>
        <p:nvSpPr>
          <p:cNvPr id="15" name="Rektangel 14"/>
          <p:cNvSpPr/>
          <p:nvPr/>
        </p:nvSpPr>
        <p:spPr>
          <a:xfrm>
            <a:off x="345495" y="6897216"/>
            <a:ext cx="6060708" cy="830997"/>
          </a:xfrm>
          <a:prstGeom prst="rect">
            <a:avLst/>
          </a:prstGeom>
        </p:spPr>
        <p:txBody>
          <a:bodyPr wrap="square">
            <a:spAutoFit/>
          </a:bodyPr>
          <a:lstStyle/>
          <a:p>
            <a:r>
              <a:rPr lang="nb-NO" dirty="0">
                <a:latin typeface="Akkurat Pro" panose="020B0504020101020102" pitchFamily="34" charset="0"/>
              </a:rPr>
              <a:t>Prosentandel som daglig </a:t>
            </a:r>
            <a:r>
              <a:rPr lang="nb-NO" dirty="0" smtClean="0">
                <a:latin typeface="Akkurat Pro" panose="020B0504020101020102" pitchFamily="34" charset="0"/>
              </a:rPr>
              <a:t>bruker minst to timer på sosiale medier</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spTree>
    <p:extLst>
      <p:ext uri="{BB962C8B-B14F-4D97-AF65-F5344CB8AC3E}">
        <p14:creationId xmlns:p14="http://schemas.microsoft.com/office/powerpoint/2010/main" val="754135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2735769527"/>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3"/>
            <a:ext cx="6030344" cy="4279864"/>
          </a:xfrm>
        </p:spPr>
        <p:txBody>
          <a:bodyPr>
            <a:normAutofit/>
          </a:bodyPr>
          <a:lstStyle/>
          <a:p>
            <a:pPr>
              <a:lnSpc>
                <a:spcPts val="1350"/>
              </a:lnSpc>
              <a:spcBef>
                <a:spcPts val="600"/>
              </a:spcBef>
            </a:pPr>
            <a:r>
              <a:rPr lang="nb-NO" sz="1100" dirty="0" smtClean="0">
                <a:cs typeface="Akkurat"/>
              </a:rPr>
              <a:t>Organisasjoner, klubber, lag og foreninger er </a:t>
            </a:r>
            <a:r>
              <a:rPr lang="nb-NO" sz="1100" dirty="0">
                <a:cs typeface="Akkurat"/>
              </a:rPr>
              <a:t>viktige arenaer for samvær med andre unge, og gir andre erfaringer og læringsbetingelser enn skolen og mer uformelle situasjoner. På sitt beste gir organisasjonene ungdom mulighet til å utvikle sine evner, de lærer å fungere i et fellesskap, ytre egne meninger og å jobbe målrettet.</a:t>
            </a:r>
          </a:p>
          <a:p>
            <a:pPr>
              <a:lnSpc>
                <a:spcPts val="1350"/>
              </a:lnSpc>
              <a:spcBef>
                <a:spcPts val="600"/>
              </a:spcBef>
            </a:pPr>
            <a:r>
              <a:rPr lang="nb-NO" sz="1100" dirty="0" smtClean="0">
                <a:cs typeface="Akkurat"/>
              </a:rPr>
              <a:t>Barne- </a:t>
            </a:r>
            <a:r>
              <a:rPr lang="nb-NO" sz="1100" dirty="0">
                <a:cs typeface="Akkurat"/>
              </a:rPr>
              <a:t>og ungdomsorganisasjonene tillegges ofte en forebyggende rolle. Forskning tyder imidlertid på at sammenhengen mellom for eksempel rusmiddelbruk og organisasjonsdeltakelse varierer en del med organisasjonstype. Det er også slik at mange av organisasjonene særlig rekrutterer ungdom som i utgangspunktet er «veltilpassede».</a:t>
            </a:r>
          </a:p>
          <a:p>
            <a:pPr>
              <a:lnSpc>
                <a:spcPts val="1350"/>
              </a:lnSpc>
              <a:spcBef>
                <a:spcPts val="600"/>
              </a:spcBef>
            </a:pPr>
            <a:r>
              <a:rPr lang="nb-NO" sz="1100" dirty="0">
                <a:cs typeface="Akkurat"/>
              </a:rPr>
              <a:t>Ungdata viser at de fleste barn og unge har deltatt i eller vært innom ulike typer organiserte fritidsaktiviteter gjennom oppveksten. Selv om det er en viss nedgang i løpet av ungdomsårene, er det på landsbasis fremdeles over en av tre som deltar i en eller annen form for organisert fritidsaktivitet i VG3</a:t>
            </a:r>
            <a:r>
              <a:rPr lang="nb-NO" sz="1100" dirty="0" smtClean="0">
                <a:cs typeface="Akkurat"/>
              </a:rPr>
              <a:t>.</a:t>
            </a:r>
            <a:endParaRPr lang="nb-NO" sz="1100" dirty="0">
              <a:cs typeface="Akkurat"/>
            </a:endParaRPr>
          </a:p>
          <a:p>
            <a:pPr>
              <a:lnSpc>
                <a:spcPts val="1350"/>
              </a:lnSpc>
              <a:spcBef>
                <a:spcPts val="600"/>
              </a:spcBef>
            </a:pPr>
            <a:r>
              <a:rPr lang="nb-NO" sz="1100" dirty="0" smtClean="0">
                <a:cs typeface="Akkurat"/>
              </a:rPr>
              <a:t>Landsrepresentative </a:t>
            </a:r>
            <a:r>
              <a:rPr lang="nb-NO" sz="1100" dirty="0">
                <a:cs typeface="Akkurat"/>
              </a:rPr>
              <a:t>undersøkelser fra de siste tiårene tyder </a:t>
            </a:r>
            <a:r>
              <a:rPr lang="nb-NO" sz="1100" dirty="0" smtClean="0">
                <a:cs typeface="Akkurat"/>
              </a:rPr>
              <a:t>på </a:t>
            </a:r>
            <a:r>
              <a:rPr lang="nb-NO" sz="1100" dirty="0">
                <a:cs typeface="Akkurat"/>
              </a:rPr>
              <a:t>at andelen unge medlemmer i frivillige organisasjoner har vært synkende. Det er organisasjoner som speider, korps, kor og religiøse foreninger som har opplevd størst </a:t>
            </a:r>
            <a:r>
              <a:rPr lang="nb-NO" sz="1100" dirty="0" smtClean="0">
                <a:cs typeface="Akkurat"/>
              </a:rPr>
              <a:t>medlemssvikt. Idrettslagene </a:t>
            </a:r>
            <a:r>
              <a:rPr lang="nb-NO" sz="1100" dirty="0">
                <a:cs typeface="Akkurat"/>
              </a:rPr>
              <a:t>har </a:t>
            </a:r>
            <a:r>
              <a:rPr lang="nb-NO" sz="1100" dirty="0" smtClean="0">
                <a:cs typeface="Akkurat"/>
              </a:rPr>
              <a:t>derimot i </a:t>
            </a:r>
            <a:r>
              <a:rPr lang="nb-NO" sz="1100" dirty="0">
                <a:cs typeface="Akkurat"/>
              </a:rPr>
              <a:t>stor grad beholdt </a:t>
            </a:r>
            <a:r>
              <a:rPr lang="nb-NO" sz="1100" dirty="0" smtClean="0">
                <a:cs typeface="Akkurat"/>
              </a:rPr>
              <a:t>sin store </a:t>
            </a:r>
            <a:r>
              <a:rPr lang="nb-NO" sz="1100" dirty="0">
                <a:cs typeface="Akkurat"/>
              </a:rPr>
              <a:t>oppslutning. </a:t>
            </a:r>
            <a:endParaRPr lang="nb-NO" sz="1100" dirty="0" smtClean="0">
              <a:cs typeface="Akkurat"/>
            </a:endParaRPr>
          </a:p>
          <a:p>
            <a:pPr>
              <a:lnSpc>
                <a:spcPts val="1350"/>
              </a:lnSpc>
              <a:spcBef>
                <a:spcPts val="600"/>
              </a:spcBef>
            </a:pPr>
            <a:endParaRPr lang="nb-NO" sz="1100" dirty="0" smtClean="0">
              <a:cs typeface="Akkurat"/>
            </a:endParaRPr>
          </a:p>
          <a:p>
            <a:pPr>
              <a:lnSpc>
                <a:spcPts val="1350"/>
              </a:lnSpc>
              <a:spcBef>
                <a:spcPts val="600"/>
              </a:spcBef>
            </a:pPr>
            <a:endParaRPr lang="nb-NO" sz="1100" dirty="0" smtClean="0">
              <a:cs typeface="Akkurat"/>
            </a:endParaRPr>
          </a:p>
        </p:txBody>
      </p:sp>
      <p:sp>
        <p:nvSpPr>
          <p:cNvPr id="6" name="Tittel 5"/>
          <p:cNvSpPr>
            <a:spLocks noGrp="1"/>
          </p:cNvSpPr>
          <p:nvPr>
            <p:ph type="title"/>
          </p:nvPr>
        </p:nvSpPr>
        <p:spPr/>
        <p:txBody>
          <a:bodyPr/>
          <a:lstStyle/>
          <a:p>
            <a:r>
              <a:rPr lang="nb-NO" dirty="0" smtClean="0"/>
              <a:t>Organisert fritid</a:t>
            </a:r>
            <a:endParaRPr lang="nb-NO" dirty="0"/>
          </a:p>
        </p:txBody>
      </p:sp>
      <p:sp>
        <p:nvSpPr>
          <p:cNvPr id="8" name="Rektangel 7"/>
          <p:cNvSpPr/>
          <p:nvPr/>
        </p:nvSpPr>
        <p:spPr>
          <a:xfrm>
            <a:off x="272189" y="9345488"/>
            <a:ext cx="441146"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24</a:t>
            </a:r>
            <a:endParaRPr lang="nb-NO" dirty="0">
              <a:latin typeface="Eames Century Modern Regular" panose="02000503070705020203" pitchFamily="50" charset="0"/>
            </a:endParaRPr>
          </a:p>
        </p:txBody>
      </p:sp>
      <p:sp>
        <p:nvSpPr>
          <p:cNvPr id="5" name="Rektangel 4"/>
          <p:cNvSpPr/>
          <p:nvPr/>
        </p:nvSpPr>
        <p:spPr>
          <a:xfrm>
            <a:off x="243736" y="5461925"/>
            <a:ext cx="6281608" cy="830997"/>
          </a:xfrm>
          <a:prstGeom prst="rect">
            <a:avLst/>
          </a:prstGeom>
        </p:spPr>
        <p:txBody>
          <a:bodyPr wrap="square">
            <a:spAutoFit/>
          </a:bodyPr>
          <a:lstStyle/>
          <a:p>
            <a:r>
              <a:rPr lang="nb-NO" dirty="0">
                <a:latin typeface="Akkurat Pro" panose="020B0504020101020102" pitchFamily="34" charset="0"/>
              </a:rPr>
              <a:t>Er du, eller har du tidligere vært, med i noen </a:t>
            </a:r>
            <a:r>
              <a:rPr lang="nb-NO" dirty="0" err="1" smtClean="0">
                <a:latin typeface="Akkurat Pro" panose="020B0504020101020102" pitchFamily="34" charset="0"/>
              </a:rPr>
              <a:t>organisa-sjoner</a:t>
            </a:r>
            <a:r>
              <a:rPr lang="nb-NO" dirty="0">
                <a:latin typeface="Akkurat Pro" panose="020B0504020101020102" pitchFamily="34" charset="0"/>
              </a:rPr>
              <a:t>, klubber, lag eller foreninger etter at du fylte 10 år?</a:t>
            </a: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2225604866"/>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8"/>
          <p:cNvSpPr/>
          <p:nvPr/>
        </p:nvSpPr>
        <p:spPr>
          <a:xfrm>
            <a:off x="3573016" y="3512840"/>
            <a:ext cx="2736304" cy="1512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2"/>
                </a:solidFill>
                <a:latin typeface="Eames Century Modern Regular" panose="02000503070705020203" pitchFamily="50" charset="0"/>
                <a:cs typeface="Times New Roman" panose="02020603050405020304" pitchFamily="18" charset="0"/>
              </a:rPr>
              <a:t>De </a:t>
            </a:r>
            <a:r>
              <a:rPr lang="nb-NO" sz="2000" dirty="0" smtClean="0">
                <a:solidFill>
                  <a:schemeClr val="tx2"/>
                </a:solidFill>
                <a:latin typeface="Eames Century Modern Regular" panose="02000503070705020203" pitchFamily="50" charset="0"/>
                <a:cs typeface="Times New Roman" panose="02020603050405020304" pitchFamily="18" charset="0"/>
              </a:rPr>
              <a:t>aller fleste </a:t>
            </a:r>
            <a:r>
              <a:rPr lang="nb-NO" sz="2000" dirty="0">
                <a:solidFill>
                  <a:schemeClr val="tx2"/>
                </a:solidFill>
                <a:latin typeface="Eames Century Modern Regular" panose="02000503070705020203" pitchFamily="50" charset="0"/>
                <a:cs typeface="Times New Roman" panose="02020603050405020304" pitchFamily="18" charset="0"/>
              </a:rPr>
              <a:t>har </a:t>
            </a:r>
            <a:r>
              <a:rPr lang="nb-NO" sz="2000" dirty="0" smtClean="0">
                <a:solidFill>
                  <a:schemeClr val="tx2"/>
                </a:solidFill>
                <a:latin typeface="Eames Century Modern Regular" panose="02000503070705020203" pitchFamily="50" charset="0"/>
                <a:cs typeface="Times New Roman" panose="02020603050405020304" pitchFamily="18" charset="0"/>
              </a:rPr>
              <a:t>gjennom oppveksten deltatt i organiserte fritidsaktiviteter</a:t>
            </a:r>
            <a:endParaRPr lang="nb-NO" sz="2000" dirty="0">
              <a:solidFill>
                <a:schemeClr val="tx2"/>
              </a:solidFill>
              <a:latin typeface="Eames Century Modern Regular" panose="02000503070705020203" pitchFamily="50" charset="0"/>
              <a:cs typeface="Times New Roman" panose="02020603050405020304" pitchFamily="18" charset="0"/>
            </a:endParaRPr>
          </a:p>
        </p:txBody>
      </p:sp>
    </p:spTree>
    <p:extLst>
      <p:ext uri="{BB962C8B-B14F-4D97-AF65-F5344CB8AC3E}">
        <p14:creationId xmlns:p14="http://schemas.microsoft.com/office/powerpoint/2010/main" val="2826839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441146"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25</a:t>
            </a:r>
            <a:endParaRPr lang="nb-NO" dirty="0">
              <a:latin typeface="Eames Century Modern Regular" panose="02000503070705020203" pitchFamily="50" charset="0"/>
            </a:endParaRPr>
          </a:p>
        </p:txBody>
      </p:sp>
      <p:sp>
        <p:nvSpPr>
          <p:cNvPr id="5" name="Rektangel 4"/>
          <p:cNvSpPr/>
          <p:nvPr/>
        </p:nvSpPr>
        <p:spPr>
          <a:xfrm>
            <a:off x="345495" y="1064568"/>
            <a:ext cx="6060708" cy="553998"/>
          </a:xfrm>
          <a:prstGeom prst="rect">
            <a:avLst/>
          </a:prstGeom>
        </p:spPr>
        <p:txBody>
          <a:bodyPr wrap="square">
            <a:spAutoFit/>
          </a:bodyPr>
          <a:lstStyle/>
          <a:p>
            <a:r>
              <a:rPr lang="nb-NO" dirty="0" smtClean="0">
                <a:latin typeface="Akkurat Pro" panose="020B0504020101020102" pitchFamily="34" charset="0"/>
              </a:rPr>
              <a:t>Prosentandel som er </a:t>
            </a:r>
            <a:r>
              <a:rPr lang="nb-NO" dirty="0">
                <a:latin typeface="Akkurat Pro" panose="020B0504020101020102" pitchFamily="34" charset="0"/>
              </a:rPr>
              <a:t>med i en </a:t>
            </a:r>
            <a:r>
              <a:rPr lang="nb-NO" dirty="0" smtClean="0">
                <a:latin typeface="Akkurat Pro" panose="020B0504020101020102" pitchFamily="34" charset="0"/>
              </a:rPr>
              <a:t>fritidsorganisasjon</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graphicFrame>
        <p:nvGraphicFramePr>
          <p:cNvPr id="10" name="Diagram 9"/>
          <p:cNvGraphicFramePr>
            <a:graphicFrameLocks/>
          </p:cNvGraphicFramePr>
          <p:nvPr>
            <p:extLst>
              <p:ext uri="{D42A27DB-BD31-4B8C-83A1-F6EECF244321}">
                <p14:modId xmlns:p14="http://schemas.microsoft.com/office/powerpoint/2010/main" val="224568570"/>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1658287788"/>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345495" y="3584848"/>
            <a:ext cx="6060708" cy="553998"/>
          </a:xfrm>
          <a:prstGeom prst="rect">
            <a:avLst/>
          </a:prstGeom>
        </p:spPr>
        <p:txBody>
          <a:bodyPr wrap="square">
            <a:spAutoFit/>
          </a:bodyPr>
          <a:lstStyle/>
          <a:p>
            <a:r>
              <a:rPr lang="nb-NO" dirty="0" smtClean="0">
                <a:latin typeface="Akkurat Pro" panose="020B0504020101020102" pitchFamily="34" charset="0"/>
              </a:rPr>
              <a:t>Deltakelse i ulike organiserte fritidsaktiviteter</a:t>
            </a:r>
          </a:p>
          <a:p>
            <a:r>
              <a:rPr lang="nb-NO" sz="1200" dirty="0" smtClean="0">
                <a:latin typeface="Akkurat Pro" panose="020B0504020101020102" pitchFamily="34" charset="0"/>
              </a:rPr>
              <a:t>Antall ganger </a:t>
            </a:r>
            <a:r>
              <a:rPr lang="nb-NO" sz="1200" dirty="0">
                <a:latin typeface="Akkurat Pro" panose="020B0504020101020102" pitchFamily="34" charset="0"/>
              </a:rPr>
              <a:t>i løpet </a:t>
            </a:r>
            <a:r>
              <a:rPr lang="nb-NO" sz="1200" dirty="0" smtClean="0">
                <a:latin typeface="Akkurat Pro" panose="020B0504020101020102" pitchFamily="34" charset="0"/>
              </a:rPr>
              <a:t>siste måned</a:t>
            </a:r>
            <a:endParaRPr lang="nb-NO" sz="1200" dirty="0">
              <a:latin typeface="Akkurat Pro" panose="020B0504020101020102" pitchFamily="34" charset="0"/>
            </a:endParaRPr>
          </a:p>
        </p:txBody>
      </p:sp>
      <p:graphicFrame>
        <p:nvGraphicFramePr>
          <p:cNvPr id="13" name="Diagram 12"/>
          <p:cNvGraphicFramePr>
            <a:graphicFrameLocks/>
          </p:cNvGraphicFramePr>
          <p:nvPr>
            <p:extLst>
              <p:ext uri="{D42A27DB-BD31-4B8C-83A1-F6EECF244321}">
                <p14:modId xmlns:p14="http://schemas.microsoft.com/office/powerpoint/2010/main" val="93234431"/>
              </p:ext>
            </p:extLst>
          </p:nvPr>
        </p:nvGraphicFramePr>
        <p:xfrm>
          <a:off x="370906" y="4160911"/>
          <a:ext cx="6370462" cy="2587017"/>
        </p:xfrm>
        <a:graphic>
          <a:graphicData uri="http://schemas.openxmlformats.org/drawingml/2006/chart">
            <c:chart xmlns:c="http://schemas.openxmlformats.org/drawingml/2006/chart" xmlns:r="http://schemas.openxmlformats.org/officeDocument/2006/relationships" r:id="rId4"/>
          </a:graphicData>
        </a:graphic>
      </p:graphicFrame>
      <p:sp>
        <p:nvSpPr>
          <p:cNvPr id="11" name="Rektangel 4"/>
          <p:cNvSpPr/>
          <p:nvPr/>
        </p:nvSpPr>
        <p:spPr>
          <a:xfrm>
            <a:off x="345495" y="6969224"/>
            <a:ext cx="6060708" cy="553998"/>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a:t>
            </a:r>
            <a:r>
              <a:rPr lang="nb-NO" sz="1200" dirty="0">
                <a:latin typeface="Akkurat Pro" panose="020B0504020101020102" pitchFamily="34" charset="0"/>
              </a:rPr>
              <a:t>er med i en fritidsorganisasjon</a:t>
            </a:r>
          </a:p>
        </p:txBody>
      </p:sp>
      <p:graphicFrame>
        <p:nvGraphicFramePr>
          <p:cNvPr id="15" name="Diagram 14"/>
          <p:cNvGraphicFramePr>
            <a:graphicFrameLocks/>
          </p:cNvGraphicFramePr>
          <p:nvPr>
            <p:extLst>
              <p:ext uri="{D42A27DB-BD31-4B8C-83A1-F6EECF244321}">
                <p14:modId xmlns:p14="http://schemas.microsoft.com/office/powerpoint/2010/main" val="3003896398"/>
              </p:ext>
            </p:extLst>
          </p:nvPr>
        </p:nvGraphicFramePr>
        <p:xfrm>
          <a:off x="311970" y="7523222"/>
          <a:ext cx="6094231" cy="16851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07494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69189714"/>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4"/>
            <a:ext cx="5977445" cy="4085493"/>
          </a:xfrm>
        </p:spPr>
        <p:txBody>
          <a:bodyPr>
            <a:normAutofit/>
          </a:bodyPr>
          <a:lstStyle/>
          <a:p>
            <a:pPr>
              <a:lnSpc>
                <a:spcPts val="1350"/>
              </a:lnSpc>
              <a:spcBef>
                <a:spcPts val="600"/>
              </a:spcBef>
            </a:pPr>
            <a:r>
              <a:rPr lang="nb-NO" sz="1100" dirty="0">
                <a:cs typeface="Akkurat"/>
              </a:rPr>
              <a:t>Svært mange unge trener på fritiden. Noen spiller håndball, basket eller fotball gjennom et idrettslag, og andre trener på et treningssenter. Det er også mange unge som sykler eller løper seg en tur, enten alene eller sammen med venner.</a:t>
            </a:r>
          </a:p>
          <a:p>
            <a:pPr>
              <a:lnSpc>
                <a:spcPts val="1350"/>
              </a:lnSpc>
              <a:spcBef>
                <a:spcPts val="600"/>
              </a:spcBef>
            </a:pPr>
            <a:r>
              <a:rPr lang="nb-NO" sz="1100" dirty="0">
                <a:cs typeface="Akkurat"/>
              </a:rPr>
              <a:t>Mediene gir av og til inntrykk av at norsk ungdom er i ferd med å forfalle fysisk. Forskning viser derimot at det er like mange som trener i dag som for 20 år siden. Samtidig er mange lite fysiske aktive ellers i hverdagen, og det tilbringes mye tid foran ulike typer skjermer.</a:t>
            </a:r>
          </a:p>
          <a:p>
            <a:pPr>
              <a:lnSpc>
                <a:spcPts val="1350"/>
              </a:lnSpc>
              <a:spcBef>
                <a:spcPts val="600"/>
              </a:spcBef>
            </a:pPr>
            <a:r>
              <a:rPr lang="nb-NO" sz="1100" dirty="0" smtClean="0">
                <a:cs typeface="Akkurat"/>
              </a:rPr>
              <a:t>I </a:t>
            </a:r>
            <a:r>
              <a:rPr lang="nb-NO" sz="1100" dirty="0">
                <a:cs typeface="Akkurat"/>
              </a:rPr>
              <a:t>løpet av ungdomstiden er det mange som slutter i </a:t>
            </a:r>
            <a:r>
              <a:rPr lang="nb-NO" sz="1100" dirty="0" smtClean="0">
                <a:cs typeface="Akkurat"/>
              </a:rPr>
              <a:t>idrettslagene og på slutten av videregående er det bare en av fire som fremdeles er medlem. En god del av de som slutter i idrettslagene begynner </a:t>
            </a:r>
            <a:r>
              <a:rPr lang="nb-NO" sz="1100" dirty="0">
                <a:cs typeface="Akkurat"/>
              </a:rPr>
              <a:t>å trene på treningssenter eller </a:t>
            </a:r>
            <a:r>
              <a:rPr lang="nb-NO" sz="1100" dirty="0" smtClean="0">
                <a:cs typeface="Akkurat"/>
              </a:rPr>
              <a:t>de trener på egen hånd. Samlet sett er det derfor ikke så store forskjeller i treningsaktivitet mellom ungdom på VG1, VG2 og VG3.</a:t>
            </a:r>
          </a:p>
          <a:p>
            <a:pPr>
              <a:lnSpc>
                <a:spcPts val="1350"/>
              </a:lnSpc>
              <a:spcBef>
                <a:spcPts val="600"/>
              </a:spcBef>
            </a:pPr>
            <a:r>
              <a:rPr lang="nb-NO" sz="1100" dirty="0">
                <a:cs typeface="Akkurat"/>
              </a:rPr>
              <a:t>Ungdata viser at de fleste unge driver med en eller annen form for trening.</a:t>
            </a:r>
          </a:p>
          <a:p>
            <a:pPr>
              <a:lnSpc>
                <a:spcPts val="1350"/>
              </a:lnSpc>
              <a:spcBef>
                <a:spcPts val="600"/>
              </a:spcBef>
            </a:pPr>
            <a:r>
              <a:rPr lang="nb-NO" sz="1100" dirty="0" smtClean="0">
                <a:cs typeface="Akkurat"/>
              </a:rPr>
              <a:t>Det </a:t>
            </a:r>
            <a:r>
              <a:rPr lang="nb-NO" sz="1100" dirty="0">
                <a:cs typeface="Akkurat"/>
              </a:rPr>
              <a:t>har tradisjonelt vært klare kjønnsforskjeller i trening, og særlig har det vært flere gutter enn jenter i idrettslagene. De siste årene har vi sett en tendens til at flere jenter trener på andre arenaer (utenfor idrettslagene), slik at det i dag er små kjønnsforskjeller i trening samlet sett.</a:t>
            </a:r>
          </a:p>
          <a:p>
            <a:pPr>
              <a:lnSpc>
                <a:spcPts val="1350"/>
              </a:lnSpc>
              <a:spcBef>
                <a:spcPts val="600"/>
              </a:spcBef>
            </a:pPr>
            <a:r>
              <a:rPr lang="nb-NO" sz="1100" dirty="0">
                <a:cs typeface="Akkurat"/>
              </a:rPr>
              <a:t>I mange idretter stilles det store krav til utstyr og deltakelse, og det kan koste en god del å være med. Dette kan være en utfordring for å nå det overordnede målet for norsk idrett: «idrett for alle</a:t>
            </a:r>
            <a:r>
              <a:rPr lang="nb-NO" sz="1100" dirty="0" smtClean="0">
                <a:cs typeface="Akkurat"/>
              </a:rPr>
              <a:t>».</a:t>
            </a:r>
          </a:p>
          <a:p>
            <a:pPr>
              <a:lnSpc>
                <a:spcPts val="1350"/>
              </a:lnSpc>
              <a:spcBef>
                <a:spcPts val="600"/>
              </a:spcBef>
            </a:pPr>
            <a:endParaRPr lang="nb-NO" sz="1100" dirty="0">
              <a:cs typeface="Akkurat"/>
            </a:endParaRPr>
          </a:p>
        </p:txBody>
      </p:sp>
      <p:sp>
        <p:nvSpPr>
          <p:cNvPr id="6" name="Tittel 5"/>
          <p:cNvSpPr>
            <a:spLocks noGrp="1"/>
          </p:cNvSpPr>
          <p:nvPr>
            <p:ph type="title"/>
          </p:nvPr>
        </p:nvSpPr>
        <p:spPr/>
        <p:txBody>
          <a:bodyPr/>
          <a:lstStyle/>
          <a:p>
            <a:r>
              <a:rPr lang="nb-NO" dirty="0" smtClean="0"/>
              <a:t>Trening</a:t>
            </a:r>
            <a:endParaRPr lang="nb-NO" dirty="0"/>
          </a:p>
        </p:txBody>
      </p:sp>
      <p:sp>
        <p:nvSpPr>
          <p:cNvPr id="17" name="Rektangel 16"/>
          <p:cNvSpPr/>
          <p:nvPr/>
        </p:nvSpPr>
        <p:spPr>
          <a:xfrm>
            <a:off x="3549316" y="3862137"/>
            <a:ext cx="2760004" cy="1090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smtClean="0">
                <a:solidFill>
                  <a:schemeClr val="tx2"/>
                </a:solidFill>
                <a:latin typeface="Eames Century Modern Regular" panose="02000503070705020203" pitchFamily="50" charset="0"/>
              </a:rPr>
              <a:t>Dagens ungdom er opptatt av trening</a:t>
            </a:r>
            <a:endParaRPr lang="nb-NO" sz="2000" dirty="0">
              <a:solidFill>
                <a:schemeClr val="tx2"/>
              </a:solidFill>
              <a:latin typeface="Eames Century Modern Regular" panose="02000503070705020203" pitchFamily="50" charset="0"/>
            </a:endParaRPr>
          </a:p>
        </p:txBody>
      </p:sp>
      <p:sp>
        <p:nvSpPr>
          <p:cNvPr id="8" name="Rektangel 7"/>
          <p:cNvSpPr/>
          <p:nvPr/>
        </p:nvSpPr>
        <p:spPr>
          <a:xfrm>
            <a:off x="272189" y="9345488"/>
            <a:ext cx="441146"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26</a:t>
            </a:r>
            <a:endParaRPr lang="nb-NO" dirty="0">
              <a:latin typeface="Eames Century Modern Regular" panose="02000503070705020203" pitchFamily="50" charset="0"/>
            </a:endParaRPr>
          </a:p>
        </p:txBody>
      </p:sp>
      <p:sp>
        <p:nvSpPr>
          <p:cNvPr id="5" name="Rektangel 4"/>
          <p:cNvSpPr/>
          <p:nvPr/>
        </p:nvSpPr>
        <p:spPr>
          <a:xfrm>
            <a:off x="243736" y="5461925"/>
            <a:ext cx="6281608" cy="553998"/>
          </a:xfrm>
          <a:prstGeom prst="rect">
            <a:avLst/>
          </a:prstGeom>
        </p:spPr>
        <p:txBody>
          <a:bodyPr wrap="square">
            <a:spAutoFit/>
          </a:bodyPr>
          <a:lstStyle/>
          <a:p>
            <a:r>
              <a:rPr lang="nb-NO" dirty="0" smtClean="0">
                <a:latin typeface="Akkurat Pro" panose="020B0504020101020102" pitchFamily="34" charset="0"/>
              </a:rPr>
              <a:t>Hvor ofte trener du?</a:t>
            </a:r>
            <a:endParaRPr lang="nb-NO" dirty="0">
              <a:latin typeface="Akkurat Pro" panose="020B0504020101020102" pitchFamily="34"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3605249165"/>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9937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420243"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27</a:t>
            </a:r>
            <a:endParaRPr lang="nb-NO" dirty="0">
              <a:latin typeface="Eames Century Modern Regular" panose="02000503070705020203" pitchFamily="50" charset="0"/>
            </a:endParaRPr>
          </a:p>
        </p:txBody>
      </p:sp>
      <p:graphicFrame>
        <p:nvGraphicFramePr>
          <p:cNvPr id="10" name="Diagram 9"/>
          <p:cNvGraphicFramePr>
            <a:graphicFrameLocks/>
          </p:cNvGraphicFramePr>
          <p:nvPr>
            <p:extLst>
              <p:ext uri="{D42A27DB-BD31-4B8C-83A1-F6EECF244321}">
                <p14:modId xmlns:p14="http://schemas.microsoft.com/office/powerpoint/2010/main" val="599529023"/>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174050505"/>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345495" y="3536300"/>
            <a:ext cx="6251857" cy="369332"/>
          </a:xfrm>
          <a:prstGeom prst="rect">
            <a:avLst/>
          </a:prstGeom>
        </p:spPr>
        <p:txBody>
          <a:bodyPr wrap="square">
            <a:spAutoFit/>
          </a:bodyPr>
          <a:lstStyle/>
          <a:p>
            <a:r>
              <a:rPr lang="nb-NO" dirty="0" smtClean="0">
                <a:latin typeface="Akkurat Pro" panose="020B0504020101020102" pitchFamily="34" charset="0"/>
              </a:rPr>
              <a:t>Prosentandel som trener minst én gang i uka</a:t>
            </a:r>
            <a:endParaRPr lang="nb-NO" dirty="0">
              <a:latin typeface="Akkurat Pro" panose="020B0504020101020102" pitchFamily="34" charset="0"/>
            </a:endParaRPr>
          </a:p>
        </p:txBody>
      </p:sp>
      <p:graphicFrame>
        <p:nvGraphicFramePr>
          <p:cNvPr id="13" name="Diagram 12"/>
          <p:cNvGraphicFramePr>
            <a:graphicFrameLocks/>
          </p:cNvGraphicFramePr>
          <p:nvPr>
            <p:extLst>
              <p:ext uri="{D42A27DB-BD31-4B8C-83A1-F6EECF244321}">
                <p14:modId xmlns:p14="http://schemas.microsoft.com/office/powerpoint/2010/main" val="314646432"/>
              </p:ext>
            </p:extLst>
          </p:nvPr>
        </p:nvGraphicFramePr>
        <p:xfrm>
          <a:off x="345495" y="3968832"/>
          <a:ext cx="6226446" cy="2832448"/>
        </p:xfrm>
        <a:graphic>
          <a:graphicData uri="http://schemas.openxmlformats.org/drawingml/2006/chart">
            <c:chart xmlns:c="http://schemas.openxmlformats.org/drawingml/2006/chart" xmlns:r="http://schemas.openxmlformats.org/officeDocument/2006/relationships" r:id="rId4"/>
          </a:graphicData>
        </a:graphic>
      </p:graphicFrame>
      <p:sp>
        <p:nvSpPr>
          <p:cNvPr id="5" name="Rektangel 4"/>
          <p:cNvSpPr/>
          <p:nvPr/>
        </p:nvSpPr>
        <p:spPr>
          <a:xfrm>
            <a:off x="345495" y="1064568"/>
            <a:ext cx="6060708" cy="553998"/>
          </a:xfrm>
          <a:prstGeom prst="rect">
            <a:avLst/>
          </a:prstGeom>
        </p:spPr>
        <p:txBody>
          <a:bodyPr wrap="square">
            <a:spAutoFit/>
          </a:bodyPr>
          <a:lstStyle/>
          <a:p>
            <a:r>
              <a:rPr lang="nb-NO" dirty="0" smtClean="0">
                <a:latin typeface="Akkurat Pro" panose="020B0504020101020102" pitchFamily="34" charset="0"/>
              </a:rPr>
              <a:t>Prosentandel som trener minst én gang i uka</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sp>
        <p:nvSpPr>
          <p:cNvPr id="11" name="Rektangel 4"/>
          <p:cNvSpPr/>
          <p:nvPr/>
        </p:nvSpPr>
        <p:spPr>
          <a:xfrm>
            <a:off x="345495" y="6969224"/>
            <a:ext cx="6060708" cy="553998"/>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trener </a:t>
            </a:r>
            <a:r>
              <a:rPr lang="nb-NO" sz="1200" dirty="0">
                <a:latin typeface="Akkurat Pro" panose="020B0504020101020102" pitchFamily="34" charset="0"/>
              </a:rPr>
              <a:t>minst én gang i </a:t>
            </a:r>
            <a:r>
              <a:rPr lang="nb-NO" sz="1200" dirty="0" smtClean="0">
                <a:latin typeface="Akkurat Pro" panose="020B0504020101020102" pitchFamily="34" charset="0"/>
              </a:rPr>
              <a:t>uka</a:t>
            </a:r>
            <a:endParaRPr lang="nb-NO" sz="1200" dirty="0">
              <a:latin typeface="Akkurat Pro" panose="020B0504020101020102" pitchFamily="34" charset="0"/>
            </a:endParaRPr>
          </a:p>
        </p:txBody>
      </p:sp>
      <p:graphicFrame>
        <p:nvGraphicFramePr>
          <p:cNvPr id="15" name="Diagram 14"/>
          <p:cNvGraphicFramePr>
            <a:graphicFrameLocks/>
          </p:cNvGraphicFramePr>
          <p:nvPr>
            <p:extLst>
              <p:ext uri="{D42A27DB-BD31-4B8C-83A1-F6EECF244321}">
                <p14:modId xmlns:p14="http://schemas.microsoft.com/office/powerpoint/2010/main" val="2017066769"/>
              </p:ext>
            </p:extLst>
          </p:nvPr>
        </p:nvGraphicFramePr>
        <p:xfrm>
          <a:off x="311970" y="7523222"/>
          <a:ext cx="6094231" cy="16851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99346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p:nvPr/>
        </p:nvSpPr>
        <p:spPr>
          <a:xfrm flipV="1">
            <a:off x="3284983" y="992560"/>
            <a:ext cx="3275889" cy="8640960"/>
          </a:xfrm>
          <a:prstGeom prst="rect">
            <a:avLst/>
          </a:prstGeom>
          <a:solidFill>
            <a:srgbClr val="E3E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a typeface="Akkurat" charset="0"/>
              <a:cs typeface="Akkurat" charset="0"/>
            </a:endParaRPr>
          </a:p>
        </p:txBody>
      </p:sp>
      <p:sp>
        <p:nvSpPr>
          <p:cNvPr id="5" name="Plassholder for innhold 4"/>
          <p:cNvSpPr>
            <a:spLocks noGrp="1"/>
          </p:cNvSpPr>
          <p:nvPr>
            <p:ph idx="1"/>
          </p:nvPr>
        </p:nvSpPr>
        <p:spPr>
          <a:xfrm>
            <a:off x="3482856" y="992560"/>
            <a:ext cx="3078016" cy="8278960"/>
          </a:xfrm>
        </p:spPr>
        <p:txBody>
          <a:bodyPr numCol="1">
            <a:noAutofit/>
          </a:bodyPr>
          <a:lstStyle/>
          <a:p>
            <a:pPr defTabSz="2508250">
              <a:spcBef>
                <a:spcPts val="200"/>
              </a:spcBef>
              <a:tabLst>
                <a:tab pos="2595563" algn="l"/>
              </a:tabLst>
            </a:pPr>
            <a:r>
              <a:rPr lang="nb-NO" sz="1400" dirty="0" smtClean="0">
                <a:solidFill>
                  <a:srgbClr val="006FBA"/>
                </a:solidFill>
                <a:latin typeface="Akkurat Pro" panose="020B0504020101020102" pitchFamily="34" charset="0"/>
              </a:rPr>
              <a:t>Om rapporten	2</a:t>
            </a:r>
          </a:p>
          <a:p>
            <a:pPr defTabSz="2508250">
              <a:spcBef>
                <a:spcPts val="200"/>
              </a:spcBef>
              <a:tabLst>
                <a:tab pos="2595563" algn="l"/>
              </a:tabLst>
            </a:pPr>
            <a:r>
              <a:rPr lang="nb-NO" sz="1400" dirty="0" smtClean="0">
                <a:solidFill>
                  <a:srgbClr val="006FBA"/>
                </a:solidFill>
                <a:latin typeface="Akkurat Pro" panose="020B0504020101020102" pitchFamily="34" charset="0"/>
              </a:rPr>
              <a:t>Ungdataundersøkelsen	3</a:t>
            </a:r>
          </a:p>
          <a:p>
            <a:pPr defTabSz="2508250">
              <a:spcBef>
                <a:spcPts val="200"/>
              </a:spcBef>
              <a:tabLst>
                <a:tab pos="2595563" algn="l"/>
              </a:tabLst>
            </a:pPr>
            <a:endParaRPr lang="nb-NO" sz="1400" dirty="0" smtClean="0">
              <a:solidFill>
                <a:srgbClr val="006FBA"/>
              </a:solidFill>
              <a:latin typeface="Akkurat Pro" panose="020B0504020101020102" pitchFamily="34" charset="0"/>
            </a:endParaRPr>
          </a:p>
          <a:p>
            <a:pPr defTabSz="2508250">
              <a:spcBef>
                <a:spcPts val="200"/>
              </a:spcBef>
              <a:tabLst>
                <a:tab pos="2595563" algn="l"/>
              </a:tabLst>
            </a:pPr>
            <a:r>
              <a:rPr lang="nb-NO" sz="1400" dirty="0" smtClean="0">
                <a:solidFill>
                  <a:srgbClr val="006FBA"/>
                </a:solidFill>
                <a:latin typeface="Akkurat Pro" panose="020B0504020101020102" pitchFamily="34" charset="0"/>
              </a:rPr>
              <a:t>Foreldre	4</a:t>
            </a:r>
          </a:p>
          <a:p>
            <a:pPr defTabSz="2508250">
              <a:spcBef>
                <a:spcPts val="200"/>
              </a:spcBef>
              <a:tabLst>
                <a:tab pos="2595563" algn="l"/>
              </a:tabLst>
            </a:pPr>
            <a:r>
              <a:rPr lang="nb-NO" sz="1400" dirty="0" smtClean="0">
                <a:solidFill>
                  <a:srgbClr val="006FBA"/>
                </a:solidFill>
                <a:latin typeface="Akkurat Pro" panose="020B0504020101020102" pitchFamily="34" charset="0"/>
              </a:rPr>
              <a:t>Venner	6</a:t>
            </a:r>
          </a:p>
          <a:p>
            <a:pPr defTabSz="2508250">
              <a:spcBef>
                <a:spcPts val="200"/>
              </a:spcBef>
              <a:tabLst>
                <a:tab pos="2595563" algn="l"/>
              </a:tabLst>
            </a:pPr>
            <a:r>
              <a:rPr lang="nb-NO" sz="1400" dirty="0" smtClean="0">
                <a:solidFill>
                  <a:srgbClr val="006FBA"/>
                </a:solidFill>
                <a:latin typeface="Akkurat Pro" panose="020B0504020101020102" pitchFamily="34" charset="0"/>
              </a:rPr>
              <a:t>Lokalmiljøet	8</a:t>
            </a:r>
          </a:p>
          <a:p>
            <a:pPr defTabSz="2508250">
              <a:spcBef>
                <a:spcPts val="200"/>
              </a:spcBef>
              <a:tabLst>
                <a:tab pos="2595563" algn="l"/>
              </a:tabLst>
            </a:pPr>
            <a:endParaRPr lang="nb-NO" sz="1400" dirty="0">
              <a:solidFill>
                <a:srgbClr val="006FBA"/>
              </a:solidFill>
              <a:latin typeface="Akkurat Pro" panose="020B0504020101020102" pitchFamily="34" charset="0"/>
            </a:endParaRPr>
          </a:p>
          <a:p>
            <a:pPr defTabSz="2508250">
              <a:spcBef>
                <a:spcPts val="200"/>
              </a:spcBef>
              <a:tabLst>
                <a:tab pos="2595563" algn="l"/>
              </a:tabLst>
            </a:pPr>
            <a:r>
              <a:rPr lang="nb-NO" sz="1400" dirty="0" smtClean="0">
                <a:solidFill>
                  <a:srgbClr val="006FBA"/>
                </a:solidFill>
                <a:latin typeface="Akkurat Pro" panose="020B0504020101020102" pitchFamily="34" charset="0"/>
              </a:rPr>
              <a:t>Skoletrivsel	10</a:t>
            </a:r>
          </a:p>
          <a:p>
            <a:pPr defTabSz="2508250">
              <a:spcBef>
                <a:spcPts val="200"/>
              </a:spcBef>
              <a:tabLst>
                <a:tab pos="2595563" algn="l"/>
              </a:tabLst>
            </a:pPr>
            <a:r>
              <a:rPr lang="nb-NO" sz="1400" dirty="0" smtClean="0">
                <a:solidFill>
                  <a:srgbClr val="006FBA"/>
                </a:solidFill>
                <a:latin typeface="Akkurat Pro" panose="020B0504020101020102" pitchFamily="34" charset="0"/>
              </a:rPr>
              <a:t>Skolearbeid	12</a:t>
            </a:r>
          </a:p>
          <a:p>
            <a:pPr defTabSz="2508250">
              <a:spcBef>
                <a:spcPts val="200"/>
              </a:spcBef>
              <a:tabLst>
                <a:tab pos="2595563" algn="l"/>
              </a:tabLst>
            </a:pPr>
            <a:r>
              <a:rPr lang="nb-NO" sz="1400" dirty="0" smtClean="0">
                <a:solidFill>
                  <a:srgbClr val="006FBA"/>
                </a:solidFill>
                <a:latin typeface="Akkurat Pro" panose="020B0504020101020102" pitchFamily="34" charset="0"/>
              </a:rPr>
              <a:t>Skulking	14</a:t>
            </a:r>
          </a:p>
          <a:p>
            <a:pPr defTabSz="2508250">
              <a:spcBef>
                <a:spcPts val="200"/>
              </a:spcBef>
              <a:tabLst>
                <a:tab pos="2595563" algn="l"/>
              </a:tabLst>
            </a:pPr>
            <a:r>
              <a:rPr lang="nb-NO" sz="1400" dirty="0" smtClean="0">
                <a:solidFill>
                  <a:srgbClr val="006FBA"/>
                </a:solidFill>
                <a:latin typeface="Akkurat Pro" panose="020B0504020101020102" pitchFamily="34" charset="0"/>
              </a:rPr>
              <a:t>Framtidstro	16</a:t>
            </a:r>
          </a:p>
          <a:p>
            <a:pPr defTabSz="2508250">
              <a:spcBef>
                <a:spcPts val="200"/>
              </a:spcBef>
              <a:tabLst>
                <a:tab pos="2595563" algn="l"/>
              </a:tabLst>
            </a:pPr>
            <a:endParaRPr lang="nb-NO" sz="1400" dirty="0">
              <a:solidFill>
                <a:srgbClr val="006FBA"/>
              </a:solidFill>
              <a:latin typeface="Akkurat Pro" panose="020B0504020101020102" pitchFamily="34" charset="0"/>
            </a:endParaRPr>
          </a:p>
          <a:p>
            <a:pPr defTabSz="2508250">
              <a:spcBef>
                <a:spcPts val="200"/>
              </a:spcBef>
              <a:tabLst>
                <a:tab pos="2595563" algn="l"/>
              </a:tabLst>
            </a:pPr>
            <a:r>
              <a:rPr lang="nb-NO" sz="1400" dirty="0">
                <a:solidFill>
                  <a:srgbClr val="006FBA"/>
                </a:solidFill>
                <a:latin typeface="Akkurat Pro" panose="020B0504020101020102" pitchFamily="34" charset="0"/>
              </a:rPr>
              <a:t>Hjemme </a:t>
            </a:r>
            <a:r>
              <a:rPr lang="nb-NO" sz="1400" dirty="0" smtClean="0">
                <a:solidFill>
                  <a:srgbClr val="006FBA"/>
                </a:solidFill>
                <a:latin typeface="Akkurat Pro" panose="020B0504020101020102" pitchFamily="34" charset="0"/>
              </a:rPr>
              <a:t>	18</a:t>
            </a:r>
          </a:p>
          <a:p>
            <a:pPr defTabSz="2508250">
              <a:spcBef>
                <a:spcPts val="200"/>
              </a:spcBef>
              <a:tabLst>
                <a:tab pos="2595563" algn="l"/>
              </a:tabLst>
            </a:pPr>
            <a:r>
              <a:rPr lang="nb-NO" sz="1400" dirty="0">
                <a:solidFill>
                  <a:srgbClr val="006FBA"/>
                </a:solidFill>
                <a:latin typeface="Akkurat Pro" panose="020B0504020101020102" pitchFamily="34" charset="0"/>
              </a:rPr>
              <a:t>Ute med venner </a:t>
            </a:r>
            <a:r>
              <a:rPr lang="nb-NO" sz="1400" dirty="0" smtClean="0">
                <a:solidFill>
                  <a:srgbClr val="006FBA"/>
                </a:solidFill>
                <a:latin typeface="Akkurat Pro" panose="020B0504020101020102" pitchFamily="34" charset="0"/>
              </a:rPr>
              <a:t>	20</a:t>
            </a:r>
          </a:p>
          <a:p>
            <a:pPr defTabSz="2508250">
              <a:spcBef>
                <a:spcPts val="200"/>
              </a:spcBef>
              <a:tabLst>
                <a:tab pos="2595563" algn="l"/>
              </a:tabLst>
            </a:pPr>
            <a:r>
              <a:rPr lang="nb-NO" sz="1400" dirty="0" smtClean="0">
                <a:solidFill>
                  <a:srgbClr val="006FBA"/>
                </a:solidFill>
                <a:latin typeface="Akkurat Pro" panose="020B0504020101020102" pitchFamily="34" charset="0"/>
              </a:rPr>
              <a:t>Mediebruk	22</a:t>
            </a:r>
          </a:p>
          <a:p>
            <a:pPr defTabSz="2508250">
              <a:spcBef>
                <a:spcPts val="200"/>
              </a:spcBef>
              <a:tabLst>
                <a:tab pos="2595563" algn="l"/>
              </a:tabLst>
            </a:pPr>
            <a:r>
              <a:rPr lang="nb-NO" sz="1400" dirty="0">
                <a:solidFill>
                  <a:srgbClr val="006FBA"/>
                </a:solidFill>
                <a:latin typeface="Akkurat Pro" panose="020B0504020101020102" pitchFamily="34" charset="0"/>
              </a:rPr>
              <a:t>Organisert fritid </a:t>
            </a:r>
            <a:r>
              <a:rPr lang="nb-NO" sz="1400" dirty="0" smtClean="0">
                <a:solidFill>
                  <a:srgbClr val="006FBA"/>
                </a:solidFill>
                <a:latin typeface="Akkurat Pro" panose="020B0504020101020102" pitchFamily="34" charset="0"/>
              </a:rPr>
              <a:t>	24</a:t>
            </a:r>
          </a:p>
          <a:p>
            <a:pPr defTabSz="2508250">
              <a:spcBef>
                <a:spcPts val="200"/>
              </a:spcBef>
              <a:tabLst>
                <a:tab pos="2595563" algn="l"/>
              </a:tabLst>
            </a:pPr>
            <a:r>
              <a:rPr lang="nb-NO" sz="1400" dirty="0">
                <a:solidFill>
                  <a:srgbClr val="006FBA"/>
                </a:solidFill>
                <a:latin typeface="Akkurat Pro" panose="020B0504020101020102" pitchFamily="34" charset="0"/>
              </a:rPr>
              <a:t>Trening </a:t>
            </a:r>
            <a:r>
              <a:rPr lang="nb-NO" sz="1400" dirty="0" smtClean="0">
                <a:solidFill>
                  <a:srgbClr val="006FBA"/>
                </a:solidFill>
                <a:latin typeface="Akkurat Pro" panose="020B0504020101020102" pitchFamily="34" charset="0"/>
              </a:rPr>
              <a:t>	26</a:t>
            </a:r>
          </a:p>
          <a:p>
            <a:pPr defTabSz="2508250">
              <a:spcBef>
                <a:spcPts val="200"/>
              </a:spcBef>
              <a:tabLst>
                <a:tab pos="2595563" algn="l"/>
              </a:tabLst>
            </a:pPr>
            <a:endParaRPr lang="nb-NO" sz="1400" dirty="0">
              <a:solidFill>
                <a:srgbClr val="006FBA"/>
              </a:solidFill>
              <a:latin typeface="Akkurat Pro" panose="020B0504020101020102" pitchFamily="34" charset="0"/>
            </a:endParaRPr>
          </a:p>
          <a:p>
            <a:pPr defTabSz="2508250">
              <a:spcBef>
                <a:spcPts val="200"/>
              </a:spcBef>
              <a:tabLst>
                <a:tab pos="2595563" algn="l"/>
              </a:tabLst>
            </a:pPr>
            <a:r>
              <a:rPr lang="nb-NO" sz="1400" dirty="0" smtClean="0">
                <a:solidFill>
                  <a:srgbClr val="006FBA"/>
                </a:solidFill>
                <a:latin typeface="Akkurat Pro" panose="020B0504020101020102" pitchFamily="34" charset="0"/>
              </a:rPr>
              <a:t>Helse	28</a:t>
            </a:r>
          </a:p>
          <a:p>
            <a:pPr defTabSz="2508250">
              <a:spcBef>
                <a:spcPts val="200"/>
              </a:spcBef>
              <a:tabLst>
                <a:tab pos="2595563" algn="l"/>
              </a:tabLst>
            </a:pPr>
            <a:r>
              <a:rPr lang="nb-NO" sz="1400" dirty="0" smtClean="0">
                <a:solidFill>
                  <a:srgbClr val="006FBA"/>
                </a:solidFill>
              </a:rPr>
              <a:t>Seksuell helse	30</a:t>
            </a:r>
            <a:endParaRPr lang="nb-NO" sz="1400" dirty="0" smtClean="0">
              <a:solidFill>
                <a:srgbClr val="006FBA"/>
              </a:solidFill>
              <a:latin typeface="Akkurat Pro" panose="020B0504020101020102" pitchFamily="34" charset="0"/>
            </a:endParaRPr>
          </a:p>
          <a:p>
            <a:pPr defTabSz="2508250">
              <a:spcBef>
                <a:spcPts val="200"/>
              </a:spcBef>
              <a:tabLst>
                <a:tab pos="2595563" algn="l"/>
              </a:tabLst>
            </a:pPr>
            <a:r>
              <a:rPr lang="nb-NO" sz="1400" dirty="0" smtClean="0">
                <a:solidFill>
                  <a:srgbClr val="006FBA"/>
                </a:solidFill>
                <a:latin typeface="Akkurat Pro" panose="020B0504020101020102" pitchFamily="34" charset="0"/>
              </a:rPr>
              <a:t>Kosthold	32</a:t>
            </a:r>
          </a:p>
          <a:p>
            <a:pPr defTabSz="2508250">
              <a:spcBef>
                <a:spcPts val="200"/>
              </a:spcBef>
              <a:tabLst>
                <a:tab pos="2595563" algn="l"/>
              </a:tabLst>
            </a:pPr>
            <a:r>
              <a:rPr lang="nb-NO" sz="1400" dirty="0" smtClean="0">
                <a:solidFill>
                  <a:srgbClr val="006FBA"/>
                </a:solidFill>
                <a:latin typeface="Akkurat Pro" panose="020B0504020101020102" pitchFamily="34" charset="0"/>
              </a:rPr>
              <a:t>Fysiske plager	34</a:t>
            </a:r>
          </a:p>
          <a:p>
            <a:pPr defTabSz="2508250">
              <a:spcBef>
                <a:spcPts val="200"/>
              </a:spcBef>
              <a:tabLst>
                <a:tab pos="2595563" algn="l"/>
              </a:tabLst>
            </a:pPr>
            <a:r>
              <a:rPr lang="nb-NO" sz="1400" dirty="0" smtClean="0">
                <a:solidFill>
                  <a:srgbClr val="006FBA"/>
                </a:solidFill>
                <a:latin typeface="Akkurat Pro" panose="020B0504020101020102" pitchFamily="34" charset="0"/>
              </a:rPr>
              <a:t>Psykiske plager	36</a:t>
            </a:r>
          </a:p>
          <a:p>
            <a:pPr defTabSz="2508250">
              <a:spcBef>
                <a:spcPts val="200"/>
              </a:spcBef>
              <a:tabLst>
                <a:tab pos="2595563" algn="l"/>
              </a:tabLst>
            </a:pPr>
            <a:r>
              <a:rPr lang="nb-NO" sz="1400" dirty="0" smtClean="0">
                <a:solidFill>
                  <a:srgbClr val="006FBA"/>
                </a:solidFill>
                <a:latin typeface="Akkurat Pro" panose="020B0504020101020102" pitchFamily="34" charset="0"/>
              </a:rPr>
              <a:t>Selvbilde	38</a:t>
            </a:r>
          </a:p>
          <a:p>
            <a:pPr defTabSz="2508250">
              <a:spcBef>
                <a:spcPts val="200"/>
              </a:spcBef>
              <a:tabLst>
                <a:tab pos="2595563" algn="l"/>
              </a:tabLst>
            </a:pPr>
            <a:endParaRPr lang="nb-NO" sz="1400" dirty="0">
              <a:solidFill>
                <a:srgbClr val="006FBA"/>
              </a:solidFill>
              <a:latin typeface="Akkurat Pro" panose="020B0504020101020102" pitchFamily="34" charset="0"/>
            </a:endParaRPr>
          </a:p>
          <a:p>
            <a:pPr defTabSz="2508250">
              <a:spcBef>
                <a:spcPts val="200"/>
              </a:spcBef>
              <a:tabLst>
                <a:tab pos="2595563" algn="l"/>
              </a:tabLst>
            </a:pPr>
            <a:r>
              <a:rPr lang="nb-NO" sz="1400" dirty="0" smtClean="0">
                <a:solidFill>
                  <a:srgbClr val="006FBA"/>
                </a:solidFill>
                <a:latin typeface="Akkurat Pro" panose="020B0504020101020102" pitchFamily="34" charset="0"/>
              </a:rPr>
              <a:t>Tobakk	</a:t>
            </a:r>
            <a:r>
              <a:rPr lang="nb-NO" sz="1400" dirty="0" smtClean="0">
                <a:solidFill>
                  <a:srgbClr val="006FBA"/>
                </a:solidFill>
              </a:rPr>
              <a:t>40</a:t>
            </a:r>
            <a:endParaRPr lang="nb-NO" sz="1400" dirty="0" smtClean="0">
              <a:solidFill>
                <a:srgbClr val="006FBA"/>
              </a:solidFill>
              <a:latin typeface="Akkurat Pro" panose="020B0504020101020102" pitchFamily="34" charset="0"/>
            </a:endParaRPr>
          </a:p>
          <a:p>
            <a:pPr defTabSz="2508250">
              <a:spcBef>
                <a:spcPts val="200"/>
              </a:spcBef>
              <a:tabLst>
                <a:tab pos="2595563" algn="l"/>
              </a:tabLst>
            </a:pPr>
            <a:r>
              <a:rPr lang="nb-NO" sz="1400" dirty="0" smtClean="0">
                <a:solidFill>
                  <a:srgbClr val="006FBA"/>
                </a:solidFill>
                <a:latin typeface="Akkurat Pro" panose="020B0504020101020102" pitchFamily="34" charset="0"/>
              </a:rPr>
              <a:t>Alkohol	42</a:t>
            </a:r>
          </a:p>
          <a:p>
            <a:pPr defTabSz="2508250">
              <a:spcBef>
                <a:spcPts val="200"/>
              </a:spcBef>
              <a:tabLst>
                <a:tab pos="2595563" algn="l"/>
              </a:tabLst>
            </a:pPr>
            <a:r>
              <a:rPr lang="nb-NO" sz="1400" dirty="0" smtClean="0">
                <a:solidFill>
                  <a:srgbClr val="006FBA"/>
                </a:solidFill>
                <a:latin typeface="Akkurat Pro" panose="020B0504020101020102" pitchFamily="34" charset="0"/>
              </a:rPr>
              <a:t>Hasj	44</a:t>
            </a:r>
          </a:p>
          <a:p>
            <a:pPr defTabSz="2508250">
              <a:spcBef>
                <a:spcPts val="200"/>
              </a:spcBef>
              <a:tabLst>
                <a:tab pos="2595563" algn="l"/>
              </a:tabLst>
            </a:pPr>
            <a:endParaRPr lang="nb-NO" sz="1400" dirty="0">
              <a:solidFill>
                <a:srgbClr val="006FBA"/>
              </a:solidFill>
              <a:latin typeface="Akkurat Pro" panose="020B0504020101020102" pitchFamily="34" charset="0"/>
            </a:endParaRPr>
          </a:p>
          <a:p>
            <a:pPr defTabSz="2508250">
              <a:spcBef>
                <a:spcPts val="200"/>
              </a:spcBef>
              <a:tabLst>
                <a:tab pos="2595563" algn="l"/>
              </a:tabLst>
            </a:pPr>
            <a:r>
              <a:rPr lang="nb-NO" sz="1400" dirty="0" smtClean="0">
                <a:solidFill>
                  <a:srgbClr val="006FBA"/>
                </a:solidFill>
                <a:latin typeface="Akkurat Pro" panose="020B0504020101020102" pitchFamily="34" charset="0"/>
              </a:rPr>
              <a:t>Mobbing	46</a:t>
            </a:r>
          </a:p>
          <a:p>
            <a:pPr defTabSz="2508250">
              <a:spcBef>
                <a:spcPts val="200"/>
              </a:spcBef>
              <a:tabLst>
                <a:tab pos="2595563" algn="l"/>
              </a:tabLst>
            </a:pPr>
            <a:r>
              <a:rPr lang="nb-NO" sz="1400" dirty="0" smtClean="0">
                <a:solidFill>
                  <a:srgbClr val="006FBA"/>
                </a:solidFill>
                <a:latin typeface="Akkurat Pro" panose="020B0504020101020102" pitchFamily="34" charset="0"/>
              </a:rPr>
              <a:t>Vold	48</a:t>
            </a:r>
          </a:p>
          <a:p>
            <a:pPr defTabSz="2508250">
              <a:spcBef>
                <a:spcPts val="200"/>
              </a:spcBef>
              <a:tabLst>
                <a:tab pos="2595563" algn="l"/>
              </a:tabLst>
            </a:pPr>
            <a:r>
              <a:rPr lang="nb-NO" sz="1400" dirty="0" smtClean="0">
                <a:solidFill>
                  <a:srgbClr val="006FBA"/>
                </a:solidFill>
                <a:latin typeface="Akkurat Pro" panose="020B0504020101020102" pitchFamily="34" charset="0"/>
              </a:rPr>
              <a:t>Regelbrudd	</a:t>
            </a:r>
            <a:r>
              <a:rPr lang="nb-NO" sz="1400" dirty="0" smtClean="0">
                <a:solidFill>
                  <a:srgbClr val="006FBA"/>
                </a:solidFill>
              </a:rPr>
              <a:t>50</a:t>
            </a:r>
            <a:endParaRPr lang="nb-NO" sz="1400" dirty="0" smtClean="0">
              <a:solidFill>
                <a:srgbClr val="006FBA"/>
              </a:solidFill>
              <a:latin typeface="Akkurat Pro" panose="020B0504020101020102" pitchFamily="34" charset="0"/>
            </a:endParaRPr>
          </a:p>
          <a:p>
            <a:pPr defTabSz="2508250">
              <a:spcBef>
                <a:spcPts val="200"/>
              </a:spcBef>
              <a:tabLst>
                <a:tab pos="2595563" algn="l"/>
              </a:tabLst>
            </a:pPr>
            <a:r>
              <a:rPr lang="nb-NO" sz="1400" dirty="0">
                <a:solidFill>
                  <a:srgbClr val="006FBA"/>
                </a:solidFill>
              </a:rPr>
              <a:t>Seksuell </a:t>
            </a:r>
            <a:r>
              <a:rPr lang="nb-NO" sz="1400" dirty="0" smtClean="0">
                <a:solidFill>
                  <a:srgbClr val="006FBA"/>
                </a:solidFill>
              </a:rPr>
              <a:t>trakassering	52</a:t>
            </a:r>
            <a:endParaRPr lang="nb-NO" sz="1400" dirty="0">
              <a:solidFill>
                <a:srgbClr val="006FBA"/>
              </a:solidFill>
            </a:endParaRPr>
          </a:p>
          <a:p>
            <a:pPr defTabSz="2508250">
              <a:spcBef>
                <a:spcPts val="200"/>
              </a:spcBef>
              <a:tabLst>
                <a:tab pos="2595563" algn="l"/>
              </a:tabLst>
            </a:pPr>
            <a:endParaRPr lang="nb-NO" sz="1400" dirty="0">
              <a:solidFill>
                <a:srgbClr val="006FBA"/>
              </a:solidFill>
              <a:latin typeface="Akkurat Pro" panose="020B0504020101020102" pitchFamily="34" charset="0"/>
            </a:endParaRPr>
          </a:p>
          <a:p>
            <a:pPr defTabSz="2508250">
              <a:spcBef>
                <a:spcPts val="200"/>
              </a:spcBef>
              <a:tabLst>
                <a:tab pos="2595563" algn="l"/>
              </a:tabLst>
            </a:pPr>
            <a:r>
              <a:rPr lang="nb-NO" sz="1400" dirty="0" smtClean="0">
                <a:solidFill>
                  <a:srgbClr val="006FBA"/>
                </a:solidFill>
                <a:latin typeface="Akkurat Pro" panose="020B0504020101020102" pitchFamily="34" charset="0"/>
              </a:rPr>
              <a:t>Nøkkeltall	54</a:t>
            </a:r>
          </a:p>
          <a:p>
            <a:pPr defTabSz="2508250">
              <a:spcBef>
                <a:spcPts val="200"/>
              </a:spcBef>
              <a:tabLst>
                <a:tab pos="2595563" algn="l"/>
              </a:tabLst>
            </a:pPr>
            <a:r>
              <a:rPr lang="nb-NO" sz="1400" dirty="0" smtClean="0">
                <a:solidFill>
                  <a:srgbClr val="006FBA"/>
                </a:solidFill>
              </a:rPr>
              <a:t>Litteratur	57</a:t>
            </a:r>
            <a:endParaRPr lang="nb-NO" sz="1400" dirty="0" smtClean="0">
              <a:solidFill>
                <a:srgbClr val="006FBA"/>
              </a:solidFill>
              <a:latin typeface="Akkurat Pro" panose="020B0504020101020102" pitchFamily="34" charset="0"/>
            </a:endParaRPr>
          </a:p>
          <a:p>
            <a:pPr defTabSz="2508250">
              <a:spcBef>
                <a:spcPts val="200"/>
              </a:spcBef>
              <a:tabLst>
                <a:tab pos="2595563" algn="l"/>
              </a:tabLst>
            </a:pPr>
            <a:endParaRPr lang="nb-NO" sz="1400" dirty="0" smtClean="0">
              <a:solidFill>
                <a:srgbClr val="006FBA"/>
              </a:solidFill>
              <a:latin typeface="Akkurat Pro" panose="020B0504020101020102" pitchFamily="34" charset="0"/>
            </a:endParaRPr>
          </a:p>
          <a:p>
            <a:pPr defTabSz="2508250">
              <a:spcBef>
                <a:spcPts val="200"/>
              </a:spcBef>
              <a:tabLst>
                <a:tab pos="2595563" algn="l"/>
              </a:tabLst>
            </a:pPr>
            <a:endParaRPr lang="nb-NO" sz="1400" dirty="0" smtClean="0">
              <a:solidFill>
                <a:srgbClr val="006FBA"/>
              </a:solidFill>
              <a:latin typeface="Akkurat Pro" panose="020B0504020101020102" pitchFamily="34" charset="0"/>
            </a:endParaRPr>
          </a:p>
          <a:p>
            <a:pPr defTabSz="2508250">
              <a:spcBef>
                <a:spcPts val="200"/>
              </a:spcBef>
              <a:tabLst>
                <a:tab pos="2595563" algn="l"/>
              </a:tabLst>
            </a:pPr>
            <a:endParaRPr lang="nb-NO" sz="1400" dirty="0">
              <a:solidFill>
                <a:srgbClr val="006FBA"/>
              </a:solidFill>
              <a:latin typeface="Akkurat Pro" panose="020B0504020101020102" pitchFamily="34" charset="0"/>
            </a:endParaRPr>
          </a:p>
        </p:txBody>
      </p:sp>
      <p:sp>
        <p:nvSpPr>
          <p:cNvPr id="4" name="Tittel 3"/>
          <p:cNvSpPr>
            <a:spLocks noGrp="1"/>
          </p:cNvSpPr>
          <p:nvPr>
            <p:ph type="title"/>
          </p:nvPr>
        </p:nvSpPr>
        <p:spPr/>
        <p:txBody>
          <a:bodyPr/>
          <a:lstStyle/>
          <a:p>
            <a:r>
              <a:rPr lang="nb-NO" dirty="0" smtClean="0">
                <a:latin typeface="Eames Century Modern Regular" panose="02000503070705020203" pitchFamily="50" charset="0"/>
              </a:rPr>
              <a:t>Innhold</a:t>
            </a:r>
            <a:endParaRPr lang="nb-NO" dirty="0">
              <a:latin typeface="Eames Century Modern Regular" panose="02000503070705020203" pitchFamily="50" charset="0"/>
            </a:endParaRPr>
          </a:p>
        </p:txBody>
      </p:sp>
      <p:pic>
        <p:nvPicPr>
          <p:cNvPr id="2" name="Bilde 1"/>
          <p:cNvPicPr>
            <a:picLocks noChangeAspect="1"/>
          </p:cNvPicPr>
          <p:nvPr/>
        </p:nvPicPr>
        <p:blipFill>
          <a:blip r:embed="rId2"/>
          <a:stretch>
            <a:fillRect/>
          </a:stretch>
        </p:blipFill>
        <p:spPr>
          <a:xfrm>
            <a:off x="166546" y="8844920"/>
            <a:ext cx="2730977" cy="786640"/>
          </a:xfrm>
          <a:prstGeom prst="rect">
            <a:avLst/>
          </a:prstGeom>
        </p:spPr>
      </p:pic>
    </p:spTree>
    <p:extLst>
      <p:ext uri="{BB962C8B-B14F-4D97-AF65-F5344CB8AC3E}">
        <p14:creationId xmlns:p14="http://schemas.microsoft.com/office/powerpoint/2010/main" val="1278095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1058720310"/>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3"/>
            <a:ext cx="6030344" cy="4088548"/>
          </a:xfrm>
        </p:spPr>
        <p:txBody>
          <a:bodyPr>
            <a:normAutofit/>
          </a:bodyPr>
          <a:lstStyle/>
          <a:p>
            <a:pPr>
              <a:lnSpc>
                <a:spcPts val="1350"/>
              </a:lnSpc>
              <a:spcBef>
                <a:spcPts val="600"/>
              </a:spcBef>
            </a:pPr>
            <a:r>
              <a:rPr lang="nb-NO" sz="1100" dirty="0" smtClean="0">
                <a:cs typeface="Akkurat"/>
              </a:rPr>
              <a:t>Egenvurdert helse er en viktig indikator for sykelighet og bruk av helsetjenester, og anvendes til å overvåke befolkningens helsestatus over tid. </a:t>
            </a:r>
          </a:p>
          <a:p>
            <a:pPr>
              <a:lnSpc>
                <a:spcPts val="1350"/>
              </a:lnSpc>
              <a:spcBef>
                <a:spcPts val="600"/>
              </a:spcBef>
            </a:pPr>
            <a:r>
              <a:rPr lang="nb-NO" sz="1100" dirty="0" smtClean="0">
                <a:cs typeface="Akkurat"/>
              </a:rPr>
              <a:t>Livsstilsvaner etableres ofte i ungdomsårene og kan ha betydning for helse både i ungdomstiden og senere i livet. Andelen som røyker blant unge i Norge har gått ned, og flere av røykerne, særlig blant gutter, har gått over til snus. Nedgang ser man også i alkoholforbruk. </a:t>
            </a:r>
          </a:p>
          <a:p>
            <a:pPr>
              <a:lnSpc>
                <a:spcPts val="1350"/>
              </a:lnSpc>
              <a:spcBef>
                <a:spcPts val="600"/>
              </a:spcBef>
            </a:pPr>
            <a:r>
              <a:rPr lang="nb-NO" sz="1100" dirty="0" smtClean="0">
                <a:cs typeface="Akkurat"/>
              </a:rPr>
              <a:t>På videregående er det bare rundt en av ti som sier at de sjelden eller aldri er fysisk aktive. Imidlertid synker aktivitetsnivået med alderen. Jenter er mindre fysisk aktive enn gutter. Tilbudet av skjermbaserte aktiviteter har økt med årene, og fremstår som et bekymringsfullt alternativ til fysisk aktivitet.</a:t>
            </a:r>
          </a:p>
          <a:p>
            <a:pPr>
              <a:lnSpc>
                <a:spcPts val="1350"/>
              </a:lnSpc>
              <a:spcBef>
                <a:spcPts val="600"/>
              </a:spcBef>
            </a:pPr>
            <a:r>
              <a:rPr lang="nb-NO" sz="1100" dirty="0" smtClean="0">
                <a:cs typeface="Akkurat"/>
              </a:rPr>
              <a:t>Det er samtidig generelt større fokus på helse i dag enn tidligere, og i en del ungdomsmiljøer har det å være sunn blitt «in». Større kunnskap om risikofaktorer har gjort at vi i dag er mer opptatt av å forebygge dårlig helse. Samtidig har vi sannsynligvis blitt flinkere til å kjenne etter hvordan vi har det.</a:t>
            </a:r>
          </a:p>
          <a:p>
            <a:pPr>
              <a:lnSpc>
                <a:spcPts val="1350"/>
              </a:lnSpc>
              <a:spcBef>
                <a:spcPts val="600"/>
              </a:spcBef>
            </a:pPr>
            <a:r>
              <a:rPr lang="nb-NO" sz="1100" dirty="0" smtClean="0">
                <a:cs typeface="Akkurat"/>
              </a:rPr>
              <a:t>Ungdata viser at de fleste unge er fornøyd med egen helse. Generelt er jenter litt mer misfornøyd enn gutter. Det er også en tendens til flere som er misfornøyd med egen helse blant de eldste tenåringene.</a:t>
            </a:r>
            <a:endParaRPr lang="nb-NO" sz="1100" dirty="0">
              <a:cs typeface="Akkurat"/>
            </a:endParaRPr>
          </a:p>
        </p:txBody>
      </p:sp>
      <p:sp>
        <p:nvSpPr>
          <p:cNvPr id="6" name="Tittel 5"/>
          <p:cNvSpPr>
            <a:spLocks noGrp="1"/>
          </p:cNvSpPr>
          <p:nvPr>
            <p:ph type="title"/>
          </p:nvPr>
        </p:nvSpPr>
        <p:spPr/>
        <p:txBody>
          <a:bodyPr/>
          <a:lstStyle/>
          <a:p>
            <a:r>
              <a:rPr lang="nb-NO" dirty="0" smtClean="0"/>
              <a:t>Helse</a:t>
            </a:r>
            <a:endParaRPr lang="nb-NO" dirty="0"/>
          </a:p>
        </p:txBody>
      </p:sp>
      <p:sp>
        <p:nvSpPr>
          <p:cNvPr id="17" name="Rektangel 16"/>
          <p:cNvSpPr/>
          <p:nvPr/>
        </p:nvSpPr>
        <p:spPr>
          <a:xfrm>
            <a:off x="3573016" y="3296816"/>
            <a:ext cx="2731767" cy="1512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2"/>
                </a:solidFill>
                <a:latin typeface="Eames Century Modern Regular" panose="02000503070705020203" pitchFamily="50" charset="0"/>
                <a:cs typeface="Times New Roman" panose="02020603050405020304" pitchFamily="18" charset="0"/>
              </a:rPr>
              <a:t>De fleste er fornøyd med egen helse</a:t>
            </a:r>
          </a:p>
        </p:txBody>
      </p:sp>
      <p:sp>
        <p:nvSpPr>
          <p:cNvPr id="8" name="Rektangel 7"/>
          <p:cNvSpPr/>
          <p:nvPr/>
        </p:nvSpPr>
        <p:spPr>
          <a:xfrm>
            <a:off x="272189" y="9345488"/>
            <a:ext cx="441146"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28</a:t>
            </a:r>
            <a:endParaRPr lang="nb-NO" dirty="0">
              <a:latin typeface="Eames Century Modern Regular" panose="02000503070705020203" pitchFamily="50" charset="0"/>
            </a:endParaRPr>
          </a:p>
        </p:txBody>
      </p:sp>
      <p:sp>
        <p:nvSpPr>
          <p:cNvPr id="5" name="Rektangel 4"/>
          <p:cNvSpPr/>
          <p:nvPr/>
        </p:nvSpPr>
        <p:spPr>
          <a:xfrm>
            <a:off x="243736" y="5461925"/>
            <a:ext cx="6281608" cy="553998"/>
          </a:xfrm>
          <a:prstGeom prst="rect">
            <a:avLst/>
          </a:prstGeom>
        </p:spPr>
        <p:txBody>
          <a:bodyPr wrap="square">
            <a:spAutoFit/>
          </a:bodyPr>
          <a:lstStyle/>
          <a:p>
            <a:r>
              <a:rPr lang="nb-NO" dirty="0" smtClean="0">
                <a:latin typeface="Akkurat Pro" panose="020B0504020101020102" pitchFamily="34" charset="0"/>
              </a:rPr>
              <a:t>Hvor fornøyd er du med helsa di?</a:t>
            </a:r>
            <a:endParaRPr lang="nb-NO" dirty="0">
              <a:latin typeface="Akkurat Pro" panose="020B0504020101020102" pitchFamily="34"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3147396439"/>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7631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441146"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29</a:t>
            </a:r>
            <a:endParaRPr lang="nb-NO" dirty="0">
              <a:latin typeface="Eames Century Modern Regular" panose="02000503070705020203" pitchFamily="50" charset="0"/>
            </a:endParaRPr>
          </a:p>
        </p:txBody>
      </p:sp>
      <p:graphicFrame>
        <p:nvGraphicFramePr>
          <p:cNvPr id="10" name="Diagram 9"/>
          <p:cNvGraphicFramePr>
            <a:graphicFrameLocks/>
          </p:cNvGraphicFramePr>
          <p:nvPr>
            <p:extLst>
              <p:ext uri="{D42A27DB-BD31-4B8C-83A1-F6EECF244321}">
                <p14:modId xmlns:p14="http://schemas.microsoft.com/office/powerpoint/2010/main" val="3186281321"/>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751020993"/>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345495" y="3584848"/>
            <a:ext cx="6060708" cy="369332"/>
          </a:xfrm>
          <a:prstGeom prst="rect">
            <a:avLst/>
          </a:prstGeom>
        </p:spPr>
        <p:txBody>
          <a:bodyPr wrap="square">
            <a:spAutoFit/>
          </a:bodyPr>
          <a:lstStyle/>
          <a:p>
            <a:r>
              <a:rPr lang="nb-NO" dirty="0" smtClean="0">
                <a:latin typeface="Akkurat Pro" panose="020B0504020101020102" pitchFamily="34" charset="0"/>
              </a:rPr>
              <a:t>Bruk av helsetjenester – antall ganger siste året</a:t>
            </a:r>
            <a:endParaRPr lang="nb-NO" dirty="0">
              <a:latin typeface="Akkurat Pro" panose="020B0504020101020102" pitchFamily="34" charset="0"/>
            </a:endParaRPr>
          </a:p>
        </p:txBody>
      </p:sp>
      <p:graphicFrame>
        <p:nvGraphicFramePr>
          <p:cNvPr id="13" name="Diagram 12"/>
          <p:cNvGraphicFramePr>
            <a:graphicFrameLocks/>
          </p:cNvGraphicFramePr>
          <p:nvPr>
            <p:extLst>
              <p:ext uri="{D42A27DB-BD31-4B8C-83A1-F6EECF244321}">
                <p14:modId xmlns:p14="http://schemas.microsoft.com/office/powerpoint/2010/main" val="112494476"/>
              </p:ext>
            </p:extLst>
          </p:nvPr>
        </p:nvGraphicFramePr>
        <p:xfrm>
          <a:off x="404664" y="4012335"/>
          <a:ext cx="6336704" cy="2735594"/>
        </p:xfrm>
        <a:graphic>
          <a:graphicData uri="http://schemas.openxmlformats.org/drawingml/2006/chart">
            <c:chart xmlns:c="http://schemas.openxmlformats.org/drawingml/2006/chart" xmlns:r="http://schemas.openxmlformats.org/officeDocument/2006/relationships" r:id="rId4"/>
          </a:graphicData>
        </a:graphic>
      </p:graphicFrame>
      <p:sp>
        <p:nvSpPr>
          <p:cNvPr id="5" name="Rektangel 4"/>
          <p:cNvSpPr/>
          <p:nvPr/>
        </p:nvSpPr>
        <p:spPr>
          <a:xfrm>
            <a:off x="345495" y="1064568"/>
            <a:ext cx="6060708" cy="553998"/>
          </a:xfrm>
          <a:prstGeom prst="rect">
            <a:avLst/>
          </a:prstGeom>
        </p:spPr>
        <p:txBody>
          <a:bodyPr wrap="square">
            <a:spAutoFit/>
          </a:bodyPr>
          <a:lstStyle/>
          <a:p>
            <a:r>
              <a:rPr lang="nb-NO" dirty="0" smtClean="0">
                <a:latin typeface="Akkurat Pro" panose="020B0504020101020102" pitchFamily="34" charset="0"/>
              </a:rPr>
              <a:t>Prosentandel som er fornøyd med helsa si</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sp>
        <p:nvSpPr>
          <p:cNvPr id="11" name="Rektangel 4"/>
          <p:cNvSpPr/>
          <p:nvPr/>
        </p:nvSpPr>
        <p:spPr>
          <a:xfrm>
            <a:off x="345495" y="6969224"/>
            <a:ext cx="6060708" cy="553998"/>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er </a:t>
            </a:r>
            <a:r>
              <a:rPr lang="nb-NO" sz="1200" dirty="0">
                <a:latin typeface="Akkurat Pro" panose="020B0504020101020102" pitchFamily="34" charset="0"/>
              </a:rPr>
              <a:t>fornøyd med helsa si</a:t>
            </a:r>
          </a:p>
        </p:txBody>
      </p:sp>
      <p:graphicFrame>
        <p:nvGraphicFramePr>
          <p:cNvPr id="15" name="Diagram 14"/>
          <p:cNvGraphicFramePr>
            <a:graphicFrameLocks/>
          </p:cNvGraphicFramePr>
          <p:nvPr>
            <p:extLst>
              <p:ext uri="{D42A27DB-BD31-4B8C-83A1-F6EECF244321}">
                <p14:modId xmlns:p14="http://schemas.microsoft.com/office/powerpoint/2010/main" val="4060134831"/>
              </p:ext>
            </p:extLst>
          </p:nvPr>
        </p:nvGraphicFramePr>
        <p:xfrm>
          <a:off x="311970" y="7523222"/>
          <a:ext cx="6094231" cy="16851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1629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nvPr>
        </p:nvGraphicFramePr>
        <p:xfrm>
          <a:off x="399312" y="6397986"/>
          <a:ext cx="5760000" cy="324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ktangel 2"/>
          <p:cNvSpPr/>
          <p:nvPr/>
        </p:nvSpPr>
        <p:spPr>
          <a:xfrm>
            <a:off x="116632" y="6307470"/>
            <a:ext cx="6624736" cy="272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11" name="TekstSylinder 10"/>
          <p:cNvSpPr txBox="1"/>
          <p:nvPr/>
        </p:nvSpPr>
        <p:spPr>
          <a:xfrm>
            <a:off x="482257" y="5758329"/>
            <a:ext cx="5832648" cy="1046440"/>
          </a:xfrm>
          <a:prstGeom prst="rect">
            <a:avLst/>
          </a:prstGeom>
          <a:noFill/>
        </p:spPr>
        <p:txBody>
          <a:bodyPr wrap="square" rtlCol="0">
            <a:spAutoFit/>
          </a:bodyPr>
          <a:lstStyle/>
          <a:p>
            <a:r>
              <a:rPr lang="nb-NO" dirty="0" smtClean="0">
                <a:latin typeface="Akkurat Pro" panose="020B0504020101020102" pitchFamily="34" charset="0"/>
                <a:cs typeface="Akkurat Pro Normal" charset="0"/>
              </a:rPr>
              <a:t>Har du hatt samleie med noen?</a:t>
            </a:r>
          </a:p>
          <a:p>
            <a:r>
              <a:rPr lang="nb-NO" sz="1200" dirty="0" smtClean="0">
                <a:latin typeface="Akkurat Pro" panose="020B0504020101020102" pitchFamily="34" charset="0"/>
                <a:cs typeface="Akkurat Pro Normal" charset="0"/>
              </a:rPr>
              <a:t>Prosentandel av elever på videregående skole </a:t>
            </a:r>
            <a:r>
              <a:rPr lang="nb-NO" sz="1200" dirty="0">
                <a:latin typeface="Akkurat Pro" panose="020B0504020101020102" pitchFamily="34" charset="0"/>
                <a:cs typeface="Akkurat Pro Normal" charset="0"/>
              </a:rPr>
              <a:t>i </a:t>
            </a:r>
            <a:r>
              <a:rPr lang="nb-NO" sz="1200" dirty="0" smtClean="0">
                <a:latin typeface="Akkurat Pro" panose="020B0504020101020102" pitchFamily="34" charset="0"/>
                <a:cs typeface="Akkurat Pro Normal" charset="0"/>
              </a:rPr>
              <a:t>Agder </a:t>
            </a:r>
            <a:r>
              <a:rPr lang="nb-NO" sz="1200" dirty="0">
                <a:latin typeface="Akkurat Pro" panose="020B0504020101020102" pitchFamily="34" charset="0"/>
                <a:cs typeface="Akkurat Pro Normal" charset="0"/>
              </a:rPr>
              <a:t>og i </a:t>
            </a:r>
            <a:r>
              <a:rPr lang="nb-NO" sz="1200" dirty="0" smtClean="0">
                <a:latin typeface="Akkurat Pro" panose="020B0504020101020102" pitchFamily="34" charset="0"/>
                <a:cs typeface="Akkurat Pro Normal" charset="0"/>
              </a:rPr>
              <a:t>Norge*</a:t>
            </a:r>
            <a:endParaRPr lang="nb-NO" sz="1200" dirty="0">
              <a:latin typeface="Akkurat Pro" panose="020B0504020101020102" pitchFamily="34" charset="0"/>
              <a:cs typeface="Akkurat Pro Normal" charset="0"/>
            </a:endParaRPr>
          </a:p>
          <a:p>
            <a:pPr algn="ctr"/>
            <a:endParaRPr lang="nb-NO" sz="1600" dirty="0" smtClean="0">
              <a:latin typeface="Akkurat Pro" panose="020B0504020101020102" pitchFamily="34" charset="0"/>
              <a:cs typeface="Akkurat Pro Normal" charset="0"/>
            </a:endParaRPr>
          </a:p>
          <a:p>
            <a:pPr algn="ctr"/>
            <a:endParaRPr lang="nb-NO" sz="1600" dirty="0">
              <a:latin typeface="Akkurat Pro" panose="020B0504020101020102" pitchFamily="34" charset="0"/>
              <a:cs typeface="Akkurat Pro Normal" charset="0"/>
            </a:endParaRPr>
          </a:p>
        </p:txBody>
      </p:sp>
      <p:sp>
        <p:nvSpPr>
          <p:cNvPr id="13" name="Rektangel 12"/>
          <p:cNvSpPr/>
          <p:nvPr/>
        </p:nvSpPr>
        <p:spPr>
          <a:xfrm>
            <a:off x="0" y="-38943"/>
            <a:ext cx="6882786" cy="9851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14" name="TekstSylinder 13"/>
          <p:cNvSpPr txBox="1"/>
          <p:nvPr/>
        </p:nvSpPr>
        <p:spPr>
          <a:xfrm>
            <a:off x="15480" y="129209"/>
            <a:ext cx="6120680" cy="584775"/>
          </a:xfrm>
          <a:prstGeom prst="rect">
            <a:avLst/>
          </a:prstGeom>
          <a:noFill/>
        </p:spPr>
        <p:txBody>
          <a:bodyPr wrap="square" rtlCol="0">
            <a:spAutoFit/>
          </a:bodyPr>
          <a:lstStyle/>
          <a:p>
            <a:r>
              <a:rPr lang="nb-NO" sz="3200" b="1" dirty="0">
                <a:solidFill>
                  <a:schemeClr val="bg1"/>
                </a:solidFill>
                <a:latin typeface="Eames Century Modern Regular" panose="02000503070705020203" pitchFamily="50" charset="0"/>
                <a:cs typeface="Akkurat Pro Normal" charset="0"/>
              </a:rPr>
              <a:t>S</a:t>
            </a:r>
            <a:r>
              <a:rPr lang="nb-NO" sz="3200" b="1" dirty="0" smtClean="0">
                <a:solidFill>
                  <a:schemeClr val="bg1"/>
                </a:solidFill>
                <a:latin typeface="Eames Century Modern Regular" panose="02000503070705020203" pitchFamily="50" charset="0"/>
                <a:cs typeface="Akkurat Pro Normal" charset="0"/>
              </a:rPr>
              <a:t>eksuell helse</a:t>
            </a:r>
            <a:endParaRPr lang="nb-NO" sz="3200" b="1" dirty="0">
              <a:solidFill>
                <a:schemeClr val="bg1"/>
              </a:solidFill>
              <a:latin typeface="Eames Century Modern Regular" panose="02000503070705020203" pitchFamily="50" charset="0"/>
              <a:cs typeface="Akkurat Pro Normal" charset="0"/>
            </a:endParaRPr>
          </a:p>
        </p:txBody>
      </p:sp>
      <p:sp>
        <p:nvSpPr>
          <p:cNvPr id="17" name="TekstSylinder 16"/>
          <p:cNvSpPr txBox="1"/>
          <p:nvPr/>
        </p:nvSpPr>
        <p:spPr>
          <a:xfrm>
            <a:off x="329979" y="1066528"/>
            <a:ext cx="5984926" cy="4459571"/>
          </a:xfrm>
          <a:prstGeom prst="rect">
            <a:avLst/>
          </a:prstGeom>
          <a:noFill/>
        </p:spPr>
        <p:txBody>
          <a:bodyPr wrap="square" numCol="2" spcCol="360000" rtlCol="0">
            <a:spAutoFit/>
          </a:bodyPr>
          <a:lstStyle/>
          <a:p>
            <a:pPr>
              <a:lnSpc>
                <a:spcPts val="1350"/>
              </a:lnSpc>
              <a:spcBef>
                <a:spcPts val="600"/>
              </a:spcBef>
            </a:pPr>
            <a:r>
              <a:rPr lang="nb-NO" sz="1100" dirty="0">
                <a:solidFill>
                  <a:srgbClr val="4D4D4F"/>
                </a:solidFill>
                <a:latin typeface="Akkurat Pro" panose="020B0504020101020102" pitchFamily="34" charset="0"/>
                <a:cs typeface="Akkurat"/>
              </a:rPr>
              <a:t>De fleste utforsker sin seksualitet og gjør sine første seksuelle erfaringer i løpet av ungdomstiden. For ungdom, som for voksne, har seksuelle erfaringer som regel en positiv side preget av spenning, lyst og glede. Samtidig plasseres ungdoms seksualitet ofte i en risikokontekst. Fordi ungdom er uerfarne seksuelt, kan det være vanskeligere for dem å sette grenser for andres seksuelle tilnærminger. En del unge utsettes også for ulike former for seksuell trakassering og overgrep. </a:t>
            </a:r>
          </a:p>
          <a:p>
            <a:pPr>
              <a:lnSpc>
                <a:spcPts val="1350"/>
              </a:lnSpc>
              <a:spcBef>
                <a:spcPts val="600"/>
              </a:spcBef>
            </a:pPr>
            <a:r>
              <a:rPr lang="nb-NO" sz="1100" dirty="0">
                <a:solidFill>
                  <a:srgbClr val="4D4D4F"/>
                </a:solidFill>
                <a:latin typeface="Akkurat Pro" panose="020B0504020101020102" pitchFamily="34" charset="0"/>
                <a:cs typeface="Akkurat"/>
              </a:rPr>
              <a:t>I et helseperspektiv er man bekymret for overføring av kjønnssykdommer og for uønsket graviditet. At tenåringer får barn er imidlertid et svært uvanlig fenomen i Norge, og fra tidlig på 1990-tallet til begynnelsen av 2000-tallet er antall tenåringsfødsler halvert. </a:t>
            </a:r>
          </a:p>
          <a:p>
            <a:pPr>
              <a:lnSpc>
                <a:spcPts val="1350"/>
              </a:lnSpc>
              <a:spcBef>
                <a:spcPts val="600"/>
              </a:spcBef>
            </a:pPr>
            <a:r>
              <a:rPr lang="nb-NO" sz="1100" dirty="0">
                <a:solidFill>
                  <a:srgbClr val="4D4D4F"/>
                </a:solidFill>
                <a:latin typeface="Akkurat Pro" panose="020B0504020101020102" pitchFamily="34" charset="0"/>
                <a:cs typeface="Akkurat"/>
              </a:rPr>
              <a:t>Abortstatistikken viser også et lavt antall tenåringsaborter. Dette kan forklares med at ungdom i dag både har mer kunnskap om og bedre tilgang til </a:t>
            </a:r>
            <a:r>
              <a:rPr lang="nb-NO" sz="1100" dirty="0" smtClean="0">
                <a:solidFill>
                  <a:srgbClr val="4D4D4F"/>
                </a:solidFill>
                <a:latin typeface="Akkurat Pro" panose="020B0504020101020102" pitchFamily="34" charset="0"/>
                <a:cs typeface="Akkurat"/>
              </a:rPr>
              <a:t>prevensjonsmidler enn </a:t>
            </a:r>
            <a:r>
              <a:rPr lang="nb-NO" sz="1100" dirty="0">
                <a:solidFill>
                  <a:srgbClr val="4D4D4F"/>
                </a:solidFill>
                <a:latin typeface="Akkurat Pro" panose="020B0504020101020102" pitchFamily="34" charset="0"/>
                <a:cs typeface="Akkurat"/>
              </a:rPr>
              <a:t>tidligere ungdomsgenerasjoner.</a:t>
            </a:r>
          </a:p>
          <a:p>
            <a:pPr>
              <a:lnSpc>
                <a:spcPts val="1350"/>
              </a:lnSpc>
              <a:spcBef>
                <a:spcPts val="600"/>
              </a:spcBef>
            </a:pPr>
            <a:r>
              <a:rPr lang="nb-NO" sz="1100" dirty="0">
                <a:solidFill>
                  <a:srgbClr val="4D4D4F"/>
                </a:solidFill>
                <a:latin typeface="Akkurat Pro" panose="020B0504020101020102" pitchFamily="34" charset="0"/>
                <a:cs typeface="Akkurat"/>
              </a:rPr>
              <a:t>I 2017 ble spørsmål om seksualitet tatt med i den obligatoriske delen av Ungdata. Spørsmålene er kun stilt til elever på videregående. </a:t>
            </a:r>
          </a:p>
          <a:p>
            <a:pPr>
              <a:lnSpc>
                <a:spcPts val="1350"/>
              </a:lnSpc>
              <a:spcBef>
                <a:spcPts val="600"/>
              </a:spcBef>
            </a:pPr>
            <a:r>
              <a:rPr lang="nb-NO" sz="1100" dirty="0">
                <a:solidFill>
                  <a:srgbClr val="4D4D4F"/>
                </a:solidFill>
                <a:latin typeface="Akkurat Pro" panose="020B0504020101020102" pitchFamily="34" charset="0"/>
                <a:cs typeface="Akkurat"/>
              </a:rPr>
              <a:t>Resultatene viser at rundt halvparten av elevene på videregående har hatt samleie med noen, og andelen øker fra VG1 til VG3. Det er generelt flere jenter enn gutter som debuterer i løpet av videregående, men kjønnsforskjellen er ikke stor. Omtrent to av tre brukte prevensjon første gang de hadde samleie.</a:t>
            </a:r>
          </a:p>
        </p:txBody>
      </p:sp>
      <p:graphicFrame>
        <p:nvGraphicFramePr>
          <p:cNvPr id="20" name="Diagram 1"/>
          <p:cNvGraphicFramePr>
            <a:graphicFrameLocks/>
          </p:cNvGraphicFramePr>
          <p:nvPr>
            <p:extLst>
              <p:ext uri="{D42A27DB-BD31-4B8C-83A1-F6EECF244321}">
                <p14:modId xmlns:p14="http://schemas.microsoft.com/office/powerpoint/2010/main" val="747417472"/>
              </p:ext>
            </p:extLst>
          </p:nvPr>
        </p:nvGraphicFramePr>
        <p:xfrm>
          <a:off x="329980" y="6463320"/>
          <a:ext cx="6324345" cy="32599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iagram 1"/>
          <p:cNvGraphicFramePr>
            <a:graphicFrameLocks/>
          </p:cNvGraphicFramePr>
          <p:nvPr>
            <p:extLst>
              <p:ext uri="{D42A27DB-BD31-4B8C-83A1-F6EECF244321}">
                <p14:modId xmlns:p14="http://schemas.microsoft.com/office/powerpoint/2010/main" val="1593850271"/>
              </p:ext>
            </p:extLst>
          </p:nvPr>
        </p:nvGraphicFramePr>
        <p:xfrm>
          <a:off x="3279312" y="6527733"/>
          <a:ext cx="3438021" cy="2825184"/>
        </p:xfrm>
        <a:graphic>
          <a:graphicData uri="http://schemas.openxmlformats.org/drawingml/2006/chart">
            <c:chart xmlns:c="http://schemas.openxmlformats.org/drawingml/2006/chart" xmlns:r="http://schemas.openxmlformats.org/officeDocument/2006/relationships" r:id="rId4"/>
          </a:graphicData>
        </a:graphic>
      </p:graphicFrame>
      <p:sp>
        <p:nvSpPr>
          <p:cNvPr id="15" name="Rektangel 7"/>
          <p:cNvSpPr/>
          <p:nvPr/>
        </p:nvSpPr>
        <p:spPr>
          <a:xfrm>
            <a:off x="272189" y="9345488"/>
            <a:ext cx="448200"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30</a:t>
            </a:r>
            <a:endParaRPr lang="nb-NO" dirty="0">
              <a:latin typeface="Eames Century Modern Regular" panose="02000503070705020203" pitchFamily="50" charset="0"/>
            </a:endParaRPr>
          </a:p>
        </p:txBody>
      </p:sp>
      <p:sp>
        <p:nvSpPr>
          <p:cNvPr id="22" name="Rektangel 21"/>
          <p:cNvSpPr/>
          <p:nvPr/>
        </p:nvSpPr>
        <p:spPr>
          <a:xfrm>
            <a:off x="3501008" y="3656856"/>
            <a:ext cx="2808312" cy="144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2"/>
                </a:solidFill>
                <a:latin typeface="Eames Century Modern Regular" panose="02000503070705020203" pitchFamily="50" charset="0"/>
                <a:cs typeface="Akkurat Pro Normal" charset="0"/>
              </a:rPr>
              <a:t>Rundt halvparten av elevene på videregående har hatt </a:t>
            </a:r>
            <a:r>
              <a:rPr lang="nb-NO" sz="2000" dirty="0" smtClean="0">
                <a:solidFill>
                  <a:schemeClr val="tx2"/>
                </a:solidFill>
                <a:latin typeface="Eames Century Modern Regular" panose="02000503070705020203" pitchFamily="50" charset="0"/>
                <a:cs typeface="Akkurat Pro Normal" charset="0"/>
              </a:rPr>
              <a:t>samleie med noen</a:t>
            </a:r>
            <a:endParaRPr lang="nb-NO" sz="2000" dirty="0">
              <a:solidFill>
                <a:schemeClr val="tx2"/>
              </a:solidFill>
              <a:latin typeface="Eames Century Modern Regular" panose="02000503070705020203" pitchFamily="50" charset="0"/>
              <a:cs typeface="Akkurat Pro Normal" charset="0"/>
            </a:endParaRPr>
          </a:p>
        </p:txBody>
      </p:sp>
    </p:spTree>
    <p:extLst>
      <p:ext uri="{BB962C8B-B14F-4D97-AF65-F5344CB8AC3E}">
        <p14:creationId xmlns:p14="http://schemas.microsoft.com/office/powerpoint/2010/main" val="11970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3473100"/>
            <a:ext cx="6858000" cy="30901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14" name="TekstSylinder 20"/>
          <p:cNvSpPr txBox="1"/>
          <p:nvPr/>
        </p:nvSpPr>
        <p:spPr>
          <a:xfrm rot="16200000">
            <a:off x="39108" y="2329289"/>
            <a:ext cx="1152128" cy="276999"/>
          </a:xfrm>
          <a:prstGeom prst="rect">
            <a:avLst/>
          </a:prstGeom>
          <a:noFill/>
        </p:spPr>
        <p:txBody>
          <a:bodyPr wrap="square" rtlCol="0">
            <a:spAutoFit/>
          </a:bodyPr>
          <a:lstStyle/>
          <a:p>
            <a:pPr algn="ctr"/>
            <a:r>
              <a:rPr lang="nb-NO" sz="1200" dirty="0" smtClean="0">
                <a:solidFill>
                  <a:srgbClr val="296FB9"/>
                </a:solidFill>
                <a:latin typeface="Akkurat Pro" panose="020B0504020101020102" pitchFamily="34" charset="0"/>
              </a:rPr>
              <a:t>Gutter</a:t>
            </a:r>
            <a:endParaRPr lang="nb-NO" sz="1200" dirty="0">
              <a:solidFill>
                <a:srgbClr val="296FB9"/>
              </a:solidFill>
              <a:latin typeface="Akkurat Pro" panose="020B0504020101020102" pitchFamily="34" charset="0"/>
            </a:endParaRPr>
          </a:p>
        </p:txBody>
      </p:sp>
      <p:sp>
        <p:nvSpPr>
          <p:cNvPr id="23" name="TekstSylinder 21"/>
          <p:cNvSpPr txBox="1"/>
          <p:nvPr/>
        </p:nvSpPr>
        <p:spPr>
          <a:xfrm rot="16200000">
            <a:off x="3013141" y="2363451"/>
            <a:ext cx="1152128" cy="276999"/>
          </a:xfrm>
          <a:prstGeom prst="rect">
            <a:avLst/>
          </a:prstGeom>
          <a:noFill/>
        </p:spPr>
        <p:txBody>
          <a:bodyPr wrap="square" rtlCol="0">
            <a:spAutoFit/>
          </a:bodyPr>
          <a:lstStyle/>
          <a:p>
            <a:pPr algn="ctr"/>
            <a:r>
              <a:rPr lang="nb-NO" sz="1200" dirty="0" smtClean="0">
                <a:solidFill>
                  <a:srgbClr val="E89900"/>
                </a:solidFill>
                <a:latin typeface="Akkurat Pro" panose="020B0504020101020102" pitchFamily="34" charset="0"/>
              </a:rPr>
              <a:t>Jenter</a:t>
            </a:r>
            <a:endParaRPr lang="nb-NO" sz="1200" dirty="0">
              <a:solidFill>
                <a:srgbClr val="E89900"/>
              </a:solidFill>
              <a:latin typeface="Akkurat Pro" panose="020B0504020101020102" pitchFamily="34" charset="0"/>
            </a:endParaRPr>
          </a:p>
        </p:txBody>
      </p:sp>
      <p:sp>
        <p:nvSpPr>
          <p:cNvPr id="20" name="TekstSylinder 19"/>
          <p:cNvSpPr txBox="1"/>
          <p:nvPr/>
        </p:nvSpPr>
        <p:spPr>
          <a:xfrm>
            <a:off x="476671" y="272479"/>
            <a:ext cx="6134194" cy="923330"/>
          </a:xfrm>
          <a:prstGeom prst="rect">
            <a:avLst/>
          </a:prstGeom>
          <a:noFill/>
        </p:spPr>
        <p:txBody>
          <a:bodyPr wrap="square" rtlCol="0">
            <a:spAutoFit/>
          </a:bodyPr>
          <a:lstStyle/>
          <a:p>
            <a:r>
              <a:rPr lang="nb-NO" sz="5400" dirty="0">
                <a:solidFill>
                  <a:schemeClr val="bg1"/>
                </a:solidFill>
                <a:latin typeface="Eames Century Modern Regular" panose="02000503070705020203" pitchFamily="50" charset="0"/>
                <a:cs typeface="Akkurat Pro Normal" charset="0"/>
              </a:rPr>
              <a:t>seksuell </a:t>
            </a:r>
            <a:r>
              <a:rPr lang="nb-NO" sz="5400" dirty="0" smtClean="0">
                <a:solidFill>
                  <a:schemeClr val="bg1"/>
                </a:solidFill>
                <a:latin typeface="Eames Century Modern Regular" panose="02000503070705020203" pitchFamily="50" charset="0"/>
                <a:cs typeface="Akkurat Pro Normal" charset="0"/>
              </a:rPr>
              <a:t>helse</a:t>
            </a:r>
            <a:endParaRPr lang="nb-NO" sz="5400" dirty="0">
              <a:solidFill>
                <a:schemeClr val="bg1"/>
              </a:solidFill>
              <a:latin typeface="Eames Century Modern Regular" panose="02000503070705020203" pitchFamily="50" charset="0"/>
              <a:cs typeface="Akkurat Pro Normal" charset="0"/>
            </a:endParaRPr>
          </a:p>
        </p:txBody>
      </p:sp>
      <p:sp>
        <p:nvSpPr>
          <p:cNvPr id="21" name="TekstSylinder 25"/>
          <p:cNvSpPr txBox="1"/>
          <p:nvPr/>
        </p:nvSpPr>
        <p:spPr>
          <a:xfrm>
            <a:off x="188640" y="6706031"/>
            <a:ext cx="6425653" cy="523220"/>
          </a:xfrm>
          <a:prstGeom prst="rect">
            <a:avLst/>
          </a:prstGeom>
          <a:noFill/>
        </p:spPr>
        <p:txBody>
          <a:bodyPr wrap="square" rtlCol="0">
            <a:spAutoFit/>
          </a:bodyPr>
          <a:lstStyle/>
          <a:p>
            <a:r>
              <a:rPr lang="nb-NO" sz="1600" dirty="0" smtClean="0">
                <a:latin typeface="Akkurat Pro" panose="020B0504020101020102" pitchFamily="34" charset="0"/>
                <a:cs typeface="Akkurat Pro Normal" charset="0"/>
              </a:rPr>
              <a:t>Prosentandel som brukte prevensjon første gang de hadde samleie </a:t>
            </a:r>
            <a:r>
              <a:rPr lang="nb-NO" sz="1200" dirty="0">
                <a:latin typeface="Akkurat Pro" panose="020B0504020101020102" pitchFamily="34" charset="0"/>
              </a:rPr>
              <a:t>Blant gutter og jenter, og på ulike klassetrinn</a:t>
            </a:r>
          </a:p>
        </p:txBody>
      </p:sp>
      <p:graphicFrame>
        <p:nvGraphicFramePr>
          <p:cNvPr id="16" name="Diagram 9"/>
          <p:cNvGraphicFramePr>
            <a:graphicFrameLocks/>
          </p:cNvGraphicFramePr>
          <p:nvPr>
            <p:extLst>
              <p:ext uri="{D42A27DB-BD31-4B8C-83A1-F6EECF244321}">
                <p14:modId xmlns:p14="http://schemas.microsoft.com/office/powerpoint/2010/main" val="4284174485"/>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Diagram 11"/>
          <p:cNvGraphicFramePr>
            <a:graphicFrameLocks/>
          </p:cNvGraphicFramePr>
          <p:nvPr>
            <p:extLst>
              <p:ext uri="{D42A27DB-BD31-4B8C-83A1-F6EECF244321}">
                <p14:modId xmlns:p14="http://schemas.microsoft.com/office/powerpoint/2010/main" val="364869534"/>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Diagram 9"/>
          <p:cNvGraphicFramePr>
            <a:graphicFrameLocks/>
          </p:cNvGraphicFramePr>
          <p:nvPr>
            <p:extLst>
              <p:ext uri="{D42A27DB-BD31-4B8C-83A1-F6EECF244321}">
                <p14:modId xmlns:p14="http://schemas.microsoft.com/office/powerpoint/2010/main" val="2378505039"/>
              </p:ext>
            </p:extLst>
          </p:nvPr>
        </p:nvGraphicFramePr>
        <p:xfrm>
          <a:off x="347818" y="4376936"/>
          <a:ext cx="3193570" cy="21738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Diagram 11"/>
          <p:cNvGraphicFramePr>
            <a:graphicFrameLocks/>
          </p:cNvGraphicFramePr>
          <p:nvPr>
            <p:extLst>
              <p:ext uri="{D42A27DB-BD31-4B8C-83A1-F6EECF244321}">
                <p14:modId xmlns:p14="http://schemas.microsoft.com/office/powerpoint/2010/main" val="3449216913"/>
              </p:ext>
            </p:extLst>
          </p:nvPr>
        </p:nvGraphicFramePr>
        <p:xfrm>
          <a:off x="3589205" y="4423298"/>
          <a:ext cx="3021661" cy="21275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Diagram 9"/>
          <p:cNvGraphicFramePr>
            <a:graphicFrameLocks/>
          </p:cNvGraphicFramePr>
          <p:nvPr>
            <p:extLst>
              <p:ext uri="{D42A27DB-BD31-4B8C-83A1-F6EECF244321}">
                <p14:modId xmlns:p14="http://schemas.microsoft.com/office/powerpoint/2010/main" val="2439511279"/>
              </p:ext>
            </p:extLst>
          </p:nvPr>
        </p:nvGraphicFramePr>
        <p:xfrm>
          <a:off x="321350" y="7618452"/>
          <a:ext cx="3379887" cy="18656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Diagram 11"/>
          <p:cNvGraphicFramePr>
            <a:graphicFrameLocks/>
          </p:cNvGraphicFramePr>
          <p:nvPr>
            <p:extLst>
              <p:ext uri="{D42A27DB-BD31-4B8C-83A1-F6EECF244321}">
                <p14:modId xmlns:p14="http://schemas.microsoft.com/office/powerpoint/2010/main" val="1252302950"/>
              </p:ext>
            </p:extLst>
          </p:nvPr>
        </p:nvGraphicFramePr>
        <p:xfrm>
          <a:off x="3513148" y="7618452"/>
          <a:ext cx="3173774" cy="1605244"/>
        </p:xfrm>
        <a:graphic>
          <a:graphicData uri="http://schemas.openxmlformats.org/drawingml/2006/chart">
            <c:chart xmlns:c="http://schemas.openxmlformats.org/drawingml/2006/chart" xmlns:r="http://schemas.openxmlformats.org/officeDocument/2006/relationships" r:id="rId7"/>
          </a:graphicData>
        </a:graphic>
      </p:graphicFrame>
      <p:sp>
        <p:nvSpPr>
          <p:cNvPr id="34" name="Rektangel 12"/>
          <p:cNvSpPr/>
          <p:nvPr/>
        </p:nvSpPr>
        <p:spPr>
          <a:xfrm>
            <a:off x="0" y="-38943"/>
            <a:ext cx="6882786" cy="9851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17" name="Rektangel 7"/>
          <p:cNvSpPr/>
          <p:nvPr/>
        </p:nvSpPr>
        <p:spPr>
          <a:xfrm>
            <a:off x="6027342" y="9366676"/>
            <a:ext cx="407484"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31</a:t>
            </a:r>
            <a:endParaRPr lang="nb-NO" dirty="0">
              <a:latin typeface="Eames Century Modern Regular" panose="02000503070705020203" pitchFamily="50" charset="0"/>
            </a:endParaRPr>
          </a:p>
        </p:txBody>
      </p:sp>
      <p:sp>
        <p:nvSpPr>
          <p:cNvPr id="19" name="TekstSylinder 17"/>
          <p:cNvSpPr txBox="1"/>
          <p:nvPr/>
        </p:nvSpPr>
        <p:spPr>
          <a:xfrm>
            <a:off x="332656" y="1062948"/>
            <a:ext cx="6192688" cy="523220"/>
          </a:xfrm>
          <a:prstGeom prst="rect">
            <a:avLst/>
          </a:prstGeom>
          <a:noFill/>
        </p:spPr>
        <p:txBody>
          <a:bodyPr wrap="square" rtlCol="0">
            <a:spAutoFit/>
          </a:bodyPr>
          <a:lstStyle/>
          <a:p>
            <a:r>
              <a:rPr lang="nb-NO" sz="1600" dirty="0" smtClean="0">
                <a:latin typeface="Akkurat Pro" panose="020B0504020101020102" pitchFamily="34" charset="0"/>
                <a:cs typeface="Akkurat Pro Normal" charset="0"/>
              </a:rPr>
              <a:t>Prosentandel som har hatt samleie med noen</a:t>
            </a:r>
          </a:p>
          <a:p>
            <a:r>
              <a:rPr lang="nb-NO" sz="1200" dirty="0">
                <a:latin typeface="Akkurat Pro" panose="020B0504020101020102" pitchFamily="34" charset="0"/>
              </a:rPr>
              <a:t>Blant gutter og jenter, og på ulike klassetrinn</a:t>
            </a:r>
          </a:p>
        </p:txBody>
      </p:sp>
      <p:sp>
        <p:nvSpPr>
          <p:cNvPr id="18" name="TekstSylinder 10"/>
          <p:cNvSpPr txBox="1"/>
          <p:nvPr/>
        </p:nvSpPr>
        <p:spPr>
          <a:xfrm>
            <a:off x="354361" y="3641338"/>
            <a:ext cx="6192688" cy="954107"/>
          </a:xfrm>
          <a:prstGeom prst="rect">
            <a:avLst/>
          </a:prstGeom>
          <a:noFill/>
        </p:spPr>
        <p:txBody>
          <a:bodyPr wrap="square" rtlCol="0">
            <a:spAutoFit/>
          </a:bodyPr>
          <a:lstStyle/>
          <a:p>
            <a:r>
              <a:rPr lang="nb-NO" sz="1600" dirty="0" smtClean="0">
                <a:latin typeface="Akkurat Pro" panose="020B0504020101020102" pitchFamily="34" charset="0"/>
                <a:cs typeface="Akkurat Pro Normal" charset="0"/>
              </a:rPr>
              <a:t>Hvor gammel var du da du </a:t>
            </a:r>
            <a:r>
              <a:rPr lang="nb-NO" sz="1600" dirty="0">
                <a:latin typeface="Akkurat Pro" panose="020B0504020101020102" pitchFamily="34" charset="0"/>
                <a:cs typeface="Akkurat Pro Normal" charset="0"/>
              </a:rPr>
              <a:t>hadde samleie </a:t>
            </a:r>
            <a:r>
              <a:rPr lang="nb-NO" sz="1600" dirty="0" smtClean="0">
                <a:latin typeface="Akkurat Pro" panose="020B0504020101020102" pitchFamily="34" charset="0"/>
                <a:cs typeface="Akkurat Pro Normal" charset="0"/>
              </a:rPr>
              <a:t>første gangen?</a:t>
            </a:r>
            <a:endParaRPr lang="nb-NO" sz="1600" dirty="0">
              <a:latin typeface="Akkurat Pro" panose="020B0504020101020102" pitchFamily="34" charset="0"/>
              <a:cs typeface="Akkurat Pro Normal" charset="0"/>
            </a:endParaRPr>
          </a:p>
          <a:p>
            <a:r>
              <a:rPr lang="nb-NO" sz="1200" dirty="0">
                <a:latin typeface="Akkurat Pro" panose="020B0504020101020102" pitchFamily="34" charset="0"/>
              </a:rPr>
              <a:t>Prosentandel blant de som har hatt samleie. Figuren </a:t>
            </a:r>
            <a:r>
              <a:rPr lang="nb-NO" sz="1200">
                <a:latin typeface="Akkurat Pro" panose="020B0504020101020102" pitchFamily="34" charset="0"/>
              </a:rPr>
              <a:t>viser </a:t>
            </a:r>
            <a:r>
              <a:rPr lang="nb-NO" sz="1200" smtClean="0">
                <a:latin typeface="Akkurat Pro" panose="020B0504020101020102" pitchFamily="34" charset="0"/>
              </a:rPr>
              <a:t>kun </a:t>
            </a:r>
            <a:r>
              <a:rPr lang="nb-NO" sz="1200" dirty="0">
                <a:latin typeface="Akkurat Pro" panose="020B0504020101020102" pitchFamily="34" charset="0"/>
              </a:rPr>
              <a:t>de som har hatt samleie før fylte 17 år</a:t>
            </a:r>
          </a:p>
          <a:p>
            <a:endParaRPr lang="nb-NO" sz="1600" dirty="0" smtClean="0">
              <a:latin typeface="Akkurat Pro" panose="020B0504020101020102" pitchFamily="34" charset="0"/>
              <a:cs typeface="Akkurat Pro Normal" charset="0"/>
            </a:endParaRPr>
          </a:p>
        </p:txBody>
      </p:sp>
    </p:spTree>
    <p:extLst>
      <p:ext uri="{BB962C8B-B14F-4D97-AF65-F5344CB8AC3E}">
        <p14:creationId xmlns:p14="http://schemas.microsoft.com/office/powerpoint/2010/main" val="2276664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idx="1"/>
          </p:nvPr>
        </p:nvSpPr>
        <p:spPr>
          <a:xfrm>
            <a:off x="278976" y="1076055"/>
            <a:ext cx="6030344" cy="3998896"/>
          </a:xfrm>
        </p:spPr>
        <p:txBody>
          <a:bodyPr>
            <a:normAutofit/>
          </a:bodyPr>
          <a:lstStyle/>
          <a:p>
            <a:pPr>
              <a:lnSpc>
                <a:spcPts val="1350"/>
              </a:lnSpc>
              <a:spcBef>
                <a:spcPts val="600"/>
              </a:spcBef>
            </a:pPr>
            <a:r>
              <a:rPr lang="nb-NO" sz="1100" dirty="0">
                <a:cs typeface="Akkurat"/>
              </a:rPr>
              <a:t>Ungdomstiden er preget av at kroppen utvikler seg raskt og behovet for næringsstoffer øker. Det vi spiser og drikker påvirker helsa </a:t>
            </a:r>
            <a:r>
              <a:rPr lang="nb-NO" sz="1100" dirty="0" smtClean="0">
                <a:cs typeface="Akkurat"/>
              </a:rPr>
              <a:t>vår. </a:t>
            </a:r>
            <a:r>
              <a:rPr lang="nb-NO" sz="1100" dirty="0">
                <a:cs typeface="Akkurat"/>
              </a:rPr>
              <a:t>Et sunt kosthold og god ernæring kan redusere risiko for en rekke sykdommer, og er avgjørende for vekst og utvikling i ungdomstiden</a:t>
            </a:r>
            <a:r>
              <a:rPr lang="nb-NO" sz="1100" dirty="0" smtClean="0">
                <a:cs typeface="Akkurat"/>
              </a:rPr>
              <a:t>. Gode </a:t>
            </a:r>
            <a:r>
              <a:rPr lang="nb-NO" sz="1100" dirty="0">
                <a:cs typeface="Akkurat"/>
              </a:rPr>
              <a:t>kostholdsvaner etableres </a:t>
            </a:r>
            <a:r>
              <a:rPr lang="nb-NO" sz="1100" dirty="0" smtClean="0">
                <a:cs typeface="Akkurat"/>
              </a:rPr>
              <a:t>også tidlig </a:t>
            </a:r>
            <a:r>
              <a:rPr lang="nb-NO" sz="1100" dirty="0">
                <a:cs typeface="Akkurat"/>
              </a:rPr>
              <a:t>og tas med videre i </a:t>
            </a:r>
            <a:r>
              <a:rPr lang="nb-NO" sz="1100" dirty="0" smtClean="0">
                <a:cs typeface="Akkurat"/>
              </a:rPr>
              <a:t>livet. </a:t>
            </a:r>
          </a:p>
          <a:p>
            <a:pPr>
              <a:lnSpc>
                <a:spcPts val="1350"/>
              </a:lnSpc>
              <a:spcBef>
                <a:spcPts val="600"/>
              </a:spcBef>
            </a:pPr>
            <a:r>
              <a:rPr lang="nb-NO" sz="1100" dirty="0" smtClean="0">
                <a:cs typeface="Akkurat"/>
              </a:rPr>
              <a:t>Folkehelseinstituttet </a:t>
            </a:r>
            <a:r>
              <a:rPr lang="nb-NO" sz="1100" dirty="0">
                <a:cs typeface="Akkurat"/>
              </a:rPr>
              <a:t>anbefaler at et sunt kosthold blant annet bør inneholde grove kornprodukter, grønnsaker, frukt, fisk, fugl og kjøtt. Samtidig bør inntaket av sukker reduseres</a:t>
            </a:r>
            <a:r>
              <a:rPr lang="nb-NO" sz="1100" dirty="0" smtClean="0">
                <a:cs typeface="Akkurat"/>
              </a:rPr>
              <a:t>. </a:t>
            </a:r>
            <a:endParaRPr lang="nb-NO" sz="1100" dirty="0">
              <a:cs typeface="Akkurat"/>
            </a:endParaRPr>
          </a:p>
          <a:p>
            <a:pPr>
              <a:lnSpc>
                <a:spcPts val="1350"/>
              </a:lnSpc>
              <a:spcBef>
                <a:spcPts val="600"/>
              </a:spcBef>
            </a:pPr>
            <a:r>
              <a:rPr lang="nb-NO" sz="1100" dirty="0" smtClean="0">
                <a:cs typeface="Akkurat"/>
              </a:rPr>
              <a:t>Større </a:t>
            </a:r>
            <a:r>
              <a:rPr lang="nb-NO" sz="1100" dirty="0">
                <a:cs typeface="Akkurat"/>
              </a:rPr>
              <a:t>autonomi fra foreldre og bedre tilgang til penger, gjør at </a:t>
            </a:r>
            <a:r>
              <a:rPr lang="nb-NO" sz="1100" dirty="0" smtClean="0">
                <a:cs typeface="Akkurat"/>
              </a:rPr>
              <a:t>ungdom har </a:t>
            </a:r>
            <a:r>
              <a:rPr lang="nb-NO" sz="1100" dirty="0">
                <a:cs typeface="Akkurat"/>
              </a:rPr>
              <a:t>mer kontroll over </a:t>
            </a:r>
            <a:r>
              <a:rPr lang="nb-NO" sz="1100" dirty="0" smtClean="0">
                <a:cs typeface="Akkurat"/>
              </a:rPr>
              <a:t>eget kosthold enn da de var barn. </a:t>
            </a:r>
            <a:r>
              <a:rPr lang="nb-NO" sz="1100" dirty="0">
                <a:cs typeface="Akkurat"/>
              </a:rPr>
              <a:t>Fristelsene er </a:t>
            </a:r>
            <a:r>
              <a:rPr lang="nb-NO" sz="1100" dirty="0" smtClean="0">
                <a:cs typeface="Akkurat"/>
              </a:rPr>
              <a:t>store </a:t>
            </a:r>
            <a:r>
              <a:rPr lang="nb-NO" sz="1100" dirty="0">
                <a:cs typeface="Akkurat"/>
              </a:rPr>
              <a:t>og for mange er det lett å velge usunne drikke- og matvarer. </a:t>
            </a:r>
            <a:endParaRPr lang="nb-NO" sz="1100" dirty="0" smtClean="0">
              <a:cs typeface="Akkurat"/>
            </a:endParaRPr>
          </a:p>
          <a:p>
            <a:pPr>
              <a:lnSpc>
                <a:spcPts val="1350"/>
              </a:lnSpc>
              <a:spcBef>
                <a:spcPts val="600"/>
              </a:spcBef>
            </a:pPr>
            <a:r>
              <a:rPr lang="nb-NO" sz="1100" dirty="0">
                <a:cs typeface="Akkurat"/>
              </a:rPr>
              <a:t>Spørsmål om kosthold kom for første gang inn i Ungdatas grunnmodul i 2017. Ungdata viser at det er stor variasjon i ungdoms kosthold. For eksempel spiser en av tre ungdommer frukt og grønt hver dag, samtidig som en god del sjelden får i  seg slike matvarer. </a:t>
            </a:r>
          </a:p>
          <a:p>
            <a:pPr>
              <a:lnSpc>
                <a:spcPts val="1350"/>
              </a:lnSpc>
              <a:spcBef>
                <a:spcPts val="600"/>
              </a:spcBef>
            </a:pPr>
            <a:r>
              <a:rPr lang="nb-NO" sz="1100" dirty="0">
                <a:cs typeface="Akkurat"/>
              </a:rPr>
              <a:t>Flertallet av ungdom spiser fisk til middag eller som pålegg minst en gang i uka. Det samme gjelder kjøttdeigbaserte produkter, som pølser og hamburgere. </a:t>
            </a:r>
          </a:p>
          <a:p>
            <a:pPr>
              <a:lnSpc>
                <a:spcPts val="1350"/>
              </a:lnSpc>
              <a:spcBef>
                <a:spcPts val="600"/>
              </a:spcBef>
            </a:pPr>
            <a:r>
              <a:rPr lang="nb-NO" sz="1100" dirty="0">
                <a:cs typeface="Akkurat"/>
              </a:rPr>
              <a:t>De fleste spiser godteri eller snacks hver uke, men det er få som gjør dette mange ganger i uka. Det er noen flere jenter enn gutter som jevnlig spiser godteri.</a:t>
            </a:r>
          </a:p>
        </p:txBody>
      </p:sp>
      <p:sp>
        <p:nvSpPr>
          <p:cNvPr id="6" name="Tittel 5"/>
          <p:cNvSpPr>
            <a:spLocks noGrp="1"/>
          </p:cNvSpPr>
          <p:nvPr>
            <p:ph type="title"/>
          </p:nvPr>
        </p:nvSpPr>
        <p:spPr/>
        <p:txBody>
          <a:bodyPr/>
          <a:lstStyle/>
          <a:p>
            <a:r>
              <a:rPr lang="nb-NO" dirty="0" smtClean="0"/>
              <a:t>Kosthold</a:t>
            </a:r>
            <a:endParaRPr lang="nb-NO" dirty="0"/>
          </a:p>
        </p:txBody>
      </p:sp>
      <p:sp>
        <p:nvSpPr>
          <p:cNvPr id="17" name="Rektangel 16"/>
          <p:cNvSpPr/>
          <p:nvPr/>
        </p:nvSpPr>
        <p:spPr>
          <a:xfrm>
            <a:off x="3573016" y="3872880"/>
            <a:ext cx="2736304"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2"/>
                </a:solidFill>
                <a:latin typeface="Eames Century Modern Regular" panose="02000503070705020203" pitchFamily="50" charset="0"/>
              </a:rPr>
              <a:t>Stor variasjon i ungdoms kosthold</a:t>
            </a:r>
          </a:p>
        </p:txBody>
      </p:sp>
      <p:sp>
        <p:nvSpPr>
          <p:cNvPr id="8" name="Rektangel 7"/>
          <p:cNvSpPr/>
          <p:nvPr/>
        </p:nvSpPr>
        <p:spPr>
          <a:xfrm>
            <a:off x="272189" y="9345488"/>
            <a:ext cx="435184"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32</a:t>
            </a:r>
            <a:endParaRPr lang="nb-NO" dirty="0">
              <a:latin typeface="Eames Century Modern Regular" panose="02000503070705020203" pitchFamily="50" charset="0"/>
            </a:endParaRPr>
          </a:p>
        </p:txBody>
      </p:sp>
      <p:graphicFrame>
        <p:nvGraphicFramePr>
          <p:cNvPr id="9" name="Diagram 8"/>
          <p:cNvGraphicFramePr>
            <a:graphicFrameLocks/>
          </p:cNvGraphicFramePr>
          <p:nvPr>
            <p:extLst>
              <p:ext uri="{D42A27DB-BD31-4B8C-83A1-F6EECF244321}">
                <p14:modId xmlns:p14="http://schemas.microsoft.com/office/powerpoint/2010/main" val="824941737"/>
              </p:ext>
            </p:extLst>
          </p:nvPr>
        </p:nvGraphicFramePr>
        <p:xfrm>
          <a:off x="257552" y="5817095"/>
          <a:ext cx="3024336" cy="14480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Diagram 9"/>
          <p:cNvGraphicFramePr>
            <a:graphicFrameLocks/>
          </p:cNvGraphicFramePr>
          <p:nvPr>
            <p:extLst>
              <p:ext uri="{D42A27DB-BD31-4B8C-83A1-F6EECF244321}">
                <p14:modId xmlns:p14="http://schemas.microsoft.com/office/powerpoint/2010/main" val="2583167602"/>
              </p:ext>
            </p:extLst>
          </p:nvPr>
        </p:nvGraphicFramePr>
        <p:xfrm>
          <a:off x="3284212" y="5833520"/>
          <a:ext cx="2790826" cy="143217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12"/>
          <p:cNvSpPr/>
          <p:nvPr/>
        </p:nvSpPr>
        <p:spPr>
          <a:xfrm>
            <a:off x="255229" y="5169024"/>
            <a:ext cx="6060708" cy="553998"/>
          </a:xfrm>
          <a:prstGeom prst="rect">
            <a:avLst/>
          </a:prstGeom>
        </p:spPr>
        <p:txBody>
          <a:bodyPr wrap="square">
            <a:spAutoFit/>
          </a:bodyPr>
          <a:lstStyle/>
          <a:p>
            <a:r>
              <a:rPr lang="nb-NO" dirty="0" smtClean="0">
                <a:latin typeface="Akkurat Pro" panose="020B0504020101020102" pitchFamily="34" charset="0"/>
              </a:rPr>
              <a:t>Andel som spiser frukt og bær minst fire ganger i uka</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graphicFrame>
        <p:nvGraphicFramePr>
          <p:cNvPr id="14" name="Diagram 13"/>
          <p:cNvGraphicFramePr>
            <a:graphicFrameLocks/>
          </p:cNvGraphicFramePr>
          <p:nvPr>
            <p:extLst>
              <p:ext uri="{D42A27DB-BD31-4B8C-83A1-F6EECF244321}">
                <p14:modId xmlns:p14="http://schemas.microsoft.com/office/powerpoint/2010/main" val="3060596187"/>
              </p:ext>
            </p:extLst>
          </p:nvPr>
        </p:nvGraphicFramePr>
        <p:xfrm>
          <a:off x="278976" y="7824067"/>
          <a:ext cx="3024336" cy="15491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iagram 14"/>
          <p:cNvGraphicFramePr>
            <a:graphicFrameLocks/>
          </p:cNvGraphicFramePr>
          <p:nvPr>
            <p:extLst>
              <p:ext uri="{D42A27DB-BD31-4B8C-83A1-F6EECF244321}">
                <p14:modId xmlns:p14="http://schemas.microsoft.com/office/powerpoint/2010/main" val="2200280047"/>
              </p:ext>
            </p:extLst>
          </p:nvPr>
        </p:nvGraphicFramePr>
        <p:xfrm>
          <a:off x="3305636" y="7839369"/>
          <a:ext cx="2790826" cy="1532165"/>
        </p:xfrm>
        <a:graphic>
          <a:graphicData uri="http://schemas.openxmlformats.org/drawingml/2006/chart">
            <c:chart xmlns:c="http://schemas.openxmlformats.org/drawingml/2006/chart" xmlns:r="http://schemas.openxmlformats.org/officeDocument/2006/relationships" r:id="rId5"/>
          </a:graphicData>
        </a:graphic>
      </p:graphicFrame>
      <p:sp>
        <p:nvSpPr>
          <p:cNvPr id="16" name="Rektangel 15"/>
          <p:cNvSpPr/>
          <p:nvPr/>
        </p:nvSpPr>
        <p:spPr>
          <a:xfrm>
            <a:off x="276653" y="7329264"/>
            <a:ext cx="6060708" cy="553998"/>
          </a:xfrm>
          <a:prstGeom prst="rect">
            <a:avLst/>
          </a:prstGeom>
        </p:spPr>
        <p:txBody>
          <a:bodyPr wrap="square">
            <a:spAutoFit/>
          </a:bodyPr>
          <a:lstStyle/>
          <a:p>
            <a:r>
              <a:rPr lang="nb-NO" dirty="0" smtClean="0">
                <a:latin typeface="Akkurat Pro" panose="020B0504020101020102" pitchFamily="34" charset="0"/>
              </a:rPr>
              <a:t>Andel som spiser godteri minst fire ganger i uka</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spTree>
    <p:extLst>
      <p:ext uri="{BB962C8B-B14F-4D97-AF65-F5344CB8AC3E}">
        <p14:creationId xmlns:p14="http://schemas.microsoft.com/office/powerpoint/2010/main" val="2576888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0551"/>
            <a:ext cx="6858000" cy="41815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442942"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33</a:t>
            </a:r>
            <a:endParaRPr lang="nb-NO" dirty="0">
              <a:latin typeface="Eames Century Modern Regular" panose="02000503070705020203" pitchFamily="50" charset="0"/>
            </a:endParaRPr>
          </a:p>
        </p:txBody>
      </p:sp>
      <p:sp>
        <p:nvSpPr>
          <p:cNvPr id="14" name="Rektangel 13"/>
          <p:cNvSpPr/>
          <p:nvPr/>
        </p:nvSpPr>
        <p:spPr>
          <a:xfrm>
            <a:off x="345495" y="1213855"/>
            <a:ext cx="6060708" cy="369332"/>
          </a:xfrm>
          <a:prstGeom prst="rect">
            <a:avLst/>
          </a:prstGeom>
        </p:spPr>
        <p:txBody>
          <a:bodyPr wrap="square">
            <a:spAutoFit/>
          </a:bodyPr>
          <a:lstStyle/>
          <a:p>
            <a:r>
              <a:rPr lang="nb-NO" dirty="0" smtClean="0">
                <a:latin typeface="Akkurat Pro" panose="020B0504020101020102" pitchFamily="34" charset="0"/>
              </a:rPr>
              <a:t>Hvor ofte ungdom spiser…</a:t>
            </a:r>
            <a:endParaRPr lang="nb-NO" dirty="0">
              <a:latin typeface="Akkurat Pro" panose="020B0504020101020102" pitchFamily="34" charset="0"/>
            </a:endParaRPr>
          </a:p>
        </p:txBody>
      </p:sp>
      <p:graphicFrame>
        <p:nvGraphicFramePr>
          <p:cNvPr id="13" name="Diagram 12"/>
          <p:cNvGraphicFramePr>
            <a:graphicFrameLocks/>
          </p:cNvGraphicFramePr>
          <p:nvPr>
            <p:extLst>
              <p:ext uri="{D42A27DB-BD31-4B8C-83A1-F6EECF244321}">
                <p14:modId xmlns:p14="http://schemas.microsoft.com/office/powerpoint/2010/main" val="405616260"/>
              </p:ext>
            </p:extLst>
          </p:nvPr>
        </p:nvGraphicFramePr>
        <p:xfrm>
          <a:off x="370906" y="1641342"/>
          <a:ext cx="6298454" cy="3331208"/>
        </p:xfrm>
        <a:graphic>
          <a:graphicData uri="http://schemas.openxmlformats.org/drawingml/2006/chart">
            <c:chart xmlns:c="http://schemas.openxmlformats.org/drawingml/2006/chart" xmlns:r="http://schemas.openxmlformats.org/officeDocument/2006/relationships" r:id="rId2"/>
          </a:graphicData>
        </a:graphic>
      </p:graphicFrame>
      <p:sp>
        <p:nvSpPr>
          <p:cNvPr id="6" name="Rektangel 5"/>
          <p:cNvSpPr/>
          <p:nvPr/>
        </p:nvSpPr>
        <p:spPr>
          <a:xfrm>
            <a:off x="345495" y="5375756"/>
            <a:ext cx="6060708" cy="369332"/>
          </a:xfrm>
          <a:prstGeom prst="rect">
            <a:avLst/>
          </a:prstGeom>
        </p:spPr>
        <p:txBody>
          <a:bodyPr wrap="square">
            <a:spAutoFit/>
          </a:bodyPr>
          <a:lstStyle/>
          <a:p>
            <a:r>
              <a:rPr lang="nb-NO" dirty="0" smtClean="0">
                <a:latin typeface="Akkurat Pro" panose="020B0504020101020102" pitchFamily="34" charset="0"/>
              </a:rPr>
              <a:t>Hvor ofte </a:t>
            </a:r>
            <a:r>
              <a:rPr lang="nb-NO" smtClean="0">
                <a:latin typeface="Akkurat Pro" panose="020B0504020101020102" pitchFamily="34" charset="0"/>
              </a:rPr>
              <a:t>ungdom drikker…</a:t>
            </a:r>
            <a:endParaRPr lang="nb-NO" dirty="0">
              <a:latin typeface="Akkurat Pro" panose="020B0504020101020102" pitchFamily="34" charset="0"/>
            </a:endParaRPr>
          </a:p>
        </p:txBody>
      </p:sp>
      <p:graphicFrame>
        <p:nvGraphicFramePr>
          <p:cNvPr id="7" name="Diagram 6"/>
          <p:cNvGraphicFramePr>
            <a:graphicFrameLocks/>
          </p:cNvGraphicFramePr>
          <p:nvPr>
            <p:extLst>
              <p:ext uri="{D42A27DB-BD31-4B8C-83A1-F6EECF244321}">
                <p14:modId xmlns:p14="http://schemas.microsoft.com/office/powerpoint/2010/main" val="1251702562"/>
              </p:ext>
            </p:extLst>
          </p:nvPr>
        </p:nvGraphicFramePr>
        <p:xfrm>
          <a:off x="345494" y="5889104"/>
          <a:ext cx="6323865" cy="3312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7201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976839901"/>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3"/>
            <a:ext cx="6030344" cy="4088547"/>
          </a:xfrm>
        </p:spPr>
        <p:txBody>
          <a:bodyPr>
            <a:normAutofit/>
          </a:bodyPr>
          <a:lstStyle/>
          <a:p>
            <a:pPr>
              <a:lnSpc>
                <a:spcPts val="1350"/>
              </a:lnSpc>
              <a:spcBef>
                <a:spcPts val="600"/>
              </a:spcBef>
            </a:pPr>
            <a:r>
              <a:rPr lang="nb-NO" sz="1100" dirty="0">
                <a:cs typeface="Akkurat"/>
              </a:rPr>
              <a:t>Verdens </a:t>
            </a:r>
            <a:r>
              <a:rPr lang="nb-NO" sz="1100" dirty="0" smtClean="0">
                <a:cs typeface="Akkurat"/>
              </a:rPr>
              <a:t>helseorganisasjon </a:t>
            </a:r>
            <a:r>
              <a:rPr lang="nb-NO" sz="1100" dirty="0">
                <a:cs typeface="Akkurat"/>
              </a:rPr>
              <a:t>definerer helse som en «tilstand av fullkommen fysisk, psykisk og sosial velvære - ikke bare fravær av sykdom eller svakhet». God fysisk helse innebærer å ha en frisk og sunn kropp, være i fysisk aktivitet, ha god ernæring og å få tilstrekkelig med hvile. </a:t>
            </a:r>
          </a:p>
          <a:p>
            <a:pPr>
              <a:lnSpc>
                <a:spcPts val="1350"/>
              </a:lnSpc>
              <a:spcBef>
                <a:spcPts val="600"/>
              </a:spcBef>
            </a:pPr>
            <a:r>
              <a:rPr lang="nb-NO" sz="1100" dirty="0">
                <a:cs typeface="Akkurat"/>
              </a:rPr>
              <a:t>Selv om ungdom generelt har god fysisk helse, er det likevel mange som sliter med ulike typer plager i hverdagen. </a:t>
            </a:r>
            <a:r>
              <a:rPr lang="nb-NO" sz="1100" dirty="0" smtClean="0">
                <a:cs typeface="Akkurat"/>
              </a:rPr>
              <a:t>Ungdata kartlegger en del psykosomatiske plager, og resultatene viser at de aller fleste er plaget av dette fra </a:t>
            </a:r>
            <a:r>
              <a:rPr lang="nb-NO" sz="1100" dirty="0">
                <a:cs typeface="Akkurat"/>
              </a:rPr>
              <a:t>tid til </a:t>
            </a:r>
            <a:r>
              <a:rPr lang="nb-NO" sz="1100" dirty="0" smtClean="0">
                <a:cs typeface="Akkurat"/>
              </a:rPr>
              <a:t>annen. De mest utbredte plagene er hodepine, magevondt og smerter i nakke, skulder, ledd og muskulatur. For de fleste skjer dette bare noen få ganger.</a:t>
            </a:r>
          </a:p>
          <a:p>
            <a:pPr>
              <a:lnSpc>
                <a:spcPts val="1350"/>
              </a:lnSpc>
              <a:spcBef>
                <a:spcPts val="600"/>
              </a:spcBef>
            </a:pPr>
            <a:r>
              <a:rPr lang="nb-NO" sz="1100" dirty="0" smtClean="0">
                <a:cs typeface="Akkurat"/>
              </a:rPr>
              <a:t>Likevel er det </a:t>
            </a:r>
            <a:r>
              <a:rPr lang="nb-NO" sz="1100" dirty="0">
                <a:cs typeface="Akkurat"/>
              </a:rPr>
              <a:t>på landsbasis </a:t>
            </a:r>
            <a:r>
              <a:rPr lang="nb-NO" sz="1100" dirty="0" smtClean="0">
                <a:cs typeface="Akkurat"/>
              </a:rPr>
              <a:t>i </a:t>
            </a:r>
            <a:r>
              <a:rPr lang="nb-NO" sz="1100" dirty="0">
                <a:cs typeface="Akkurat"/>
              </a:rPr>
              <a:t>underkant av 10 prosent av guttene </a:t>
            </a:r>
            <a:r>
              <a:rPr lang="nb-NO" sz="1100" dirty="0" smtClean="0">
                <a:cs typeface="Akkurat"/>
              </a:rPr>
              <a:t>og </a:t>
            </a:r>
            <a:r>
              <a:rPr lang="nb-NO" sz="1100" dirty="0">
                <a:cs typeface="Akkurat"/>
              </a:rPr>
              <a:t>rundt 20 prosent av </a:t>
            </a:r>
            <a:r>
              <a:rPr lang="nb-NO" sz="1100" dirty="0" smtClean="0">
                <a:cs typeface="Akkurat"/>
              </a:rPr>
              <a:t>jentene som </a:t>
            </a:r>
            <a:r>
              <a:rPr lang="nb-NO" sz="1100" dirty="0">
                <a:cs typeface="Akkurat"/>
              </a:rPr>
              <a:t>daglig </a:t>
            </a:r>
            <a:r>
              <a:rPr lang="nb-NO" sz="1100" dirty="0" smtClean="0">
                <a:cs typeface="Akkurat"/>
              </a:rPr>
              <a:t>er plaget </a:t>
            </a:r>
            <a:r>
              <a:rPr lang="nb-NO" sz="1100" dirty="0">
                <a:cs typeface="Akkurat"/>
              </a:rPr>
              <a:t>av hodepine, magesmerter, ryggsmerter eller andre typer psykosomatiske problemer.</a:t>
            </a:r>
          </a:p>
          <a:p>
            <a:pPr>
              <a:lnSpc>
                <a:spcPts val="1350"/>
              </a:lnSpc>
              <a:spcBef>
                <a:spcPts val="600"/>
              </a:spcBef>
            </a:pPr>
            <a:r>
              <a:rPr lang="nb-NO" sz="1100" dirty="0" smtClean="0">
                <a:cs typeface="Akkurat"/>
              </a:rPr>
              <a:t>Jentene er altså betydelig mer utsatt enn guttene</a:t>
            </a:r>
            <a:r>
              <a:rPr lang="nb-NO" sz="1100" dirty="0">
                <a:cs typeface="Akkurat"/>
              </a:rPr>
              <a:t>. For guttene </a:t>
            </a:r>
            <a:r>
              <a:rPr lang="nb-NO" sz="1100" dirty="0" smtClean="0">
                <a:cs typeface="Akkurat"/>
              </a:rPr>
              <a:t>endrer omfanget </a:t>
            </a:r>
            <a:r>
              <a:rPr lang="nb-NO" sz="1100" dirty="0">
                <a:cs typeface="Akkurat"/>
              </a:rPr>
              <a:t>av helseplager seg lite </a:t>
            </a:r>
            <a:r>
              <a:rPr lang="nb-NO" sz="1100" dirty="0" smtClean="0">
                <a:cs typeface="Akkurat"/>
              </a:rPr>
              <a:t>gjennom ungdomsårene</a:t>
            </a:r>
            <a:r>
              <a:rPr lang="nb-NO" sz="1100" dirty="0">
                <a:cs typeface="Akkurat"/>
              </a:rPr>
              <a:t>, mens det blant jenter er </a:t>
            </a:r>
            <a:r>
              <a:rPr lang="nb-NO" sz="1100" dirty="0" smtClean="0">
                <a:cs typeface="Akkurat"/>
              </a:rPr>
              <a:t>en betydelig </a:t>
            </a:r>
            <a:r>
              <a:rPr lang="nb-NO" sz="1100" dirty="0">
                <a:cs typeface="Akkurat"/>
              </a:rPr>
              <a:t>økning i begynnelsen av </a:t>
            </a:r>
            <a:r>
              <a:rPr lang="nb-NO" sz="1100" dirty="0" smtClean="0">
                <a:cs typeface="Akkurat"/>
              </a:rPr>
              <a:t>tenårene for </a:t>
            </a:r>
            <a:r>
              <a:rPr lang="nb-NO" sz="1100" dirty="0">
                <a:cs typeface="Akkurat"/>
              </a:rPr>
              <a:t>deretter å flate </a:t>
            </a:r>
            <a:r>
              <a:rPr lang="nb-NO" sz="1100" dirty="0" smtClean="0">
                <a:cs typeface="Akkurat"/>
              </a:rPr>
              <a:t>ut på videregående.</a:t>
            </a:r>
          </a:p>
          <a:p>
            <a:pPr>
              <a:lnSpc>
                <a:spcPts val="1350"/>
              </a:lnSpc>
              <a:spcBef>
                <a:spcPts val="600"/>
              </a:spcBef>
            </a:pPr>
            <a:r>
              <a:rPr lang="nb-NO" sz="1100" dirty="0" smtClean="0">
                <a:cs typeface="Akkurat"/>
              </a:rPr>
              <a:t>Det er samtidig langt flere jenter enn gutter som jevnlig bruker reseptfrie medikamenter som </a:t>
            </a:r>
            <a:r>
              <a:rPr lang="nb-NO" sz="1100" dirty="0">
                <a:cs typeface="Akkurat"/>
              </a:rPr>
              <a:t>P</a:t>
            </a:r>
            <a:r>
              <a:rPr lang="nb-NO" sz="1100" dirty="0" smtClean="0">
                <a:cs typeface="Akkurat"/>
              </a:rPr>
              <a:t>aracet o.l.</a:t>
            </a:r>
          </a:p>
        </p:txBody>
      </p:sp>
      <p:sp>
        <p:nvSpPr>
          <p:cNvPr id="6" name="Tittel 5"/>
          <p:cNvSpPr>
            <a:spLocks noGrp="1"/>
          </p:cNvSpPr>
          <p:nvPr>
            <p:ph type="title"/>
          </p:nvPr>
        </p:nvSpPr>
        <p:spPr/>
        <p:txBody>
          <a:bodyPr/>
          <a:lstStyle/>
          <a:p>
            <a:r>
              <a:rPr lang="nb-NO" dirty="0" smtClean="0"/>
              <a:t>Fysiske plager</a:t>
            </a:r>
            <a:endParaRPr lang="nb-NO" dirty="0"/>
          </a:p>
        </p:txBody>
      </p:sp>
      <p:sp>
        <p:nvSpPr>
          <p:cNvPr id="17" name="Rektangel 16"/>
          <p:cNvSpPr/>
          <p:nvPr/>
        </p:nvSpPr>
        <p:spPr>
          <a:xfrm>
            <a:off x="3573016" y="3296816"/>
            <a:ext cx="2736304"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smtClean="0">
                <a:solidFill>
                  <a:schemeClr val="tx2"/>
                </a:solidFill>
                <a:latin typeface="Eames Century Modern Regular" panose="02000503070705020203" pitchFamily="50" charset="0"/>
              </a:rPr>
              <a:t>En god del ungdom sliter daglig med fysiske helseplager</a:t>
            </a:r>
            <a:endParaRPr lang="nb-NO" sz="2000" dirty="0">
              <a:solidFill>
                <a:schemeClr val="tx2"/>
              </a:solidFill>
              <a:latin typeface="Eames Century Modern Regular" panose="02000503070705020203" pitchFamily="50" charset="0"/>
            </a:endParaRPr>
          </a:p>
        </p:txBody>
      </p:sp>
      <p:sp>
        <p:nvSpPr>
          <p:cNvPr id="8" name="Rektangel 7"/>
          <p:cNvSpPr/>
          <p:nvPr/>
        </p:nvSpPr>
        <p:spPr>
          <a:xfrm>
            <a:off x="272189" y="9345488"/>
            <a:ext cx="439736"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34</a:t>
            </a:r>
            <a:endParaRPr lang="nb-NO" dirty="0">
              <a:latin typeface="Eames Century Modern Regular" panose="02000503070705020203" pitchFamily="50" charset="0"/>
            </a:endParaRPr>
          </a:p>
        </p:txBody>
      </p:sp>
      <p:sp>
        <p:nvSpPr>
          <p:cNvPr id="5" name="Rektangel 4"/>
          <p:cNvSpPr/>
          <p:nvPr/>
        </p:nvSpPr>
        <p:spPr>
          <a:xfrm>
            <a:off x="243736" y="5461925"/>
            <a:ext cx="6281608" cy="553998"/>
          </a:xfrm>
          <a:prstGeom prst="rect">
            <a:avLst/>
          </a:prstGeom>
        </p:spPr>
        <p:txBody>
          <a:bodyPr wrap="square">
            <a:spAutoFit/>
          </a:bodyPr>
          <a:lstStyle/>
          <a:p>
            <a:r>
              <a:rPr lang="nb-NO" dirty="0" smtClean="0">
                <a:latin typeface="Akkurat Pro" panose="020B0504020101020102" pitchFamily="34" charset="0"/>
              </a:rPr>
              <a:t>Hvor ofte bruker du reseptfrie medikamenter?</a:t>
            </a:r>
            <a:endParaRPr lang="nb-NO" dirty="0">
              <a:latin typeface="Akkurat Pro" panose="020B0504020101020102" pitchFamily="34"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1761337732"/>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1243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440890"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35</a:t>
            </a:r>
            <a:endParaRPr lang="nb-NO" dirty="0">
              <a:latin typeface="Eames Century Modern Regular" panose="02000503070705020203" pitchFamily="50" charset="0"/>
            </a:endParaRPr>
          </a:p>
        </p:txBody>
      </p:sp>
      <p:graphicFrame>
        <p:nvGraphicFramePr>
          <p:cNvPr id="10" name="Diagram 9"/>
          <p:cNvGraphicFramePr>
            <a:graphicFrameLocks/>
          </p:cNvGraphicFramePr>
          <p:nvPr>
            <p:extLst>
              <p:ext uri="{D42A27DB-BD31-4B8C-83A1-F6EECF244321}">
                <p14:modId xmlns:p14="http://schemas.microsoft.com/office/powerpoint/2010/main" val="2148303359"/>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3047894045"/>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345495" y="3584848"/>
            <a:ext cx="6060708" cy="369332"/>
          </a:xfrm>
          <a:prstGeom prst="rect">
            <a:avLst/>
          </a:prstGeom>
        </p:spPr>
        <p:txBody>
          <a:bodyPr wrap="square">
            <a:spAutoFit/>
          </a:bodyPr>
          <a:lstStyle/>
          <a:p>
            <a:r>
              <a:rPr lang="nb-NO" dirty="0" smtClean="0">
                <a:latin typeface="Akkurat Pro" panose="020B0504020101020102" pitchFamily="34" charset="0"/>
              </a:rPr>
              <a:t>Hvor mange som har hatt ulike plager siste måned</a:t>
            </a:r>
            <a:endParaRPr lang="nb-NO" dirty="0">
              <a:latin typeface="Akkurat Pro" panose="020B0504020101020102" pitchFamily="34" charset="0"/>
            </a:endParaRPr>
          </a:p>
        </p:txBody>
      </p:sp>
      <p:graphicFrame>
        <p:nvGraphicFramePr>
          <p:cNvPr id="13" name="Diagram 12"/>
          <p:cNvGraphicFramePr>
            <a:graphicFrameLocks/>
          </p:cNvGraphicFramePr>
          <p:nvPr>
            <p:extLst>
              <p:ext uri="{D42A27DB-BD31-4B8C-83A1-F6EECF244321}">
                <p14:modId xmlns:p14="http://schemas.microsoft.com/office/powerpoint/2010/main" val="3394940451"/>
              </p:ext>
            </p:extLst>
          </p:nvPr>
        </p:nvGraphicFramePr>
        <p:xfrm>
          <a:off x="370906" y="4012335"/>
          <a:ext cx="6370462" cy="2735594"/>
        </p:xfrm>
        <a:graphic>
          <a:graphicData uri="http://schemas.openxmlformats.org/drawingml/2006/chart">
            <c:chart xmlns:c="http://schemas.openxmlformats.org/drawingml/2006/chart" xmlns:r="http://schemas.openxmlformats.org/officeDocument/2006/relationships" r:id="rId4"/>
          </a:graphicData>
        </a:graphic>
      </p:graphicFrame>
      <p:sp>
        <p:nvSpPr>
          <p:cNvPr id="5" name="Rektangel 4"/>
          <p:cNvSpPr/>
          <p:nvPr/>
        </p:nvSpPr>
        <p:spPr>
          <a:xfrm>
            <a:off x="345495" y="1064568"/>
            <a:ext cx="6060708" cy="830997"/>
          </a:xfrm>
          <a:prstGeom prst="rect">
            <a:avLst/>
          </a:prstGeom>
        </p:spPr>
        <p:txBody>
          <a:bodyPr wrap="square">
            <a:spAutoFit/>
          </a:bodyPr>
          <a:lstStyle/>
          <a:p>
            <a:r>
              <a:rPr lang="nb-NO" dirty="0" smtClean="0">
                <a:latin typeface="Akkurat Pro" panose="020B0504020101020102" pitchFamily="34" charset="0"/>
              </a:rPr>
              <a:t>Prosentandel som bruker reseptfrie </a:t>
            </a:r>
            <a:r>
              <a:rPr lang="nb-NO" dirty="0">
                <a:latin typeface="Akkurat Pro" panose="020B0504020101020102" pitchFamily="34" charset="0"/>
              </a:rPr>
              <a:t>medikamenter ukentlig eller daglig </a:t>
            </a:r>
            <a:endParaRPr lang="nb-NO" dirty="0" smtClean="0">
              <a:latin typeface="Akkurat Pro" panose="020B0504020101020102" pitchFamily="34" charset="0"/>
            </a:endParaRP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graphicFrame>
        <p:nvGraphicFramePr>
          <p:cNvPr id="9" name="Diagram 8"/>
          <p:cNvGraphicFramePr>
            <a:graphicFrameLocks/>
          </p:cNvGraphicFramePr>
          <p:nvPr>
            <p:extLst>
              <p:ext uri="{D42A27DB-BD31-4B8C-83A1-F6EECF244321}">
                <p14:modId xmlns:p14="http://schemas.microsoft.com/office/powerpoint/2010/main" val="915173261"/>
              </p:ext>
            </p:extLst>
          </p:nvPr>
        </p:nvGraphicFramePr>
        <p:xfrm>
          <a:off x="402325" y="7649028"/>
          <a:ext cx="3024336" cy="16516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p:cNvGraphicFramePr>
            <a:graphicFrameLocks/>
          </p:cNvGraphicFramePr>
          <p:nvPr>
            <p:extLst>
              <p:ext uri="{D42A27DB-BD31-4B8C-83A1-F6EECF244321}">
                <p14:modId xmlns:p14="http://schemas.microsoft.com/office/powerpoint/2010/main" val="1172154103"/>
              </p:ext>
            </p:extLst>
          </p:nvPr>
        </p:nvGraphicFramePr>
        <p:xfrm>
          <a:off x="3428985" y="7665452"/>
          <a:ext cx="2790826" cy="1633538"/>
        </p:xfrm>
        <a:graphic>
          <a:graphicData uri="http://schemas.openxmlformats.org/drawingml/2006/chart">
            <c:chart xmlns:c="http://schemas.openxmlformats.org/drawingml/2006/chart" xmlns:r="http://schemas.openxmlformats.org/officeDocument/2006/relationships" r:id="rId6"/>
          </a:graphicData>
        </a:graphic>
      </p:graphicFrame>
      <p:sp>
        <p:nvSpPr>
          <p:cNvPr id="15" name="Rektangel 14"/>
          <p:cNvSpPr/>
          <p:nvPr/>
        </p:nvSpPr>
        <p:spPr>
          <a:xfrm>
            <a:off x="400002" y="7000956"/>
            <a:ext cx="6060708" cy="830997"/>
          </a:xfrm>
          <a:prstGeom prst="rect">
            <a:avLst/>
          </a:prstGeom>
        </p:spPr>
        <p:txBody>
          <a:bodyPr wrap="square">
            <a:spAutoFit/>
          </a:bodyPr>
          <a:lstStyle/>
          <a:p>
            <a:r>
              <a:rPr lang="nb-NO" dirty="0" smtClean="0">
                <a:latin typeface="Akkurat Pro" panose="020B0504020101020102" pitchFamily="34" charset="0"/>
              </a:rPr>
              <a:t>Prosentandel som daglig sliter </a:t>
            </a:r>
            <a:r>
              <a:rPr lang="nb-NO" dirty="0">
                <a:latin typeface="Akkurat Pro" panose="020B0504020101020102" pitchFamily="34" charset="0"/>
              </a:rPr>
              <a:t>med </a:t>
            </a:r>
            <a:r>
              <a:rPr lang="nb-NO" dirty="0" smtClean="0">
                <a:latin typeface="Akkurat Pro" panose="020B0504020101020102" pitchFamily="34" charset="0"/>
              </a:rPr>
              <a:t>én eller flere av plagene som er vist i figuren over</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spTree>
    <p:extLst>
      <p:ext uri="{BB962C8B-B14F-4D97-AF65-F5344CB8AC3E}">
        <p14:creationId xmlns:p14="http://schemas.microsoft.com/office/powerpoint/2010/main" val="2626526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1337252176"/>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4"/>
            <a:ext cx="6030344" cy="4092970"/>
          </a:xfrm>
        </p:spPr>
        <p:txBody>
          <a:bodyPr>
            <a:normAutofit/>
          </a:bodyPr>
          <a:lstStyle/>
          <a:p>
            <a:pPr>
              <a:lnSpc>
                <a:spcPts val="1350"/>
              </a:lnSpc>
              <a:spcBef>
                <a:spcPts val="600"/>
              </a:spcBef>
            </a:pPr>
            <a:r>
              <a:rPr lang="nb-NO" sz="1100" dirty="0">
                <a:cs typeface="Akkurat"/>
              </a:rPr>
              <a:t>Ungdomstiden er en periode som byr på store omveltninger – både kroppslig og mentalt. De unge skal finne ut hvem de er og hva de står for, og møter nye krav og forventninger. Derfor er det helt naturlig at mange kjenner på at hverdagen kan være vanskelig i blant. Mange unge sliter psykisk i perioder. For de fleste er de psykiske plagene forbigående, men for noen blir de varige.</a:t>
            </a:r>
          </a:p>
          <a:p>
            <a:pPr>
              <a:lnSpc>
                <a:spcPts val="1350"/>
              </a:lnSpc>
              <a:spcBef>
                <a:spcPts val="600"/>
              </a:spcBef>
            </a:pPr>
            <a:r>
              <a:rPr lang="nb-NO" sz="1100" dirty="0">
                <a:cs typeface="Akkurat"/>
              </a:rPr>
              <a:t>De siste årene har vi sett en økning i andelen unge som rapporterer om lettere psykiske helseplager i spørre-undersøkelser. Noen mener at økt individualisering i samfunnet og et sterkere prestasjonspress i for eksempel skolen, har bidratt til denne utviklingen. </a:t>
            </a:r>
            <a:r>
              <a:rPr lang="nb-NO" sz="1100" dirty="0" smtClean="0">
                <a:cs typeface="Akkurat"/>
              </a:rPr>
              <a:t>Andre </a:t>
            </a:r>
            <a:r>
              <a:rPr lang="nb-NO" sz="1100" dirty="0">
                <a:cs typeface="Akkurat"/>
              </a:rPr>
              <a:t>mener at økningen kan skyldes større åpenhet og oppmerksomhet om denne typen plager. Her gir forskningen ingen klare svar. </a:t>
            </a:r>
            <a:endParaRPr lang="nb-NO" sz="1100" dirty="0" smtClean="0">
              <a:cs typeface="Akkurat"/>
            </a:endParaRPr>
          </a:p>
          <a:p>
            <a:pPr>
              <a:lnSpc>
                <a:spcPts val="1350"/>
              </a:lnSpc>
              <a:spcBef>
                <a:spcPts val="600"/>
              </a:spcBef>
            </a:pPr>
            <a:r>
              <a:rPr lang="nb-NO" sz="1100" dirty="0" smtClean="0">
                <a:cs typeface="Akkurat"/>
              </a:rPr>
              <a:t>Det </a:t>
            </a:r>
            <a:r>
              <a:rPr lang="nb-NO" sz="1100" dirty="0">
                <a:cs typeface="Akkurat"/>
              </a:rPr>
              <a:t>vi derimot vet er at depresjons- og angstsymptomer er de vanligste plagene blant ungdom. Jenter er mer plaget og oppsøker oftere hjelp enn gutter. Konfliktfylte forhold i hjemmet og liten grad av sosial støtte øker risikoen for slike plager. Flere undersøkelser viser også en klar sammenheng mellom mobbing og dårlig psykisk helse.</a:t>
            </a:r>
          </a:p>
          <a:p>
            <a:pPr>
              <a:lnSpc>
                <a:spcPts val="1350"/>
              </a:lnSpc>
              <a:spcBef>
                <a:spcPts val="600"/>
              </a:spcBef>
            </a:pPr>
            <a:r>
              <a:rPr lang="nb-NO" sz="1100" dirty="0">
                <a:cs typeface="Akkurat"/>
              </a:rPr>
              <a:t>I Ungdata måles psykiske helseplager gjennom spørsmål som skal fange opp ulike former for depressive symptomer. Ungdommene som rapporterer om at de er mye plaget av flere slike symptomer, regnes som å ha et «høyt nivå». På landsbasis er det rundt 20 prosent av elevene på videregående som tilfredsstiller dette kriteriet. Det er langt flere jenter enn gutter som er mye plaget og omfanget øker en god del gjennom årene på ungdomsskolen, for så å være mer stabilt på videregående. </a:t>
            </a:r>
          </a:p>
        </p:txBody>
      </p:sp>
      <p:sp>
        <p:nvSpPr>
          <p:cNvPr id="6" name="Tittel 5"/>
          <p:cNvSpPr>
            <a:spLocks noGrp="1"/>
          </p:cNvSpPr>
          <p:nvPr>
            <p:ph type="title"/>
          </p:nvPr>
        </p:nvSpPr>
        <p:spPr/>
        <p:txBody>
          <a:bodyPr/>
          <a:lstStyle/>
          <a:p>
            <a:r>
              <a:rPr lang="nb-NO" dirty="0" smtClean="0"/>
              <a:t>Psykisk helse</a:t>
            </a:r>
            <a:endParaRPr lang="nb-NO" dirty="0"/>
          </a:p>
        </p:txBody>
      </p:sp>
      <p:sp>
        <p:nvSpPr>
          <p:cNvPr id="8" name="Rektangel 7"/>
          <p:cNvSpPr/>
          <p:nvPr/>
        </p:nvSpPr>
        <p:spPr>
          <a:xfrm>
            <a:off x="272189" y="9345488"/>
            <a:ext cx="444352"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36</a:t>
            </a:r>
            <a:endParaRPr lang="nb-NO" dirty="0">
              <a:latin typeface="Eames Century Modern Regular" panose="02000503070705020203" pitchFamily="50" charset="0"/>
            </a:endParaRPr>
          </a:p>
        </p:txBody>
      </p:sp>
      <p:sp>
        <p:nvSpPr>
          <p:cNvPr id="5" name="Rektangel 4"/>
          <p:cNvSpPr/>
          <p:nvPr/>
        </p:nvSpPr>
        <p:spPr>
          <a:xfrm>
            <a:off x="254368" y="5770184"/>
            <a:ext cx="6281608" cy="553998"/>
          </a:xfrm>
          <a:prstGeom prst="rect">
            <a:avLst/>
          </a:prstGeom>
        </p:spPr>
        <p:txBody>
          <a:bodyPr wrap="square">
            <a:spAutoFit/>
          </a:bodyPr>
          <a:lstStyle/>
          <a:p>
            <a:r>
              <a:rPr lang="nb-NO" dirty="0" smtClean="0">
                <a:latin typeface="Akkurat Pro" panose="020B0504020101020102" pitchFamily="34" charset="0"/>
              </a:rPr>
              <a:t>Har du vært plaget av ensomhet i løpet av siste uke?</a:t>
            </a:r>
            <a:endParaRPr lang="nb-NO" dirty="0">
              <a:latin typeface="Akkurat Pro" panose="020B0504020101020102" pitchFamily="34"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1929951333"/>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6376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428259"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37</a:t>
            </a:r>
            <a:endParaRPr lang="nb-NO" dirty="0">
              <a:latin typeface="Eames Century Modern Regular" panose="02000503070705020203" pitchFamily="50" charset="0"/>
            </a:endParaRPr>
          </a:p>
        </p:txBody>
      </p:sp>
      <p:graphicFrame>
        <p:nvGraphicFramePr>
          <p:cNvPr id="10" name="Diagram 9"/>
          <p:cNvGraphicFramePr>
            <a:graphicFrameLocks/>
          </p:cNvGraphicFramePr>
          <p:nvPr>
            <p:extLst>
              <p:ext uri="{D42A27DB-BD31-4B8C-83A1-F6EECF244321}">
                <p14:modId xmlns:p14="http://schemas.microsoft.com/office/powerpoint/2010/main" val="2306790701"/>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3826980428"/>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345495" y="3584848"/>
            <a:ext cx="6060708" cy="369332"/>
          </a:xfrm>
          <a:prstGeom prst="rect">
            <a:avLst/>
          </a:prstGeom>
        </p:spPr>
        <p:txBody>
          <a:bodyPr wrap="square">
            <a:spAutoFit/>
          </a:bodyPr>
          <a:lstStyle/>
          <a:p>
            <a:r>
              <a:rPr lang="nb-NO" dirty="0" smtClean="0">
                <a:latin typeface="Akkurat Pro" panose="020B0504020101020102" pitchFamily="34" charset="0"/>
              </a:rPr>
              <a:t>Hvor mange som har hatt ulike plager siste uke</a:t>
            </a:r>
            <a:endParaRPr lang="nb-NO" dirty="0">
              <a:latin typeface="Akkurat Pro" panose="020B0504020101020102" pitchFamily="34" charset="0"/>
            </a:endParaRPr>
          </a:p>
        </p:txBody>
      </p:sp>
      <p:graphicFrame>
        <p:nvGraphicFramePr>
          <p:cNvPr id="13" name="Diagram 12"/>
          <p:cNvGraphicFramePr>
            <a:graphicFrameLocks/>
          </p:cNvGraphicFramePr>
          <p:nvPr>
            <p:extLst>
              <p:ext uri="{D42A27DB-BD31-4B8C-83A1-F6EECF244321}">
                <p14:modId xmlns:p14="http://schemas.microsoft.com/office/powerpoint/2010/main" val="1584820069"/>
              </p:ext>
            </p:extLst>
          </p:nvPr>
        </p:nvGraphicFramePr>
        <p:xfrm>
          <a:off x="311969" y="4012335"/>
          <a:ext cx="6357389" cy="2735594"/>
        </p:xfrm>
        <a:graphic>
          <a:graphicData uri="http://schemas.openxmlformats.org/drawingml/2006/chart">
            <c:chart xmlns:c="http://schemas.openxmlformats.org/drawingml/2006/chart" xmlns:r="http://schemas.openxmlformats.org/officeDocument/2006/relationships" r:id="rId4"/>
          </a:graphicData>
        </a:graphic>
      </p:graphicFrame>
      <p:sp>
        <p:nvSpPr>
          <p:cNvPr id="5" name="Rektangel 4"/>
          <p:cNvSpPr/>
          <p:nvPr/>
        </p:nvSpPr>
        <p:spPr>
          <a:xfrm>
            <a:off x="345494" y="1064568"/>
            <a:ext cx="6323865" cy="553998"/>
          </a:xfrm>
          <a:prstGeom prst="rect">
            <a:avLst/>
          </a:prstGeom>
        </p:spPr>
        <p:txBody>
          <a:bodyPr wrap="square">
            <a:spAutoFit/>
          </a:bodyPr>
          <a:lstStyle/>
          <a:p>
            <a:r>
              <a:rPr lang="nb-NO" dirty="0" smtClean="0">
                <a:latin typeface="Akkurat Pro" panose="020B0504020101020102" pitchFamily="34" charset="0"/>
              </a:rPr>
              <a:t>Prosentandel som er mye plaget av depressive symptomer</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sp>
        <p:nvSpPr>
          <p:cNvPr id="11" name="Rektangel 4"/>
          <p:cNvSpPr/>
          <p:nvPr/>
        </p:nvSpPr>
        <p:spPr>
          <a:xfrm>
            <a:off x="345495" y="6969224"/>
            <a:ext cx="6060708" cy="738664"/>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a:t>
            </a:r>
            <a:r>
              <a:rPr lang="nb-NO" sz="1200" dirty="0">
                <a:latin typeface="Akkurat Pro" panose="020B0504020101020102" pitchFamily="34" charset="0"/>
              </a:rPr>
              <a:t>er mye plaget av </a:t>
            </a:r>
            <a:r>
              <a:rPr lang="nb-NO" sz="1200" dirty="0" smtClean="0">
                <a:latin typeface="Akkurat Pro" panose="020B0504020101020102" pitchFamily="34" charset="0"/>
              </a:rPr>
              <a:t>depressive </a:t>
            </a:r>
            <a:r>
              <a:rPr lang="nb-NO" sz="1200" dirty="0">
                <a:latin typeface="Akkurat Pro" panose="020B0504020101020102" pitchFamily="34" charset="0"/>
              </a:rPr>
              <a:t>symptomer</a:t>
            </a:r>
          </a:p>
        </p:txBody>
      </p:sp>
      <p:graphicFrame>
        <p:nvGraphicFramePr>
          <p:cNvPr id="16" name="Diagram 15"/>
          <p:cNvGraphicFramePr>
            <a:graphicFrameLocks/>
          </p:cNvGraphicFramePr>
          <p:nvPr>
            <p:extLst>
              <p:ext uri="{D42A27DB-BD31-4B8C-83A1-F6EECF244321}">
                <p14:modId xmlns:p14="http://schemas.microsoft.com/office/powerpoint/2010/main" val="3029110547"/>
              </p:ext>
            </p:extLst>
          </p:nvPr>
        </p:nvGraphicFramePr>
        <p:xfrm>
          <a:off x="311970" y="7523222"/>
          <a:ext cx="6094231" cy="16851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91567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idx="1"/>
          </p:nvPr>
        </p:nvSpPr>
        <p:spPr>
          <a:xfrm>
            <a:off x="278976" y="1076054"/>
            <a:ext cx="3291046" cy="3876946"/>
          </a:xfrm>
        </p:spPr>
        <p:txBody>
          <a:bodyPr numCol="1">
            <a:normAutofit/>
          </a:bodyPr>
          <a:lstStyle/>
          <a:p>
            <a:pPr>
              <a:lnSpc>
                <a:spcPts val="1350"/>
              </a:lnSpc>
              <a:spcBef>
                <a:spcPts val="600"/>
              </a:spcBef>
            </a:pPr>
            <a:r>
              <a:rPr lang="nb-NO" sz="1100" dirty="0">
                <a:ea typeface="Akkurat" charset="0"/>
                <a:cs typeface="Akkurat" charset="0"/>
              </a:rPr>
              <a:t>Ungdata er et spørreskjemabasert verktøy, som gir et bredt bilde av hvordan ungdom har det og hva de driver med i fritida. I denne rapporten presenteres hovedresultatene fra ungdataundersøkelsen som ble gjennomført blant elever på </a:t>
            </a:r>
            <a:r>
              <a:rPr lang="nb-NO" sz="1100" dirty="0" smtClean="0">
                <a:ea typeface="Akkurat" charset="0"/>
                <a:cs typeface="Akkurat" charset="0"/>
              </a:rPr>
              <a:t>videregående skoler </a:t>
            </a:r>
            <a:r>
              <a:rPr lang="nb-NO" sz="1100" dirty="0">
                <a:ea typeface="Akkurat" charset="0"/>
                <a:cs typeface="Akkurat" charset="0"/>
              </a:rPr>
              <a:t>i </a:t>
            </a:r>
            <a:r>
              <a:rPr lang="nb-NO" sz="1100" dirty="0" smtClean="0">
                <a:ea typeface="Akkurat" charset="0"/>
                <a:cs typeface="Akkurat" charset="0"/>
              </a:rPr>
              <a:t>Aust-Agder og Vest-Agder våren </a:t>
            </a:r>
            <a:r>
              <a:rPr lang="nb-NO" sz="1100" dirty="0" smtClean="0">
                <a:ea typeface="Akkurat" charset="0"/>
                <a:cs typeface="Akkurat" charset="0"/>
              </a:rPr>
              <a:t>2019.</a:t>
            </a:r>
            <a:endParaRPr lang="nb-NO" sz="1100" dirty="0">
              <a:ea typeface="Akkurat" charset="0"/>
              <a:cs typeface="Akkurat" charset="0"/>
            </a:endParaRPr>
          </a:p>
          <a:p>
            <a:pPr>
              <a:lnSpc>
                <a:spcPts val="1350"/>
              </a:lnSpc>
              <a:spcBef>
                <a:spcPts val="600"/>
              </a:spcBef>
            </a:pPr>
            <a:r>
              <a:rPr lang="nb-NO" sz="1100" dirty="0">
                <a:ea typeface="Akkurat" charset="0"/>
                <a:cs typeface="Akkurat" charset="0"/>
              </a:rPr>
              <a:t>Rapporten tar for seg 25 temaer. Innenfor hvert tema vil man få svar på hvordan gutter og jenter har besvart spørsmålene, og om det er forskjeller mellom ungdom på ulike klassetrinn. Alle resultatene i rapporten er oppgitt i prosent.</a:t>
            </a:r>
          </a:p>
          <a:p>
            <a:pPr>
              <a:lnSpc>
                <a:spcPts val="1350"/>
              </a:lnSpc>
              <a:spcBef>
                <a:spcPts val="600"/>
              </a:spcBef>
            </a:pPr>
            <a:r>
              <a:rPr lang="nb-NO" sz="1100" dirty="0">
                <a:ea typeface="Akkurat" charset="0"/>
                <a:cs typeface="Akkurat" charset="0"/>
              </a:rPr>
              <a:t>I rapporten sammenliknes resultatene i </a:t>
            </a:r>
            <a:r>
              <a:rPr lang="nb-NO" sz="1100" dirty="0" smtClean="0">
                <a:ea typeface="Akkurat" charset="0"/>
                <a:cs typeface="Akkurat" charset="0"/>
              </a:rPr>
              <a:t>2019 </a:t>
            </a:r>
            <a:r>
              <a:rPr lang="nb-NO" sz="1100" dirty="0">
                <a:ea typeface="Akkurat" charset="0"/>
                <a:cs typeface="Akkurat" charset="0"/>
              </a:rPr>
              <a:t>med eventuelle tidligere ungdataundersøkelser som er gjennomført i </a:t>
            </a:r>
            <a:r>
              <a:rPr lang="nb-NO" sz="1100" dirty="0" smtClean="0">
                <a:ea typeface="Akkurat" charset="0"/>
                <a:cs typeface="Akkurat" charset="0"/>
              </a:rPr>
              <a:t>fylkene. </a:t>
            </a:r>
            <a:r>
              <a:rPr lang="nb-NO" sz="1100" dirty="0">
                <a:ea typeface="Akkurat" charset="0"/>
                <a:cs typeface="Akkurat" charset="0"/>
              </a:rPr>
              <a:t>Resultatene fra </a:t>
            </a:r>
            <a:r>
              <a:rPr lang="nb-NO" sz="1100" dirty="0" smtClean="0">
                <a:ea typeface="Akkurat" charset="0"/>
                <a:cs typeface="Akkurat" charset="0"/>
              </a:rPr>
              <a:t>2019 </a:t>
            </a:r>
            <a:r>
              <a:rPr lang="nb-NO" sz="1100" dirty="0">
                <a:ea typeface="Akkurat" charset="0"/>
                <a:cs typeface="Akkurat" charset="0"/>
              </a:rPr>
              <a:t>blir også sammenliknet med landsrepresentative tall, basert på ungdataundersøkelser gjennomført over hele landet i perioden </a:t>
            </a:r>
            <a:r>
              <a:rPr lang="nb-NO" sz="1100" dirty="0" smtClean="0">
                <a:ea typeface="Akkurat" charset="0"/>
                <a:cs typeface="Akkurat" charset="0"/>
              </a:rPr>
              <a:t>2016-2018. </a:t>
            </a:r>
            <a:r>
              <a:rPr lang="nb-NO" sz="1100" dirty="0">
                <a:ea typeface="Akkurat" charset="0"/>
                <a:cs typeface="Akkurat" charset="0"/>
              </a:rPr>
              <a:t>Der det kun er data fra 2017 </a:t>
            </a:r>
            <a:r>
              <a:rPr lang="nb-NO" sz="1100" dirty="0" smtClean="0">
                <a:ea typeface="Akkurat" charset="0"/>
                <a:cs typeface="Akkurat" charset="0"/>
              </a:rPr>
              <a:t>og 2018 er </a:t>
            </a:r>
            <a:r>
              <a:rPr lang="nb-NO" sz="1100" dirty="0">
                <a:ea typeface="Akkurat" charset="0"/>
                <a:cs typeface="Akkurat" charset="0"/>
              </a:rPr>
              <a:t>dette markert *.</a:t>
            </a:r>
          </a:p>
          <a:p>
            <a:pPr>
              <a:lnSpc>
                <a:spcPts val="1350"/>
              </a:lnSpc>
              <a:spcBef>
                <a:spcPts val="600"/>
              </a:spcBef>
            </a:pPr>
            <a:endParaRPr lang="nb-NO" sz="1100" dirty="0">
              <a:ea typeface="Akkurat" charset="0"/>
              <a:cs typeface="Akkurat" charset="0"/>
            </a:endParaRPr>
          </a:p>
          <a:p>
            <a:pPr>
              <a:lnSpc>
                <a:spcPts val="1350"/>
              </a:lnSpc>
              <a:spcBef>
                <a:spcPts val="600"/>
              </a:spcBef>
            </a:pPr>
            <a:endParaRPr lang="nb-NO" sz="1100" dirty="0">
              <a:ea typeface="Akkurat" charset="0"/>
              <a:cs typeface="Akkurat" charset="0"/>
            </a:endParaRPr>
          </a:p>
          <a:p>
            <a:pPr>
              <a:lnSpc>
                <a:spcPts val="1350"/>
              </a:lnSpc>
              <a:spcBef>
                <a:spcPts val="600"/>
              </a:spcBef>
            </a:pPr>
            <a:endParaRPr lang="nb-NO" sz="1100" dirty="0" smtClean="0">
              <a:latin typeface="Akkurat Pro" panose="020B0504020101020102" pitchFamily="34" charset="0"/>
              <a:ea typeface="Akkurat" charset="0"/>
              <a:cs typeface="Akkurat" charset="0"/>
            </a:endParaRPr>
          </a:p>
          <a:p>
            <a:pPr>
              <a:lnSpc>
                <a:spcPts val="1350"/>
              </a:lnSpc>
              <a:spcBef>
                <a:spcPts val="600"/>
              </a:spcBef>
            </a:pPr>
            <a:endParaRPr lang="nb-NO" sz="1100" dirty="0">
              <a:ea typeface="Akkurat" charset="0"/>
              <a:cs typeface="Akkurat" charset="0"/>
            </a:endParaRPr>
          </a:p>
          <a:p>
            <a:pPr>
              <a:lnSpc>
                <a:spcPts val="1350"/>
              </a:lnSpc>
              <a:spcBef>
                <a:spcPts val="600"/>
              </a:spcBef>
            </a:pPr>
            <a:endParaRPr lang="nb-NO" sz="1100" dirty="0" smtClean="0">
              <a:latin typeface="Akkurat Pro" panose="020B0504020101020102" pitchFamily="34" charset="0"/>
              <a:ea typeface="Akkurat" charset="0"/>
              <a:cs typeface="Akkurat" charset="0"/>
            </a:endParaRPr>
          </a:p>
          <a:p>
            <a:pPr>
              <a:lnSpc>
                <a:spcPts val="1350"/>
              </a:lnSpc>
              <a:spcBef>
                <a:spcPts val="600"/>
              </a:spcBef>
            </a:pPr>
            <a:endParaRPr lang="nb-NO" sz="1100" dirty="0" smtClean="0">
              <a:latin typeface="Akkurat Pro" panose="020B0504020101020102" pitchFamily="34" charset="0"/>
              <a:ea typeface="Akkurat" charset="0"/>
              <a:cs typeface="Akkurat" charset="0"/>
            </a:endParaRPr>
          </a:p>
        </p:txBody>
      </p:sp>
      <p:sp>
        <p:nvSpPr>
          <p:cNvPr id="6" name="Tittel 5"/>
          <p:cNvSpPr>
            <a:spLocks noGrp="1"/>
          </p:cNvSpPr>
          <p:nvPr>
            <p:ph type="title"/>
          </p:nvPr>
        </p:nvSpPr>
        <p:spPr/>
        <p:txBody>
          <a:bodyPr/>
          <a:lstStyle/>
          <a:p>
            <a:r>
              <a:rPr lang="nb-NO" dirty="0" smtClean="0">
                <a:solidFill>
                  <a:schemeClr val="bg1"/>
                </a:solidFill>
                <a:latin typeface="Eames Century Modern Regular" panose="02000503070705020203" pitchFamily="50" charset="0"/>
                <a:ea typeface="Akkurat" charset="0"/>
              </a:rPr>
              <a:t>Om rapporten</a:t>
            </a:r>
            <a:endParaRPr lang="nb-NO" dirty="0">
              <a:solidFill>
                <a:schemeClr val="bg1"/>
              </a:solidFill>
              <a:latin typeface="Eames Century Modern Regular" panose="02000503070705020203" pitchFamily="50" charset="0"/>
              <a:ea typeface="Akkurat" charset="0"/>
            </a:endParaRPr>
          </a:p>
        </p:txBody>
      </p:sp>
      <p:sp>
        <p:nvSpPr>
          <p:cNvPr id="17" name="Rektangel 16"/>
          <p:cNvSpPr/>
          <p:nvPr/>
        </p:nvSpPr>
        <p:spPr>
          <a:xfrm>
            <a:off x="269560" y="4664968"/>
            <a:ext cx="3291826" cy="11428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smtClean="0">
                <a:solidFill>
                  <a:schemeClr val="tx2"/>
                </a:solidFill>
                <a:latin typeface="Eames Century Modern Regular" panose="02000503070705020203" pitchFamily="50" charset="0"/>
                <a:ea typeface="Akkurat" charset="0"/>
                <a:cs typeface="Akkurat" charset="0"/>
              </a:rPr>
              <a:t>Ungdata kartlegger ungdommenes livssituasjon</a:t>
            </a:r>
            <a:endParaRPr lang="nb-NO" sz="2000" dirty="0">
              <a:solidFill>
                <a:schemeClr val="tx2"/>
              </a:solidFill>
              <a:latin typeface="Eames Century Modern Regular" panose="02000503070705020203" pitchFamily="50" charset="0"/>
              <a:ea typeface="Akkurat" charset="0"/>
              <a:cs typeface="Akkurat" charset="0"/>
            </a:endParaRP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128" y="1076054"/>
            <a:ext cx="2088232" cy="3379843"/>
          </a:xfrm>
          <a:prstGeom prst="rect">
            <a:avLst/>
          </a:prstGeom>
          <a:ln>
            <a:noFill/>
          </a:ln>
          <a:effectLst>
            <a:outerShdw blurRad="292100" dist="139700" dir="2700000" algn="tl" rotWithShape="0">
              <a:srgbClr val="333333">
                <a:alpha val="65000"/>
              </a:srgbClr>
            </a:outerShdw>
          </a:effectLst>
        </p:spPr>
      </p:pic>
      <p:sp>
        <p:nvSpPr>
          <p:cNvPr id="11" name="Plassholder for innhold 6"/>
          <p:cNvSpPr txBox="1">
            <a:spLocks/>
          </p:cNvSpPr>
          <p:nvPr/>
        </p:nvSpPr>
        <p:spPr>
          <a:xfrm>
            <a:off x="3718556" y="4953000"/>
            <a:ext cx="2803376" cy="4761820"/>
          </a:xfrm>
          <a:prstGeom prst="rect">
            <a:avLst/>
          </a:prstGeom>
        </p:spPr>
        <p:txBody>
          <a:bodyPr vert="horz" lIns="0" tIns="0" rIns="0" bIns="0" numCol="1" spcCol="540000" rtlCol="0">
            <a:noAutofit/>
          </a:bodyPr>
          <a:lstStyle>
            <a:lvl1pPr marL="0" indent="0" algn="l" defTabSz="1100559" rtl="0" eaLnBrk="1" latinLnBrk="0" hangingPunct="1">
              <a:spcBef>
                <a:spcPct val="20000"/>
              </a:spcBef>
              <a:buFont typeface="Arial" panose="020B0604020202020204" pitchFamily="34" charset="0"/>
              <a:buNone/>
              <a:defRPr sz="1200" kern="1200" baseline="0">
                <a:solidFill>
                  <a:srgbClr val="4D4D4F"/>
                </a:solidFill>
                <a:latin typeface="Calibri" panose="020F0502020204030204" pitchFamily="34" charset="0"/>
                <a:ea typeface="+mn-ea"/>
                <a:cs typeface="+mn-cs"/>
              </a:defRPr>
            </a:lvl1pPr>
            <a:lvl2pPr marL="550280" indent="0" algn="l" defTabSz="1100559" rtl="0" eaLnBrk="1" latinLnBrk="0" hangingPunct="1">
              <a:spcBef>
                <a:spcPct val="20000"/>
              </a:spcBef>
              <a:buFont typeface="Arial" panose="020B0604020202020204" pitchFamily="34" charset="0"/>
              <a:buNone/>
              <a:defRPr sz="1926" kern="1200">
                <a:solidFill>
                  <a:srgbClr val="4D4D4F"/>
                </a:solidFill>
                <a:latin typeface="+mn-lt"/>
                <a:ea typeface="+mn-ea"/>
                <a:cs typeface="+mn-cs"/>
              </a:defRPr>
            </a:lvl2pPr>
            <a:lvl3pPr marL="1375698"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3pPr>
            <a:lvl4pPr marL="1925975"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4pPr>
            <a:lvl5pPr marL="2476253"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5pPr>
            <a:lvl6pPr marL="302653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6pPr>
            <a:lvl7pPr marL="357681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7pPr>
            <a:lvl8pPr marL="4127091"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8pPr>
            <a:lvl9pPr marL="4677369"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9pPr>
          </a:lstStyle>
          <a:p>
            <a:pPr>
              <a:lnSpc>
                <a:spcPts val="1350"/>
              </a:lnSpc>
              <a:spcBef>
                <a:spcPts val="600"/>
              </a:spcBef>
            </a:pPr>
            <a:r>
              <a:rPr lang="nb-NO" sz="1100" b="1" dirty="0" smtClean="0">
                <a:latin typeface="Akkurat Pro" panose="020B0504020101020102" pitchFamily="34" charset="0"/>
                <a:ea typeface="Akkurat" charset="0"/>
                <a:cs typeface="Akkurat" charset="0"/>
              </a:rPr>
              <a:t>Hva kan Ungdata si noe om?</a:t>
            </a:r>
          </a:p>
          <a:p>
            <a:pPr>
              <a:lnSpc>
                <a:spcPts val="1350"/>
              </a:lnSpc>
              <a:spcBef>
                <a:spcPts val="600"/>
              </a:spcBef>
            </a:pPr>
            <a:r>
              <a:rPr lang="nb-NO" sz="1100" dirty="0" smtClean="0">
                <a:latin typeface="Akkurat Pro" panose="020B0504020101020102" pitchFamily="34" charset="0"/>
                <a:ea typeface="Akkurat" charset="0"/>
                <a:cs typeface="Akkurat" charset="0"/>
              </a:rPr>
              <a:t>Intensjonen med Ungdata er å kartlegge hvordan ungdom har det og hva de driver med i fritiden sin. Undersøkelsen omfatter temaer knyttet til familie, vennskap, skole, lokalmiljø, helse, mobbing, regelbrudd og deltakelse i fritidsaktiviteter. </a:t>
            </a:r>
          </a:p>
          <a:p>
            <a:pPr>
              <a:lnSpc>
                <a:spcPts val="1350"/>
              </a:lnSpc>
              <a:spcBef>
                <a:spcPts val="600"/>
              </a:spcBef>
            </a:pPr>
            <a:r>
              <a:rPr lang="nb-NO" sz="1100" dirty="0" smtClean="0">
                <a:latin typeface="Akkurat Pro" panose="020B0504020101020102" pitchFamily="34" charset="0"/>
                <a:ea typeface="Akkurat" charset="0"/>
                <a:cs typeface="Akkurat" charset="0"/>
              </a:rPr>
              <a:t>Gjennom å spørre ungdom direkte om disse temaene kan Ungdata gi en oversikt over hvor mange som for eksempel trives i lokalmiljøet sitt eller som driver med idrett. Resultatene må tolkes lokalt og de kan gi en pekepinn på hvilke områder det kan være verdt for kommunen å satse videre på.</a:t>
            </a:r>
          </a:p>
          <a:p>
            <a:pPr>
              <a:lnSpc>
                <a:spcPts val="1350"/>
              </a:lnSpc>
              <a:spcBef>
                <a:spcPts val="600"/>
              </a:spcBef>
            </a:pPr>
            <a:r>
              <a:rPr lang="nb-NO" sz="1100" dirty="0" smtClean="0">
                <a:latin typeface="Akkurat Pro" panose="020B0504020101020102" pitchFamily="34" charset="0"/>
                <a:ea typeface="Akkurat" charset="0"/>
                <a:cs typeface="Akkurat" charset="0"/>
              </a:rPr>
              <a:t>Ungdata </a:t>
            </a:r>
            <a:r>
              <a:rPr lang="nb-NO" sz="1100" dirty="0">
                <a:latin typeface="Akkurat Pro" panose="020B0504020101020102" pitchFamily="34" charset="0"/>
                <a:ea typeface="Akkurat" charset="0"/>
                <a:cs typeface="Akkurat" charset="0"/>
              </a:rPr>
              <a:t>brukes nå av de fleste kommunene i landet, som </a:t>
            </a:r>
            <a:r>
              <a:rPr lang="nb-NO" sz="1100" dirty="0" smtClean="0">
                <a:latin typeface="Akkurat Pro" panose="020B0504020101020102" pitchFamily="34" charset="0"/>
                <a:ea typeface="Akkurat" charset="0"/>
                <a:cs typeface="Akkurat" charset="0"/>
              </a:rPr>
              <a:t>ett av flere kunnskapsgrunnlag for å videreutvikle lokal oppvekstpolitikk og i arbeidet </a:t>
            </a:r>
            <a:r>
              <a:rPr lang="nb-NO" sz="1100" dirty="0">
                <a:latin typeface="Akkurat Pro" panose="020B0504020101020102" pitchFamily="34" charset="0"/>
                <a:ea typeface="Akkurat" charset="0"/>
                <a:cs typeface="Akkurat" charset="0"/>
              </a:rPr>
              <a:t>med å bedre unges folkehelsesituasjon. Resultatene </a:t>
            </a:r>
            <a:r>
              <a:rPr lang="nb-NO" sz="1100" dirty="0" smtClean="0">
                <a:latin typeface="Akkurat Pro" panose="020B0504020101020102" pitchFamily="34" charset="0"/>
                <a:ea typeface="Akkurat" charset="0"/>
                <a:cs typeface="Akkurat" charset="0"/>
              </a:rPr>
              <a:t>fra Ungdata kan også brukes til å bevisstgjøre ungdom på hvordan andre ungdommer har det og hva som er vanlige fritidsaktiviteter.</a:t>
            </a:r>
          </a:p>
        </p:txBody>
      </p:sp>
      <p:sp>
        <p:nvSpPr>
          <p:cNvPr id="8" name="Rektangel 7"/>
          <p:cNvSpPr/>
          <p:nvPr/>
        </p:nvSpPr>
        <p:spPr>
          <a:xfrm>
            <a:off x="269560" y="9345488"/>
            <a:ext cx="312906"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2</a:t>
            </a:r>
            <a:endParaRPr lang="nb-NO" dirty="0">
              <a:latin typeface="Eames Century Modern Regular" panose="02000503070705020203" pitchFamily="50" charset="0"/>
            </a:endParaRPr>
          </a:p>
        </p:txBody>
      </p:sp>
      <p:sp>
        <p:nvSpPr>
          <p:cNvPr id="10" name="Plassholder for innhold 6"/>
          <p:cNvSpPr txBox="1">
            <a:spLocks/>
          </p:cNvSpPr>
          <p:nvPr/>
        </p:nvSpPr>
        <p:spPr>
          <a:xfrm>
            <a:off x="278976" y="6105128"/>
            <a:ext cx="3291046" cy="3456384"/>
          </a:xfrm>
          <a:prstGeom prst="rect">
            <a:avLst/>
          </a:prstGeom>
        </p:spPr>
        <p:txBody>
          <a:bodyPr vert="horz" lIns="0" tIns="0" rIns="0" bIns="0" numCol="1" spcCol="540000" rtlCol="0">
            <a:normAutofit/>
          </a:bodyPr>
          <a:lstStyle>
            <a:lvl1pPr marL="0" indent="0" algn="l" defTabSz="1100559" rtl="0" eaLnBrk="1" latinLnBrk="0" hangingPunct="1">
              <a:spcBef>
                <a:spcPct val="20000"/>
              </a:spcBef>
              <a:buFont typeface="Arial" panose="020B0604020202020204" pitchFamily="34" charset="0"/>
              <a:buNone/>
              <a:defRPr sz="1200" kern="1200" baseline="0">
                <a:solidFill>
                  <a:srgbClr val="4D4D4F"/>
                </a:solidFill>
                <a:latin typeface="Akkurat Pro" panose="020B0504020101020102" pitchFamily="34" charset="0"/>
                <a:ea typeface="+mn-ea"/>
                <a:cs typeface="+mn-cs"/>
              </a:defRPr>
            </a:lvl1pPr>
            <a:lvl2pPr marL="550280" indent="0" algn="l" defTabSz="1100559" rtl="0" eaLnBrk="1" latinLnBrk="0" hangingPunct="1">
              <a:spcBef>
                <a:spcPct val="20000"/>
              </a:spcBef>
              <a:buFont typeface="Arial" panose="020B0604020202020204" pitchFamily="34" charset="0"/>
              <a:buNone/>
              <a:defRPr sz="1926" kern="1200">
                <a:solidFill>
                  <a:srgbClr val="4D4D4F"/>
                </a:solidFill>
                <a:latin typeface="Akkurat Pro" panose="020B0504020101020102" pitchFamily="34" charset="0"/>
                <a:ea typeface="+mn-ea"/>
                <a:cs typeface="+mn-cs"/>
              </a:defRPr>
            </a:lvl2pPr>
            <a:lvl3pPr marL="1375698" indent="-275139" algn="l" defTabSz="1100559" rtl="0" eaLnBrk="1" latinLnBrk="0" hangingPunct="1">
              <a:spcBef>
                <a:spcPct val="20000"/>
              </a:spcBef>
              <a:buFont typeface="Arial" panose="020B0604020202020204" pitchFamily="34" charset="0"/>
              <a:buChar char="•"/>
              <a:defRPr sz="1926" kern="1200">
                <a:solidFill>
                  <a:srgbClr val="4D4D4F"/>
                </a:solidFill>
                <a:latin typeface="Akkurat Pro" panose="020B0504020101020102" pitchFamily="34" charset="0"/>
                <a:ea typeface="+mn-ea"/>
                <a:cs typeface="+mn-cs"/>
              </a:defRPr>
            </a:lvl3pPr>
            <a:lvl4pPr marL="1925975" indent="-275139" algn="l" defTabSz="1100559" rtl="0" eaLnBrk="1" latinLnBrk="0" hangingPunct="1">
              <a:spcBef>
                <a:spcPct val="20000"/>
              </a:spcBef>
              <a:buFont typeface="Arial" panose="020B0604020202020204" pitchFamily="34" charset="0"/>
              <a:buChar char="–"/>
              <a:defRPr sz="1926" kern="1200">
                <a:solidFill>
                  <a:srgbClr val="4D4D4F"/>
                </a:solidFill>
                <a:latin typeface="Akkurat Pro" panose="020B0504020101020102" pitchFamily="34" charset="0"/>
                <a:ea typeface="+mn-ea"/>
                <a:cs typeface="+mn-cs"/>
              </a:defRPr>
            </a:lvl4pPr>
            <a:lvl5pPr marL="2476253" indent="-275139" algn="l" defTabSz="1100559" rtl="0" eaLnBrk="1" latinLnBrk="0" hangingPunct="1">
              <a:spcBef>
                <a:spcPct val="20000"/>
              </a:spcBef>
              <a:buFont typeface="Arial" panose="020B0604020202020204" pitchFamily="34" charset="0"/>
              <a:buChar char="»"/>
              <a:defRPr sz="1926" kern="1200">
                <a:solidFill>
                  <a:srgbClr val="4D4D4F"/>
                </a:solidFill>
                <a:latin typeface="Akkurat Pro" panose="020B0504020101020102" pitchFamily="34" charset="0"/>
                <a:ea typeface="+mn-ea"/>
                <a:cs typeface="+mn-cs"/>
              </a:defRPr>
            </a:lvl5pPr>
            <a:lvl6pPr marL="302653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6pPr>
            <a:lvl7pPr marL="357681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7pPr>
            <a:lvl8pPr marL="4127091"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8pPr>
            <a:lvl9pPr marL="4677369"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9pPr>
          </a:lstStyle>
          <a:p>
            <a:pPr>
              <a:lnSpc>
                <a:spcPts val="1350"/>
              </a:lnSpc>
              <a:spcBef>
                <a:spcPts val="600"/>
              </a:spcBef>
            </a:pPr>
            <a:r>
              <a:rPr lang="nb-NO" sz="1100" dirty="0">
                <a:ea typeface="Akkurat" charset="0"/>
                <a:cs typeface="Akkurat" charset="0"/>
              </a:rPr>
              <a:t>Bakerst finnes </a:t>
            </a:r>
            <a:r>
              <a:rPr lang="nb-NO" sz="1100" dirty="0" smtClean="0">
                <a:ea typeface="Akkurat" charset="0"/>
                <a:cs typeface="Akkurat" charset="0"/>
              </a:rPr>
              <a:t>en oversikt </a:t>
            </a:r>
            <a:r>
              <a:rPr lang="nb-NO" sz="1100" dirty="0">
                <a:ea typeface="Akkurat" charset="0"/>
                <a:cs typeface="Akkurat" charset="0"/>
              </a:rPr>
              <a:t>over </a:t>
            </a:r>
            <a:r>
              <a:rPr lang="nb-NO" sz="1100" dirty="0" smtClean="0">
                <a:ea typeface="Akkurat" charset="0"/>
                <a:cs typeface="Akkurat" charset="0"/>
              </a:rPr>
              <a:t>nøkkeltall </a:t>
            </a:r>
            <a:r>
              <a:rPr lang="nb-NO" sz="1100" dirty="0">
                <a:ea typeface="Akkurat" charset="0"/>
                <a:cs typeface="Akkurat" charset="0"/>
              </a:rPr>
              <a:t>på tvers av ulike temaområder, der man kan se hvordan ungdom i </a:t>
            </a:r>
            <a:r>
              <a:rPr lang="nb-NO" sz="1100" dirty="0">
                <a:ea typeface="Akkurat" charset="0"/>
                <a:cs typeface="Akkurat" charset="0"/>
              </a:rPr>
              <a:t>Aust-Agder og Vest-Agder </a:t>
            </a:r>
            <a:r>
              <a:rPr lang="nb-NO" sz="1100" dirty="0">
                <a:ea typeface="Akkurat" charset="0"/>
                <a:cs typeface="Akkurat" charset="0"/>
              </a:rPr>
              <a:t>har det sammenliknet med ungdom i </a:t>
            </a:r>
            <a:r>
              <a:rPr lang="nb-NO" sz="1100" dirty="0" smtClean="0">
                <a:ea typeface="Akkurat" charset="0"/>
                <a:cs typeface="Akkurat" charset="0"/>
              </a:rPr>
              <a:t>resten av </a:t>
            </a:r>
            <a:r>
              <a:rPr lang="nb-NO" sz="1100" dirty="0" smtClean="0">
                <a:ea typeface="Akkurat" charset="0"/>
                <a:cs typeface="Akkurat" charset="0"/>
              </a:rPr>
              <a:t>landet. </a:t>
            </a:r>
            <a:endParaRPr lang="nb-NO" sz="1100" dirty="0">
              <a:ea typeface="Akkurat" charset="0"/>
              <a:cs typeface="Akkurat" charset="0"/>
            </a:endParaRPr>
          </a:p>
          <a:p>
            <a:pPr>
              <a:lnSpc>
                <a:spcPts val="1350"/>
              </a:lnSpc>
              <a:spcBef>
                <a:spcPts val="600"/>
              </a:spcBef>
            </a:pPr>
            <a:r>
              <a:rPr lang="nb-NO" sz="1100" dirty="0">
                <a:ea typeface="Akkurat" charset="0"/>
                <a:cs typeface="Akkurat" charset="0"/>
              </a:rPr>
              <a:t>På nettsiden ungdata.no finnes resultater </a:t>
            </a:r>
            <a:r>
              <a:rPr lang="nb-NO" sz="1100" dirty="0" smtClean="0">
                <a:ea typeface="Akkurat" charset="0"/>
                <a:cs typeface="Akkurat" charset="0"/>
              </a:rPr>
              <a:t>fra ungdataundersøkelser gjennomført </a:t>
            </a:r>
            <a:r>
              <a:rPr lang="nb-NO" sz="1100" dirty="0">
                <a:ea typeface="Akkurat" charset="0"/>
                <a:cs typeface="Akkurat" charset="0"/>
              </a:rPr>
              <a:t>i andre kommuner. Her finnes mer informasjon om undersøkelsen og om metodene som er brukt. Her finner man også </a:t>
            </a:r>
            <a:r>
              <a:rPr lang="nb-NO" sz="1100" dirty="0" smtClean="0">
                <a:ea typeface="Akkurat" charset="0"/>
                <a:cs typeface="Akkurat" charset="0"/>
              </a:rPr>
              <a:t>forskningsresultater basert </a:t>
            </a:r>
            <a:r>
              <a:rPr lang="nb-NO" sz="1100" dirty="0">
                <a:ea typeface="Akkurat" charset="0"/>
                <a:cs typeface="Akkurat" charset="0"/>
              </a:rPr>
              <a:t>på Ungdata. </a:t>
            </a:r>
          </a:p>
          <a:p>
            <a:pPr>
              <a:lnSpc>
                <a:spcPts val="1350"/>
              </a:lnSpc>
              <a:spcBef>
                <a:spcPts val="600"/>
              </a:spcBef>
            </a:pPr>
            <a:r>
              <a:rPr lang="nb-NO" sz="1100" dirty="0">
                <a:ea typeface="Akkurat" charset="0"/>
                <a:cs typeface="Akkurat" charset="0"/>
              </a:rPr>
              <a:t>Denne rapporten er en del av gratistilbudet som gis til alle kommuner som ønsker å delta i Ungdata. Alle tall er hentet fra den lokale undersøkelsen, mens tekstene er utformet slik at de skal passe i alle kommuner. Det er derfor ikke foretatt egne vurderinger av hva de konkrete resultatene betyr for den enkelte kommune. </a:t>
            </a:r>
          </a:p>
        </p:txBody>
      </p:sp>
    </p:spTree>
    <p:extLst>
      <p:ext uri="{BB962C8B-B14F-4D97-AF65-F5344CB8AC3E}">
        <p14:creationId xmlns:p14="http://schemas.microsoft.com/office/powerpoint/2010/main" val="1390719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3033148261"/>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3"/>
            <a:ext cx="6030344" cy="3300883"/>
          </a:xfrm>
        </p:spPr>
        <p:txBody>
          <a:bodyPr>
            <a:noAutofit/>
          </a:bodyPr>
          <a:lstStyle/>
          <a:p>
            <a:pPr>
              <a:lnSpc>
                <a:spcPts val="1350"/>
              </a:lnSpc>
              <a:spcBef>
                <a:spcPts val="600"/>
              </a:spcBef>
            </a:pPr>
            <a:r>
              <a:rPr lang="nb-NO" sz="1100" dirty="0">
                <a:latin typeface="Akkurat Pro"/>
                <a:cs typeface="Akkurat"/>
              </a:rPr>
              <a:t>Selvbildet er en viktig del av identiteten vår, og handler om hvordan vi ser på oss selv, både på godt og vondt. Ungdommer som har det bra, har ofte et positivt selvbilde. </a:t>
            </a:r>
          </a:p>
          <a:p>
            <a:pPr>
              <a:lnSpc>
                <a:spcPts val="1350"/>
              </a:lnSpc>
              <a:spcBef>
                <a:spcPts val="600"/>
              </a:spcBef>
            </a:pPr>
            <a:r>
              <a:rPr lang="nb-NO" sz="1100" dirty="0">
                <a:latin typeface="Akkurat Pro"/>
                <a:cs typeface="Akkurat"/>
              </a:rPr>
              <a:t>Selvbildet blir utviklet gjennom hele livet, og påvirkes av et bekreftende samspill med andre. Positive tilbakemeldinger kan bidra til et positivt selvbilde, mens stadig kritikk kan medvirke til å gi et negativt selvbilde. </a:t>
            </a:r>
          </a:p>
          <a:p>
            <a:pPr>
              <a:lnSpc>
                <a:spcPts val="1350"/>
              </a:lnSpc>
              <a:spcBef>
                <a:spcPts val="600"/>
              </a:spcBef>
            </a:pPr>
            <a:r>
              <a:rPr lang="nb-NO" sz="1100" dirty="0">
                <a:latin typeface="Akkurat Pro"/>
                <a:cs typeface="Akkurat"/>
              </a:rPr>
              <a:t>Det er ikke uvanlig å føle seg usikker fra tid til annen. Ungdomstiden handler om å bli kjent med seg selv og finne ut av hva </a:t>
            </a:r>
            <a:r>
              <a:rPr lang="nb-NO" sz="1100" dirty="0" smtClean="0">
                <a:latin typeface="Akkurat Pro"/>
                <a:cs typeface="Akkurat"/>
              </a:rPr>
              <a:t>man </a:t>
            </a:r>
            <a:r>
              <a:rPr lang="nb-NO" sz="1100" dirty="0">
                <a:latin typeface="Akkurat Pro"/>
                <a:cs typeface="Akkurat"/>
              </a:rPr>
              <a:t>står for. Man er gjerne ekstra </a:t>
            </a:r>
            <a:r>
              <a:rPr lang="nb-NO" sz="1100" dirty="0" smtClean="0">
                <a:latin typeface="Akkurat Pro"/>
                <a:cs typeface="Akkurat"/>
              </a:rPr>
              <a:t>var </a:t>
            </a:r>
            <a:r>
              <a:rPr lang="nb-NO" sz="1100" dirty="0">
                <a:latin typeface="Akkurat Pro"/>
                <a:cs typeface="Akkurat"/>
              </a:rPr>
              <a:t>for andres kommentarer og syn på </a:t>
            </a:r>
            <a:r>
              <a:rPr lang="nb-NO" sz="1100" dirty="0" smtClean="0">
                <a:latin typeface="Akkurat Pro"/>
                <a:cs typeface="Akkurat"/>
              </a:rPr>
              <a:t>seg </a:t>
            </a:r>
            <a:r>
              <a:rPr lang="nb-NO" sz="1100" dirty="0">
                <a:latin typeface="Akkurat Pro"/>
                <a:cs typeface="Akkurat"/>
              </a:rPr>
              <a:t>selv. </a:t>
            </a:r>
          </a:p>
          <a:p>
            <a:pPr>
              <a:lnSpc>
                <a:spcPts val="1350"/>
              </a:lnSpc>
              <a:spcBef>
                <a:spcPts val="600"/>
              </a:spcBef>
            </a:pPr>
            <a:r>
              <a:rPr lang="nb-NO" sz="1100" dirty="0">
                <a:latin typeface="Akkurat Pro"/>
                <a:cs typeface="Akkurat"/>
              </a:rPr>
              <a:t>Forskning har vist at det er en sammenheng mellom negativt selvbilde og problemer som spiseforstyrrelser, angst og depresjon</a:t>
            </a:r>
            <a:r>
              <a:rPr lang="nb-NO" sz="1100" dirty="0" smtClean="0">
                <a:latin typeface="Akkurat Pro"/>
                <a:cs typeface="Akkurat"/>
              </a:rPr>
              <a:t>. Selvbildet er også påvirket av hvor fornøyd ungdom er med kroppen sin og sitt eget utseende.</a:t>
            </a:r>
          </a:p>
          <a:p>
            <a:pPr>
              <a:lnSpc>
                <a:spcPts val="1350"/>
              </a:lnSpc>
              <a:spcBef>
                <a:spcPts val="600"/>
              </a:spcBef>
            </a:pPr>
            <a:r>
              <a:rPr lang="nb-NO" sz="1100" dirty="0" smtClean="0">
                <a:latin typeface="Akkurat Pro"/>
                <a:cs typeface="Akkurat"/>
              </a:rPr>
              <a:t>Generelt viser Ungdata at det store flertallet </a:t>
            </a:r>
            <a:r>
              <a:rPr lang="nb-NO" sz="1100" dirty="0">
                <a:latin typeface="Akkurat Pro"/>
                <a:cs typeface="Akkurat"/>
              </a:rPr>
              <a:t>av norske ungdommer er </a:t>
            </a:r>
            <a:r>
              <a:rPr lang="nb-NO" sz="1100" dirty="0" smtClean="0">
                <a:latin typeface="Akkurat Pro"/>
                <a:cs typeface="Akkurat"/>
              </a:rPr>
              <a:t>ganske </a:t>
            </a:r>
            <a:r>
              <a:rPr lang="nb-NO" sz="1100" dirty="0">
                <a:latin typeface="Akkurat Pro"/>
                <a:cs typeface="Akkurat"/>
              </a:rPr>
              <a:t>godt fornøyd med hvordan </a:t>
            </a:r>
            <a:r>
              <a:rPr lang="nb-NO" sz="1100" dirty="0" smtClean="0">
                <a:latin typeface="Akkurat Pro"/>
                <a:cs typeface="Akkurat"/>
              </a:rPr>
              <a:t>de selv er. </a:t>
            </a:r>
          </a:p>
          <a:p>
            <a:pPr>
              <a:lnSpc>
                <a:spcPts val="1350"/>
              </a:lnSpc>
              <a:spcBef>
                <a:spcPts val="600"/>
              </a:spcBef>
            </a:pPr>
            <a:r>
              <a:rPr lang="nb-NO" sz="1100" dirty="0" smtClean="0">
                <a:latin typeface="Akkurat Pro"/>
                <a:cs typeface="Akkurat"/>
              </a:rPr>
              <a:t>Samtidig </a:t>
            </a:r>
            <a:r>
              <a:rPr lang="nb-NO" sz="1100" dirty="0">
                <a:latin typeface="Akkurat Pro"/>
                <a:cs typeface="Akkurat"/>
              </a:rPr>
              <a:t>er det en god del variasjon i ungdommenes </a:t>
            </a:r>
            <a:r>
              <a:rPr lang="nb-NO" sz="1100" dirty="0" smtClean="0">
                <a:latin typeface="Akkurat Pro"/>
                <a:cs typeface="Akkurat"/>
              </a:rPr>
              <a:t>vurderinger, </a:t>
            </a:r>
            <a:r>
              <a:rPr lang="nb-NO" sz="1100" dirty="0">
                <a:latin typeface="Akkurat Pro"/>
                <a:cs typeface="Akkurat"/>
              </a:rPr>
              <a:t>og på spørsmål om hvor fornøyd ungdom er med eget </a:t>
            </a:r>
            <a:r>
              <a:rPr lang="nb-NO" sz="1100" dirty="0" smtClean="0">
                <a:latin typeface="Akkurat Pro"/>
                <a:cs typeface="Akkurat"/>
              </a:rPr>
              <a:t>utseende </a:t>
            </a:r>
            <a:r>
              <a:rPr lang="nb-NO" sz="1100" dirty="0">
                <a:latin typeface="Akkurat Pro"/>
                <a:cs typeface="Akkurat"/>
              </a:rPr>
              <a:t>er det nokså mange som er direkte misfornøyd. </a:t>
            </a:r>
            <a:endParaRPr lang="nb-NO" sz="1100" dirty="0" smtClean="0">
              <a:latin typeface="Akkurat Pro"/>
              <a:cs typeface="Akkurat"/>
            </a:endParaRPr>
          </a:p>
          <a:p>
            <a:pPr>
              <a:lnSpc>
                <a:spcPts val="1350"/>
              </a:lnSpc>
              <a:spcBef>
                <a:spcPts val="600"/>
              </a:spcBef>
            </a:pPr>
            <a:r>
              <a:rPr lang="nb-NO" sz="1100" dirty="0" smtClean="0">
                <a:latin typeface="Akkurat Pro"/>
                <a:cs typeface="Akkurat"/>
              </a:rPr>
              <a:t>Kjønnsforskjellene </a:t>
            </a:r>
            <a:r>
              <a:rPr lang="nb-NO" sz="1100" dirty="0">
                <a:latin typeface="Akkurat Pro"/>
                <a:cs typeface="Akkurat"/>
              </a:rPr>
              <a:t>er betydelige, </a:t>
            </a:r>
            <a:r>
              <a:rPr lang="nb-NO" sz="1100" dirty="0" smtClean="0">
                <a:latin typeface="Akkurat Pro"/>
                <a:cs typeface="Akkurat"/>
              </a:rPr>
              <a:t>jentene </a:t>
            </a:r>
            <a:r>
              <a:rPr lang="nb-NO" sz="1100" dirty="0">
                <a:latin typeface="Akkurat Pro"/>
                <a:cs typeface="Akkurat"/>
              </a:rPr>
              <a:t>er langt mindre fornøyd med </a:t>
            </a:r>
            <a:r>
              <a:rPr lang="nb-NO" sz="1100" dirty="0" smtClean="0">
                <a:latin typeface="Akkurat Pro"/>
                <a:cs typeface="Akkurat"/>
              </a:rPr>
              <a:t>seg selv, sitt eget utseende </a:t>
            </a:r>
            <a:r>
              <a:rPr lang="nb-NO" sz="1100" dirty="0">
                <a:latin typeface="Akkurat Pro"/>
                <a:cs typeface="Akkurat"/>
              </a:rPr>
              <a:t>og måten de lever livet sitt på enn </a:t>
            </a:r>
            <a:r>
              <a:rPr lang="nb-NO" sz="1100" dirty="0" smtClean="0">
                <a:latin typeface="Akkurat Pro"/>
                <a:cs typeface="Akkurat"/>
              </a:rPr>
              <a:t>guttene. </a:t>
            </a:r>
            <a:endParaRPr lang="nb-NO" sz="1100" dirty="0">
              <a:latin typeface="Akkurat Pro"/>
              <a:cs typeface="Akkurat"/>
            </a:endParaRPr>
          </a:p>
        </p:txBody>
      </p:sp>
      <p:sp>
        <p:nvSpPr>
          <p:cNvPr id="6" name="Tittel 5"/>
          <p:cNvSpPr>
            <a:spLocks noGrp="1"/>
          </p:cNvSpPr>
          <p:nvPr>
            <p:ph type="title"/>
          </p:nvPr>
        </p:nvSpPr>
        <p:spPr/>
        <p:txBody>
          <a:bodyPr/>
          <a:lstStyle/>
          <a:p>
            <a:r>
              <a:rPr lang="nb-NO" dirty="0" smtClean="0"/>
              <a:t>Selvbilde</a:t>
            </a:r>
            <a:endParaRPr lang="nb-NO" dirty="0"/>
          </a:p>
        </p:txBody>
      </p:sp>
      <p:sp>
        <p:nvSpPr>
          <p:cNvPr id="8" name="Rektangel 7"/>
          <p:cNvSpPr/>
          <p:nvPr/>
        </p:nvSpPr>
        <p:spPr>
          <a:xfrm>
            <a:off x="272189" y="9345488"/>
            <a:ext cx="443198"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38</a:t>
            </a:r>
            <a:endParaRPr lang="nb-NO" dirty="0">
              <a:latin typeface="Eames Century Modern Regular" panose="02000503070705020203" pitchFamily="50" charset="0"/>
            </a:endParaRPr>
          </a:p>
        </p:txBody>
      </p:sp>
      <p:sp>
        <p:nvSpPr>
          <p:cNvPr id="5" name="Rektangel 4"/>
          <p:cNvSpPr/>
          <p:nvPr/>
        </p:nvSpPr>
        <p:spPr>
          <a:xfrm>
            <a:off x="243736" y="5461925"/>
            <a:ext cx="6281608" cy="553998"/>
          </a:xfrm>
          <a:prstGeom prst="rect">
            <a:avLst/>
          </a:prstGeom>
        </p:spPr>
        <p:txBody>
          <a:bodyPr wrap="square">
            <a:spAutoFit/>
          </a:bodyPr>
          <a:lstStyle/>
          <a:p>
            <a:r>
              <a:rPr lang="nb-NO" dirty="0" smtClean="0">
                <a:latin typeface="Akkurat Pro" panose="020B0504020101020102" pitchFamily="34" charset="0"/>
              </a:rPr>
              <a:t>Hvor fornøyd er du med utseendet ditt?</a:t>
            </a:r>
            <a:endParaRPr lang="nb-NO" dirty="0">
              <a:latin typeface="Akkurat Pro" panose="020B0504020101020102" pitchFamily="34"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476643043"/>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88577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444802"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39</a:t>
            </a:r>
            <a:endParaRPr lang="nb-NO" dirty="0">
              <a:latin typeface="Eames Century Modern Regular" panose="02000503070705020203" pitchFamily="50" charset="0"/>
            </a:endParaRPr>
          </a:p>
        </p:txBody>
      </p:sp>
      <p:graphicFrame>
        <p:nvGraphicFramePr>
          <p:cNvPr id="10" name="Diagram 9"/>
          <p:cNvGraphicFramePr>
            <a:graphicFrameLocks/>
          </p:cNvGraphicFramePr>
          <p:nvPr>
            <p:extLst>
              <p:ext uri="{D42A27DB-BD31-4B8C-83A1-F6EECF244321}">
                <p14:modId xmlns:p14="http://schemas.microsoft.com/office/powerpoint/2010/main" val="1491838235"/>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998087675"/>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345495" y="3584848"/>
            <a:ext cx="6060708" cy="369332"/>
          </a:xfrm>
          <a:prstGeom prst="rect">
            <a:avLst/>
          </a:prstGeom>
        </p:spPr>
        <p:txBody>
          <a:bodyPr wrap="square">
            <a:spAutoFit/>
          </a:bodyPr>
          <a:lstStyle/>
          <a:p>
            <a:r>
              <a:rPr lang="nb-NO" dirty="0" smtClean="0">
                <a:latin typeface="Akkurat Pro" panose="020B0504020101020102" pitchFamily="34" charset="0"/>
              </a:rPr>
              <a:t>Hvor godt ulike utsagn om selvbilde passer på de unge</a:t>
            </a:r>
            <a:endParaRPr lang="nb-NO" dirty="0">
              <a:latin typeface="Akkurat Pro" panose="020B0504020101020102" pitchFamily="34" charset="0"/>
            </a:endParaRPr>
          </a:p>
        </p:txBody>
      </p:sp>
      <p:graphicFrame>
        <p:nvGraphicFramePr>
          <p:cNvPr id="13" name="Diagram 12"/>
          <p:cNvGraphicFramePr>
            <a:graphicFrameLocks/>
          </p:cNvGraphicFramePr>
          <p:nvPr>
            <p:extLst>
              <p:ext uri="{D42A27DB-BD31-4B8C-83A1-F6EECF244321}">
                <p14:modId xmlns:p14="http://schemas.microsoft.com/office/powerpoint/2010/main" val="870941147"/>
              </p:ext>
            </p:extLst>
          </p:nvPr>
        </p:nvGraphicFramePr>
        <p:xfrm>
          <a:off x="311970" y="4012335"/>
          <a:ext cx="6357390" cy="2735594"/>
        </p:xfrm>
        <a:graphic>
          <a:graphicData uri="http://schemas.openxmlformats.org/drawingml/2006/chart">
            <c:chart xmlns:c="http://schemas.openxmlformats.org/drawingml/2006/chart" xmlns:r="http://schemas.openxmlformats.org/officeDocument/2006/relationships" r:id="rId4"/>
          </a:graphicData>
        </a:graphic>
      </p:graphicFrame>
      <p:sp>
        <p:nvSpPr>
          <p:cNvPr id="5" name="Rektangel 4"/>
          <p:cNvSpPr/>
          <p:nvPr/>
        </p:nvSpPr>
        <p:spPr>
          <a:xfrm>
            <a:off x="345495" y="1064568"/>
            <a:ext cx="6060708" cy="553998"/>
          </a:xfrm>
          <a:prstGeom prst="rect">
            <a:avLst/>
          </a:prstGeom>
        </p:spPr>
        <p:txBody>
          <a:bodyPr wrap="square">
            <a:spAutoFit/>
          </a:bodyPr>
          <a:lstStyle/>
          <a:p>
            <a:r>
              <a:rPr lang="nb-NO" dirty="0" smtClean="0">
                <a:latin typeface="Akkurat Pro" panose="020B0504020101020102" pitchFamily="34" charset="0"/>
              </a:rPr>
              <a:t>Prosentandel som er fornøyd med utseendet sitt</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sp>
        <p:nvSpPr>
          <p:cNvPr id="11" name="Rektangel 4"/>
          <p:cNvSpPr/>
          <p:nvPr/>
        </p:nvSpPr>
        <p:spPr>
          <a:xfrm>
            <a:off x="345495" y="6969224"/>
            <a:ext cx="6060708" cy="553998"/>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er </a:t>
            </a:r>
            <a:r>
              <a:rPr lang="nb-NO" sz="1200" dirty="0">
                <a:latin typeface="Akkurat Pro" panose="020B0504020101020102" pitchFamily="34" charset="0"/>
              </a:rPr>
              <a:t>fornøyd med </a:t>
            </a:r>
            <a:r>
              <a:rPr lang="nb-NO" sz="1200" dirty="0" smtClean="0">
                <a:latin typeface="Akkurat Pro" panose="020B0504020101020102" pitchFamily="34" charset="0"/>
              </a:rPr>
              <a:t>utseendet sitt</a:t>
            </a:r>
            <a:endParaRPr lang="nb-NO" sz="1200" dirty="0">
              <a:latin typeface="Akkurat Pro" panose="020B0504020101020102" pitchFamily="34" charset="0"/>
            </a:endParaRPr>
          </a:p>
        </p:txBody>
      </p:sp>
      <p:graphicFrame>
        <p:nvGraphicFramePr>
          <p:cNvPr id="15" name="Diagram 14"/>
          <p:cNvGraphicFramePr>
            <a:graphicFrameLocks/>
          </p:cNvGraphicFramePr>
          <p:nvPr>
            <p:extLst>
              <p:ext uri="{D42A27DB-BD31-4B8C-83A1-F6EECF244321}">
                <p14:modId xmlns:p14="http://schemas.microsoft.com/office/powerpoint/2010/main" val="4192031451"/>
              </p:ext>
            </p:extLst>
          </p:nvPr>
        </p:nvGraphicFramePr>
        <p:xfrm>
          <a:off x="311970" y="7523222"/>
          <a:ext cx="6094231" cy="16851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139775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3008921177"/>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3"/>
            <a:ext cx="6030344" cy="4182513"/>
          </a:xfrm>
        </p:spPr>
        <p:txBody>
          <a:bodyPr>
            <a:normAutofit/>
          </a:bodyPr>
          <a:lstStyle/>
          <a:p>
            <a:pPr>
              <a:lnSpc>
                <a:spcPts val="1350"/>
              </a:lnSpc>
              <a:spcBef>
                <a:spcPts val="600"/>
              </a:spcBef>
            </a:pPr>
            <a:r>
              <a:rPr lang="nb-NO" sz="1100" dirty="0">
                <a:cs typeface="Akkurat"/>
              </a:rPr>
              <a:t>I løpet av de siste 20–25 årene har kampen mot røyking blitt intensivert. I 1996 ble aldersgrensen for kjøp av tobakk hevet fra 16 til 18 år. I perioden 2004 til 2013 ble Røykeloven ytterligere skjerpet. Tiltakene har ført til en nedgang i andelen dagligrøykere som nærmest er uten sidestykke i norsk sosialhistorie. Andelen røykere både blant ungdom og voksne har gått markant ned fra årtusenskiftet til i dag. </a:t>
            </a:r>
          </a:p>
          <a:p>
            <a:pPr>
              <a:lnSpc>
                <a:spcPts val="1350"/>
              </a:lnSpc>
              <a:spcBef>
                <a:spcPts val="600"/>
              </a:spcBef>
            </a:pPr>
            <a:r>
              <a:rPr lang="nb-NO" sz="1100" dirty="0" smtClean="0">
                <a:cs typeface="Akkurat"/>
              </a:rPr>
              <a:t>Parallelt </a:t>
            </a:r>
            <a:r>
              <a:rPr lang="nb-NO" sz="1100" dirty="0">
                <a:cs typeface="Akkurat"/>
              </a:rPr>
              <a:t>har det skjedd nokså </a:t>
            </a:r>
            <a:r>
              <a:rPr lang="nb-NO" sz="1100" dirty="0" smtClean="0">
                <a:cs typeface="Akkurat"/>
              </a:rPr>
              <a:t>dyptgripende </a:t>
            </a:r>
            <a:r>
              <a:rPr lang="nb-NO" sz="1100" dirty="0">
                <a:cs typeface="Akkurat"/>
              </a:rPr>
              <a:t>endringer i synet på røyking – også blant de unge. Røyking var tidligere en viktig markør for voksenhet og var forbundet med en viss status. I dag gir røyking derimot liten status og respekt i de fleste ungdomsmiljøer.</a:t>
            </a:r>
          </a:p>
          <a:p>
            <a:pPr>
              <a:lnSpc>
                <a:spcPts val="1350"/>
              </a:lnSpc>
              <a:spcBef>
                <a:spcPts val="600"/>
              </a:spcBef>
            </a:pPr>
            <a:r>
              <a:rPr lang="nb-NO" sz="1100" dirty="0">
                <a:cs typeface="Akkurat"/>
              </a:rPr>
              <a:t>Den internasjonale WHO-undersøkelsen «Helsevaner blant skoleelever», viser at tobakksrøyking er langt mindre utbredt blant norske elever enn blant ungdom i de fleste av de 40 landene som deltar i undersøkelsen</a:t>
            </a:r>
            <a:r>
              <a:rPr lang="nb-NO" sz="1100" dirty="0" smtClean="0">
                <a:cs typeface="Akkurat"/>
              </a:rPr>
              <a:t>.</a:t>
            </a:r>
          </a:p>
          <a:p>
            <a:pPr>
              <a:lnSpc>
                <a:spcPts val="1350"/>
              </a:lnSpc>
              <a:spcBef>
                <a:spcPts val="600"/>
              </a:spcBef>
            </a:pPr>
            <a:r>
              <a:rPr lang="nb-NO" sz="1100" dirty="0" smtClean="0">
                <a:cs typeface="Akkurat"/>
              </a:rPr>
              <a:t>Ungdata viser at det er få som røyker daglig og det er heller ikke så mange som røyker ukentlig. </a:t>
            </a:r>
            <a:r>
              <a:rPr lang="nb-NO" sz="1100" dirty="0">
                <a:cs typeface="Akkurat"/>
              </a:rPr>
              <a:t>Nesten syv av ti elever på videregående skole sier at de aldri har røykt og bare noen få prosent sier de røyker daglig. På videregående </a:t>
            </a:r>
            <a:r>
              <a:rPr lang="nb-NO" sz="1100" dirty="0" smtClean="0">
                <a:cs typeface="Akkurat"/>
              </a:rPr>
              <a:t>er det imidlertid flere som bruker snus og på slutten av videregående sier i overkant av 20 prosent at de snuser daglig eller ukentlig. </a:t>
            </a:r>
          </a:p>
        </p:txBody>
      </p:sp>
      <p:sp>
        <p:nvSpPr>
          <p:cNvPr id="6" name="Tittel 5"/>
          <p:cNvSpPr>
            <a:spLocks noGrp="1"/>
          </p:cNvSpPr>
          <p:nvPr>
            <p:ph type="title"/>
          </p:nvPr>
        </p:nvSpPr>
        <p:spPr/>
        <p:txBody>
          <a:bodyPr/>
          <a:lstStyle/>
          <a:p>
            <a:r>
              <a:rPr lang="nb-NO" dirty="0" smtClean="0"/>
              <a:t>Tobakk</a:t>
            </a:r>
            <a:endParaRPr lang="nb-NO" dirty="0"/>
          </a:p>
        </p:txBody>
      </p:sp>
      <p:sp>
        <p:nvSpPr>
          <p:cNvPr id="17" name="Rektangel 16"/>
          <p:cNvSpPr/>
          <p:nvPr/>
        </p:nvSpPr>
        <p:spPr>
          <a:xfrm>
            <a:off x="3573016" y="3296816"/>
            <a:ext cx="2736304"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smtClean="0">
                <a:solidFill>
                  <a:schemeClr val="tx2"/>
                </a:solidFill>
                <a:latin typeface="Eames Century Modern Regular" panose="02000503070705020203" pitchFamily="50" charset="0"/>
              </a:rPr>
              <a:t>Det er få som røyker på videregående, men snusing er mer utbredt</a:t>
            </a:r>
            <a:endParaRPr lang="nb-NO" sz="2000" dirty="0">
              <a:solidFill>
                <a:schemeClr val="tx2"/>
              </a:solidFill>
              <a:latin typeface="Eames Century Modern Regular" panose="02000503070705020203" pitchFamily="50" charset="0"/>
            </a:endParaRPr>
          </a:p>
        </p:txBody>
      </p:sp>
      <p:sp>
        <p:nvSpPr>
          <p:cNvPr id="8" name="Rektangel 7"/>
          <p:cNvSpPr/>
          <p:nvPr/>
        </p:nvSpPr>
        <p:spPr>
          <a:xfrm>
            <a:off x="272189" y="9345488"/>
            <a:ext cx="450764"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40</a:t>
            </a:r>
            <a:endParaRPr lang="nb-NO" dirty="0">
              <a:latin typeface="Eames Century Modern Regular" panose="02000503070705020203" pitchFamily="50" charset="0"/>
            </a:endParaRPr>
          </a:p>
        </p:txBody>
      </p:sp>
      <p:sp>
        <p:nvSpPr>
          <p:cNvPr id="5" name="Rektangel 4"/>
          <p:cNvSpPr/>
          <p:nvPr/>
        </p:nvSpPr>
        <p:spPr>
          <a:xfrm>
            <a:off x="243736" y="5461925"/>
            <a:ext cx="6281608" cy="553998"/>
          </a:xfrm>
          <a:prstGeom prst="rect">
            <a:avLst/>
          </a:prstGeom>
        </p:spPr>
        <p:txBody>
          <a:bodyPr wrap="square">
            <a:spAutoFit/>
          </a:bodyPr>
          <a:lstStyle/>
          <a:p>
            <a:r>
              <a:rPr lang="nb-NO" dirty="0" smtClean="0">
                <a:latin typeface="Akkurat Pro" panose="020B0504020101020102" pitchFamily="34" charset="0"/>
              </a:rPr>
              <a:t>Røyker du?</a:t>
            </a:r>
            <a:endParaRPr lang="nb-NO" dirty="0">
              <a:latin typeface="Akkurat Pro" panose="020B0504020101020102" pitchFamily="34"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1005921900"/>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24383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16"/>
          <p:cNvGraphicFramePr>
            <a:graphicFrameLocks/>
          </p:cNvGraphicFramePr>
          <p:nvPr>
            <p:extLst>
              <p:ext uri="{D42A27DB-BD31-4B8C-83A1-F6EECF244321}">
                <p14:modId xmlns:p14="http://schemas.microsoft.com/office/powerpoint/2010/main" val="3318127109"/>
              </p:ext>
            </p:extLst>
          </p:nvPr>
        </p:nvGraphicFramePr>
        <p:xfrm>
          <a:off x="1044505" y="7269040"/>
          <a:ext cx="5465478" cy="2255137"/>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
          <p:cNvSpPr/>
          <p:nvPr/>
        </p:nvSpPr>
        <p:spPr>
          <a:xfrm>
            <a:off x="0" y="4297737"/>
            <a:ext cx="6858000" cy="27679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graphicFrame>
        <p:nvGraphicFramePr>
          <p:cNvPr id="11" name="Diagram 10"/>
          <p:cNvGraphicFramePr>
            <a:graphicFrameLocks/>
          </p:cNvGraphicFramePr>
          <p:nvPr>
            <p:extLst>
              <p:ext uri="{D42A27DB-BD31-4B8C-83A1-F6EECF244321}">
                <p14:modId xmlns:p14="http://schemas.microsoft.com/office/powerpoint/2010/main" val="2363158199"/>
              </p:ext>
            </p:extLst>
          </p:nvPr>
        </p:nvGraphicFramePr>
        <p:xfrm>
          <a:off x="-36460" y="1907963"/>
          <a:ext cx="6594229" cy="230568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295743" y="1576624"/>
            <a:ext cx="2252934" cy="369332"/>
          </a:xfrm>
          <a:prstGeom prst="rect">
            <a:avLst/>
          </a:prstGeom>
        </p:spPr>
        <p:txBody>
          <a:bodyPr wrap="square">
            <a:spAutoFit/>
          </a:bodyPr>
          <a:lstStyle/>
          <a:p>
            <a:pPr algn="ctr"/>
            <a:r>
              <a:rPr lang="nb-NO" dirty="0" smtClean="0">
                <a:latin typeface="Akkurat Pro" panose="020B0504020101020102" pitchFamily="34" charset="0"/>
              </a:rPr>
              <a:t>Røyker du?</a:t>
            </a:r>
            <a:endParaRPr lang="nb-NO" dirty="0">
              <a:latin typeface="Akkurat Pro" panose="020B0504020101020102" pitchFamily="34" charset="0"/>
            </a:endParaRPr>
          </a:p>
        </p:txBody>
      </p:sp>
      <p:sp>
        <p:nvSpPr>
          <p:cNvPr id="13" name="Rektangel 4"/>
          <p:cNvSpPr/>
          <p:nvPr/>
        </p:nvSpPr>
        <p:spPr>
          <a:xfrm>
            <a:off x="595815" y="4383281"/>
            <a:ext cx="6188946" cy="553998"/>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bruker tobakk jevnlig</a:t>
            </a:r>
            <a:endParaRPr lang="nb-NO" sz="1200" dirty="0">
              <a:latin typeface="Akkurat Pro" panose="020B0504020101020102" pitchFamily="34" charset="0"/>
            </a:endParaRPr>
          </a:p>
        </p:txBody>
      </p:sp>
      <p:graphicFrame>
        <p:nvGraphicFramePr>
          <p:cNvPr id="17" name="Diagram 16"/>
          <p:cNvGraphicFramePr>
            <a:graphicFrameLocks/>
          </p:cNvGraphicFramePr>
          <p:nvPr>
            <p:extLst>
              <p:ext uri="{D42A27DB-BD31-4B8C-83A1-F6EECF244321}">
                <p14:modId xmlns:p14="http://schemas.microsoft.com/office/powerpoint/2010/main" val="399476459"/>
              </p:ext>
            </p:extLst>
          </p:nvPr>
        </p:nvGraphicFramePr>
        <p:xfrm>
          <a:off x="801356" y="4937279"/>
          <a:ext cx="5753511" cy="20564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iagram 15"/>
          <p:cNvGraphicFramePr>
            <a:graphicFrameLocks/>
          </p:cNvGraphicFramePr>
          <p:nvPr>
            <p:extLst>
              <p:ext uri="{D42A27DB-BD31-4B8C-83A1-F6EECF244321}">
                <p14:modId xmlns:p14="http://schemas.microsoft.com/office/powerpoint/2010/main" val="3832177963"/>
              </p:ext>
            </p:extLst>
          </p:nvPr>
        </p:nvGraphicFramePr>
        <p:xfrm>
          <a:off x="3484765" y="1873293"/>
          <a:ext cx="3183514" cy="2340350"/>
        </p:xfrm>
        <a:graphic>
          <a:graphicData uri="http://schemas.openxmlformats.org/drawingml/2006/chart">
            <c:chart xmlns:c="http://schemas.openxmlformats.org/drawingml/2006/chart" xmlns:r="http://schemas.openxmlformats.org/officeDocument/2006/relationships" r:id="rId5"/>
          </a:graphicData>
        </a:graphic>
      </p:graphicFrame>
      <p:sp>
        <p:nvSpPr>
          <p:cNvPr id="18" name="Rektangel 17"/>
          <p:cNvSpPr/>
          <p:nvPr/>
        </p:nvSpPr>
        <p:spPr>
          <a:xfrm>
            <a:off x="3690288" y="1464509"/>
            <a:ext cx="2867481" cy="369332"/>
          </a:xfrm>
          <a:prstGeom prst="rect">
            <a:avLst/>
          </a:prstGeom>
        </p:spPr>
        <p:txBody>
          <a:bodyPr wrap="square">
            <a:spAutoFit/>
          </a:bodyPr>
          <a:lstStyle/>
          <a:p>
            <a:pPr algn="ctr"/>
            <a:r>
              <a:rPr lang="nb-NO" dirty="0" smtClean="0">
                <a:latin typeface="Akkurat Pro" panose="020B0504020101020102" pitchFamily="34" charset="0"/>
              </a:rPr>
              <a:t>Snuser du?</a:t>
            </a:r>
            <a:endParaRPr lang="nb-NO" dirty="0">
              <a:latin typeface="Akkurat Pro" panose="020B0504020101020102" pitchFamily="34" charset="0"/>
            </a:endParaRPr>
          </a:p>
        </p:txBody>
      </p:sp>
      <p:sp>
        <p:nvSpPr>
          <p:cNvPr id="20" name="Rektangel 19"/>
          <p:cNvSpPr/>
          <p:nvPr/>
        </p:nvSpPr>
        <p:spPr>
          <a:xfrm>
            <a:off x="345496" y="994962"/>
            <a:ext cx="6323865" cy="553998"/>
          </a:xfrm>
          <a:prstGeom prst="rect">
            <a:avLst/>
          </a:prstGeom>
        </p:spPr>
        <p:txBody>
          <a:bodyPr wrap="square">
            <a:spAutoFit/>
          </a:bodyPr>
          <a:lstStyle/>
          <a:p>
            <a:r>
              <a:rPr lang="nb-NO" dirty="0">
                <a:latin typeface="Akkurat Pro" panose="020B0504020101020102" pitchFamily="34" charset="0"/>
              </a:rPr>
              <a:t>Prosentandel som røyker </a:t>
            </a:r>
            <a:r>
              <a:rPr lang="nb-NO">
                <a:latin typeface="Akkurat Pro" panose="020B0504020101020102" pitchFamily="34" charset="0"/>
              </a:rPr>
              <a:t>eller </a:t>
            </a:r>
            <a:r>
              <a:rPr lang="nb-NO" smtClean="0">
                <a:latin typeface="Akkurat Pro" panose="020B0504020101020102" pitchFamily="34" charset="0"/>
              </a:rPr>
              <a:t>snuser</a:t>
            </a:r>
          </a:p>
          <a:p>
            <a:r>
              <a:rPr lang="nb-NO" sz="1200" smtClean="0">
                <a:latin typeface="Akkurat Pro" panose="020B0504020101020102" pitchFamily="34" charset="0"/>
              </a:rPr>
              <a:t>Blant </a:t>
            </a:r>
            <a:r>
              <a:rPr lang="nb-NO" sz="1200" dirty="0">
                <a:latin typeface="Akkurat Pro" panose="020B0504020101020102" pitchFamily="34" charset="0"/>
              </a:rPr>
              <a:t>gutter og jenter</a:t>
            </a:r>
          </a:p>
        </p:txBody>
      </p:sp>
      <p:sp>
        <p:nvSpPr>
          <p:cNvPr id="2" name="Rectangle 1"/>
          <p:cNvSpPr/>
          <p:nvPr/>
        </p:nvSpPr>
        <p:spPr>
          <a:xfrm rot="16200000">
            <a:off x="34417" y="5475543"/>
            <a:ext cx="784189" cy="400110"/>
          </a:xfrm>
          <a:prstGeom prst="rect">
            <a:avLst/>
          </a:prstGeom>
          <a:noFill/>
        </p:spPr>
        <p:txBody>
          <a:bodyPr wrap="none" lIns="91440" tIns="45720" rIns="91440" bIns="45720">
            <a:spAutoFit/>
          </a:bodyPr>
          <a:lstStyle/>
          <a:p>
            <a:pPr algn="ctr"/>
            <a:r>
              <a:rPr lang="nb-NO" sz="2000" b="0" cap="none" spc="0" dirty="0" smtClean="0">
                <a:ln w="0"/>
                <a:solidFill>
                  <a:schemeClr val="tx1"/>
                </a:solidFill>
                <a:effectLst>
                  <a:outerShdw blurRad="38100" dist="19050" dir="2700000" algn="tl" rotWithShape="0">
                    <a:schemeClr val="dk1">
                      <a:alpha val="40000"/>
                    </a:schemeClr>
                  </a:outerShdw>
                </a:effectLst>
              </a:rPr>
              <a:t>Røyk</a:t>
            </a:r>
            <a:endParaRPr lang="nb-NO" sz="28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rot="16200000">
            <a:off x="172471" y="7991149"/>
            <a:ext cx="769762" cy="400110"/>
          </a:xfrm>
          <a:prstGeom prst="rect">
            <a:avLst/>
          </a:prstGeom>
          <a:noFill/>
        </p:spPr>
        <p:txBody>
          <a:bodyPr wrap="none" lIns="91440" tIns="45720" rIns="91440" bIns="45720">
            <a:spAutoFit/>
          </a:bodyPr>
          <a:lstStyle/>
          <a:p>
            <a:pPr algn="ctr"/>
            <a:r>
              <a:rPr lang="nb-NO" sz="2000" b="0" cap="none" spc="0" dirty="0" smtClean="0">
                <a:ln w="0"/>
                <a:solidFill>
                  <a:schemeClr val="tx1"/>
                </a:solidFill>
                <a:effectLst>
                  <a:outerShdw blurRad="38100" dist="19050" dir="2700000" algn="tl" rotWithShape="0">
                    <a:schemeClr val="dk1">
                      <a:alpha val="40000"/>
                    </a:schemeClr>
                  </a:outerShdw>
                </a:effectLst>
              </a:rPr>
              <a:t>Snus</a:t>
            </a:r>
            <a:endParaRPr lang="nb-NO" sz="2800" b="0" cap="none" spc="0" dirty="0">
              <a:ln w="0"/>
              <a:solidFill>
                <a:schemeClr val="tx1"/>
              </a:solidFill>
              <a:effectLst>
                <a:outerShdw blurRad="38100" dist="19050" dir="2700000" algn="tl" rotWithShape="0">
                  <a:schemeClr val="dk1">
                    <a:alpha val="40000"/>
                  </a:schemeClr>
                </a:outerShdw>
              </a:effectLst>
            </a:endParaRPr>
          </a:p>
        </p:txBody>
      </p:sp>
      <p:sp>
        <p:nvSpPr>
          <p:cNvPr id="19" name="Rektangel 7"/>
          <p:cNvSpPr/>
          <p:nvPr/>
        </p:nvSpPr>
        <p:spPr>
          <a:xfrm>
            <a:off x="6104103" y="9339511"/>
            <a:ext cx="405880"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41</a:t>
            </a:r>
            <a:endParaRPr lang="nb-NO" dirty="0">
              <a:latin typeface="Eames Century Modern Regular" panose="02000503070705020203" pitchFamily="50" charset="0"/>
            </a:endParaRPr>
          </a:p>
        </p:txBody>
      </p:sp>
    </p:spTree>
    <p:extLst>
      <p:ext uri="{BB962C8B-B14F-4D97-AF65-F5344CB8AC3E}">
        <p14:creationId xmlns:p14="http://schemas.microsoft.com/office/powerpoint/2010/main" val="318505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202573766"/>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3"/>
            <a:ext cx="6030344" cy="4088548"/>
          </a:xfrm>
        </p:spPr>
        <p:txBody>
          <a:bodyPr>
            <a:normAutofit/>
          </a:bodyPr>
          <a:lstStyle/>
          <a:p>
            <a:pPr>
              <a:lnSpc>
                <a:spcPts val="1350"/>
              </a:lnSpc>
              <a:spcBef>
                <a:spcPts val="600"/>
              </a:spcBef>
            </a:pPr>
            <a:r>
              <a:rPr lang="nb-NO" sz="1100" dirty="0" smtClean="0">
                <a:cs typeface="Akkurat"/>
              </a:rPr>
              <a:t>For </a:t>
            </a:r>
            <a:r>
              <a:rPr lang="nb-NO" sz="1100" dirty="0">
                <a:cs typeface="Akkurat"/>
              </a:rPr>
              <a:t>mange innebærer eksperimentering med og bruk av alkohol en symbolsk markering av overgangen fra barn til </a:t>
            </a:r>
            <a:r>
              <a:rPr lang="nb-NO" sz="1100" dirty="0" smtClean="0">
                <a:cs typeface="Akkurat"/>
              </a:rPr>
              <a:t>ungdom. I løpet av videregående blir de fleste også gamle nok til selv å kjøpe alkohol. </a:t>
            </a:r>
            <a:endParaRPr lang="nb-NO" sz="1100" dirty="0">
              <a:cs typeface="Akkurat"/>
            </a:endParaRPr>
          </a:p>
          <a:p>
            <a:pPr>
              <a:lnSpc>
                <a:spcPts val="1350"/>
              </a:lnSpc>
              <a:spcBef>
                <a:spcPts val="600"/>
              </a:spcBef>
            </a:pPr>
            <a:r>
              <a:rPr lang="nb-NO" sz="1100" dirty="0" smtClean="0">
                <a:cs typeface="Akkurat"/>
              </a:rPr>
              <a:t> </a:t>
            </a:r>
            <a:r>
              <a:rPr lang="nb-NO" sz="1100" dirty="0">
                <a:cs typeface="Akkurat"/>
              </a:rPr>
              <a:t>Å drikke i ungdomsalderen er dessuten sammenvevd med vennskap, flørting og en sosial livsstil. Unge som drikker alkohol midt i tenårene, har som regel mange venner og et aktivt sosialt liv.</a:t>
            </a:r>
          </a:p>
          <a:p>
            <a:pPr>
              <a:lnSpc>
                <a:spcPts val="1350"/>
              </a:lnSpc>
              <a:spcBef>
                <a:spcPts val="600"/>
              </a:spcBef>
            </a:pPr>
            <a:r>
              <a:rPr lang="nb-NO" sz="1100" dirty="0">
                <a:cs typeface="Akkurat"/>
              </a:rPr>
              <a:t>Samtidig vet vi at det å drikke alkohol gir risiko for akutte skader, og ungdom som begynner å drikke tidlig, har i mange tilfeller et atferdsmønster der andre typer antisosial atferd og bruk av tyngre rusmidler inngår. Ungdom i en slik situasjon har gjerne et mer trøblete forhold til skolen og til foreldrene enn andre. De begår mer kriminalitet, har dårligere psykisk helse og får oftere problemer senere i livet</a:t>
            </a:r>
            <a:r>
              <a:rPr lang="nb-NO" sz="1100" dirty="0" smtClean="0">
                <a:cs typeface="Akkurat"/>
              </a:rPr>
              <a:t>.</a:t>
            </a:r>
          </a:p>
          <a:p>
            <a:pPr>
              <a:lnSpc>
                <a:spcPts val="1350"/>
              </a:lnSpc>
              <a:spcBef>
                <a:spcPts val="600"/>
              </a:spcBef>
            </a:pPr>
            <a:r>
              <a:rPr lang="nb-NO" sz="1100" dirty="0" smtClean="0">
                <a:cs typeface="Akkurat"/>
              </a:rPr>
              <a:t>Ungdata </a:t>
            </a:r>
            <a:r>
              <a:rPr lang="nb-NO" sz="1100" dirty="0">
                <a:cs typeface="Akkurat"/>
              </a:rPr>
              <a:t>viser at det er stor variasjon i hvor gamle ungdom er når de begynner å drikke alkohol. </a:t>
            </a:r>
            <a:r>
              <a:rPr lang="nb-NO" sz="1100" dirty="0" smtClean="0">
                <a:cs typeface="Akkurat"/>
              </a:rPr>
              <a:t>I starten </a:t>
            </a:r>
            <a:r>
              <a:rPr lang="nb-NO" sz="1100" dirty="0">
                <a:cs typeface="Akkurat"/>
              </a:rPr>
              <a:t>av videregående har litt under halvparten vært tydelig beruset, men denne andelen øker til nesten åtte av ti i VG3. Tallene fra de siste årene tyder på at det har vært en utflating i bruken av alkohol. Det har derimot vært en viss økning i andelen som har vært beruset, særlig blant </a:t>
            </a:r>
            <a:r>
              <a:rPr lang="nb-NO" sz="1100" dirty="0" smtClean="0">
                <a:cs typeface="Akkurat"/>
              </a:rPr>
              <a:t>guttene. Det </a:t>
            </a:r>
            <a:r>
              <a:rPr lang="nb-NO" sz="1100" dirty="0">
                <a:cs typeface="Akkurat"/>
              </a:rPr>
              <a:t>er generelt små forskjeller i </a:t>
            </a:r>
            <a:r>
              <a:rPr lang="nb-NO" sz="1100" dirty="0" smtClean="0">
                <a:cs typeface="Akkurat"/>
              </a:rPr>
              <a:t>alkoholvaner </a:t>
            </a:r>
            <a:r>
              <a:rPr lang="nb-NO" sz="1100" dirty="0">
                <a:cs typeface="Akkurat"/>
              </a:rPr>
              <a:t>mellom gutter og jenter</a:t>
            </a:r>
            <a:r>
              <a:rPr lang="nb-NO" sz="1100" dirty="0" smtClean="0">
                <a:cs typeface="Akkurat"/>
              </a:rPr>
              <a:t>. </a:t>
            </a:r>
            <a:endParaRPr lang="nb-NO" sz="1100" dirty="0">
              <a:cs typeface="Akkurat"/>
            </a:endParaRPr>
          </a:p>
        </p:txBody>
      </p:sp>
      <p:sp>
        <p:nvSpPr>
          <p:cNvPr id="6" name="Tittel 5"/>
          <p:cNvSpPr>
            <a:spLocks noGrp="1"/>
          </p:cNvSpPr>
          <p:nvPr>
            <p:ph type="title"/>
          </p:nvPr>
        </p:nvSpPr>
        <p:spPr/>
        <p:txBody>
          <a:bodyPr/>
          <a:lstStyle/>
          <a:p>
            <a:r>
              <a:rPr lang="nb-NO" dirty="0" smtClean="0"/>
              <a:t>Alkohol</a:t>
            </a:r>
            <a:endParaRPr lang="nb-NO" dirty="0"/>
          </a:p>
        </p:txBody>
      </p:sp>
      <p:sp>
        <p:nvSpPr>
          <p:cNvPr id="17" name="Rektangel 16"/>
          <p:cNvSpPr/>
          <p:nvPr/>
        </p:nvSpPr>
        <p:spPr>
          <a:xfrm>
            <a:off x="3573016" y="3440832"/>
            <a:ext cx="2736304"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smtClean="0">
                <a:solidFill>
                  <a:schemeClr val="tx2"/>
                </a:solidFill>
                <a:latin typeface="Eames Century Modern Regular" panose="02000503070705020203" pitchFamily="50" charset="0"/>
              </a:rPr>
              <a:t>Bruken av alkohol øker kraftig i løpet av videregående </a:t>
            </a:r>
            <a:endParaRPr lang="nb-NO" sz="2000" dirty="0">
              <a:solidFill>
                <a:schemeClr val="tx2"/>
              </a:solidFill>
              <a:latin typeface="Eames Century Modern Regular" panose="02000503070705020203" pitchFamily="50" charset="0"/>
            </a:endParaRPr>
          </a:p>
        </p:txBody>
      </p:sp>
      <p:sp>
        <p:nvSpPr>
          <p:cNvPr id="8" name="Rektangel 7"/>
          <p:cNvSpPr/>
          <p:nvPr/>
        </p:nvSpPr>
        <p:spPr>
          <a:xfrm>
            <a:off x="272189" y="9345488"/>
            <a:ext cx="434734"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42</a:t>
            </a:r>
            <a:endParaRPr lang="nb-NO" dirty="0">
              <a:latin typeface="Eames Century Modern Regular" panose="02000503070705020203" pitchFamily="50" charset="0"/>
            </a:endParaRPr>
          </a:p>
        </p:txBody>
      </p:sp>
      <p:sp>
        <p:nvSpPr>
          <p:cNvPr id="5" name="Rektangel 4"/>
          <p:cNvSpPr/>
          <p:nvPr/>
        </p:nvSpPr>
        <p:spPr>
          <a:xfrm>
            <a:off x="243736" y="5461925"/>
            <a:ext cx="6281608" cy="830997"/>
          </a:xfrm>
          <a:prstGeom prst="rect">
            <a:avLst/>
          </a:prstGeom>
        </p:spPr>
        <p:txBody>
          <a:bodyPr wrap="square">
            <a:spAutoFit/>
          </a:bodyPr>
          <a:lstStyle/>
          <a:p>
            <a:r>
              <a:rPr lang="nb-NO" dirty="0">
                <a:latin typeface="Akkurat Pro" panose="020B0504020101020102" pitchFamily="34" charset="0"/>
              </a:rPr>
              <a:t>Hvor mange ganger har du drukket så mye at du har følt deg tydelig beruset i løpet av siste år?</a:t>
            </a: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1535745296"/>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56358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442750"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43</a:t>
            </a:r>
            <a:endParaRPr lang="nb-NO" dirty="0">
              <a:latin typeface="Eames Century Modern Regular" panose="02000503070705020203" pitchFamily="50" charset="0"/>
            </a:endParaRPr>
          </a:p>
        </p:txBody>
      </p:sp>
      <p:graphicFrame>
        <p:nvGraphicFramePr>
          <p:cNvPr id="10" name="Diagram 9"/>
          <p:cNvGraphicFramePr>
            <a:graphicFrameLocks/>
          </p:cNvGraphicFramePr>
          <p:nvPr>
            <p:extLst>
              <p:ext uri="{D42A27DB-BD31-4B8C-83A1-F6EECF244321}">
                <p14:modId xmlns:p14="http://schemas.microsoft.com/office/powerpoint/2010/main" val="1702046053"/>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3924204345"/>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345495" y="3584848"/>
            <a:ext cx="6060708" cy="369332"/>
          </a:xfrm>
          <a:prstGeom prst="rect">
            <a:avLst/>
          </a:prstGeom>
        </p:spPr>
        <p:txBody>
          <a:bodyPr wrap="square">
            <a:spAutoFit/>
          </a:bodyPr>
          <a:lstStyle/>
          <a:p>
            <a:r>
              <a:rPr lang="nb-NO" dirty="0">
                <a:latin typeface="Akkurat Pro" panose="020B0504020101020102" pitchFamily="34" charset="0"/>
              </a:rPr>
              <a:t>Hender det at du drikker noen form for alkohol</a:t>
            </a:r>
            <a:r>
              <a:rPr lang="nb-NO" dirty="0" smtClean="0">
                <a:latin typeface="Akkurat Pro" panose="020B0504020101020102" pitchFamily="34" charset="0"/>
              </a:rPr>
              <a:t>?</a:t>
            </a:r>
            <a:endParaRPr lang="nb-NO" dirty="0">
              <a:latin typeface="Akkurat Pro" panose="020B0504020101020102" pitchFamily="34" charset="0"/>
            </a:endParaRPr>
          </a:p>
        </p:txBody>
      </p:sp>
      <p:sp>
        <p:nvSpPr>
          <p:cNvPr id="5" name="Rektangel 4"/>
          <p:cNvSpPr/>
          <p:nvPr/>
        </p:nvSpPr>
        <p:spPr>
          <a:xfrm>
            <a:off x="345494" y="1064568"/>
            <a:ext cx="6323865" cy="553998"/>
          </a:xfrm>
          <a:prstGeom prst="rect">
            <a:avLst/>
          </a:prstGeom>
        </p:spPr>
        <p:txBody>
          <a:bodyPr wrap="square">
            <a:spAutoFit/>
          </a:bodyPr>
          <a:lstStyle/>
          <a:p>
            <a:r>
              <a:rPr lang="nb-NO" dirty="0" smtClean="0">
                <a:latin typeface="Akkurat Pro" panose="020B0504020101020102" pitchFamily="34" charset="0"/>
              </a:rPr>
              <a:t>Prosentandel som har vært tydelig beruset siste år</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graphicFrame>
        <p:nvGraphicFramePr>
          <p:cNvPr id="11" name="Diagram 10"/>
          <p:cNvGraphicFramePr>
            <a:graphicFrameLocks/>
          </p:cNvGraphicFramePr>
          <p:nvPr>
            <p:extLst>
              <p:ext uri="{D42A27DB-BD31-4B8C-83A1-F6EECF244321}">
                <p14:modId xmlns:p14="http://schemas.microsoft.com/office/powerpoint/2010/main" val="2114722974"/>
              </p:ext>
            </p:extLst>
          </p:nvPr>
        </p:nvGraphicFramePr>
        <p:xfrm>
          <a:off x="188640" y="4160912"/>
          <a:ext cx="6408712" cy="2448272"/>
        </p:xfrm>
        <a:graphic>
          <a:graphicData uri="http://schemas.openxmlformats.org/drawingml/2006/chart">
            <c:chart xmlns:c="http://schemas.openxmlformats.org/drawingml/2006/chart" xmlns:r="http://schemas.openxmlformats.org/officeDocument/2006/relationships" r:id="rId4"/>
          </a:graphicData>
        </a:graphic>
      </p:graphicFrame>
      <p:sp>
        <p:nvSpPr>
          <p:cNvPr id="15" name="Rektangel 4"/>
          <p:cNvSpPr/>
          <p:nvPr/>
        </p:nvSpPr>
        <p:spPr>
          <a:xfrm>
            <a:off x="345495" y="6969224"/>
            <a:ext cx="6060708" cy="553998"/>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a:t>
            </a:r>
            <a:r>
              <a:rPr lang="nb-NO" sz="1200" dirty="0">
                <a:latin typeface="Akkurat Pro" panose="020B0504020101020102" pitchFamily="34" charset="0"/>
              </a:rPr>
              <a:t>har vært tydelig beruset siste </a:t>
            </a:r>
            <a:r>
              <a:rPr lang="nb-NO" sz="1200" dirty="0" smtClean="0">
                <a:latin typeface="Akkurat Pro" panose="020B0504020101020102" pitchFamily="34" charset="0"/>
              </a:rPr>
              <a:t>år</a:t>
            </a:r>
            <a:endParaRPr lang="nb-NO" sz="1200" dirty="0">
              <a:latin typeface="Akkurat Pro" panose="020B0504020101020102" pitchFamily="34" charset="0"/>
            </a:endParaRPr>
          </a:p>
        </p:txBody>
      </p:sp>
      <p:graphicFrame>
        <p:nvGraphicFramePr>
          <p:cNvPr id="17" name="Diagram 16"/>
          <p:cNvGraphicFramePr>
            <a:graphicFrameLocks/>
          </p:cNvGraphicFramePr>
          <p:nvPr>
            <p:extLst>
              <p:ext uri="{D42A27DB-BD31-4B8C-83A1-F6EECF244321}">
                <p14:modId xmlns:p14="http://schemas.microsoft.com/office/powerpoint/2010/main" val="2525833648"/>
              </p:ext>
            </p:extLst>
          </p:nvPr>
        </p:nvGraphicFramePr>
        <p:xfrm>
          <a:off x="311970" y="7523222"/>
          <a:ext cx="6094231" cy="16851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852495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
          <p:cNvGraphicFramePr>
            <a:graphicFrameLocks/>
          </p:cNvGraphicFramePr>
          <p:nvPr>
            <p:extLst>
              <p:ext uri="{D42A27DB-BD31-4B8C-83A1-F6EECF244321}">
                <p14:modId xmlns:p14="http://schemas.microsoft.com/office/powerpoint/2010/main" val="2347658399"/>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
          <p:cNvGraphicFramePr>
            <a:graphicFrameLocks/>
          </p:cNvGraphicFramePr>
          <p:nvPr>
            <p:extLst>
              <p:ext uri="{D42A27DB-BD31-4B8C-83A1-F6EECF244321}">
                <p14:modId xmlns:p14="http://schemas.microsoft.com/office/powerpoint/2010/main" val="3667705653"/>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Plassholder for innhold 6"/>
          <p:cNvSpPr>
            <a:spLocks noGrp="1"/>
          </p:cNvSpPr>
          <p:nvPr>
            <p:ph idx="1"/>
          </p:nvPr>
        </p:nvSpPr>
        <p:spPr>
          <a:xfrm>
            <a:off x="278976" y="1076054"/>
            <a:ext cx="6030344" cy="3444898"/>
          </a:xfrm>
        </p:spPr>
        <p:txBody>
          <a:bodyPr>
            <a:normAutofit/>
          </a:bodyPr>
          <a:lstStyle/>
          <a:p>
            <a:pPr>
              <a:lnSpc>
                <a:spcPts val="1350"/>
              </a:lnSpc>
              <a:spcBef>
                <a:spcPts val="600"/>
              </a:spcBef>
            </a:pPr>
            <a:r>
              <a:rPr lang="nb-NO" sz="1100" dirty="0" smtClean="0">
                <a:cs typeface="Akkurat"/>
              </a:rPr>
              <a:t>Bruk av narkotiske stoffer er ulovlig og blir til dels sterkt fordømt. Om det å prøve hasj eller marihuana – isolert sett – er farligere enn å debutere tidlig med alkohol er i dag omdiskutert. Det at alkohol er et legalt og sosialt akseptert rusmiddel, mens hasj og andre narkotiske stoffer er forbudt, utgjør uansett en viktig forskjell. Både rusmiddelbrukerens egen forståelse og omverdenens fortolkning og reaksjon, påvirkes av om stoffet er lovlig eller ikke. Unge som bruker illegale rusmidler, har krysset en ekstra grense.</a:t>
            </a:r>
          </a:p>
          <a:p>
            <a:pPr>
              <a:lnSpc>
                <a:spcPts val="1350"/>
              </a:lnSpc>
              <a:spcBef>
                <a:spcPts val="600"/>
              </a:spcBef>
            </a:pPr>
            <a:r>
              <a:rPr lang="nb-NO" sz="1100" dirty="0">
                <a:cs typeface="Akkurat"/>
              </a:rPr>
              <a:t>Ungdata viser at i overkant av en av ti elever på videregående har erfaringer med hasj og marihuana. Bruken av hasj øker betydelig fra VG1 til VG3. Fra 2015 har det vært en markert økning i hasjbruk blant gutter.</a:t>
            </a:r>
          </a:p>
          <a:p>
            <a:pPr>
              <a:lnSpc>
                <a:spcPts val="1350"/>
              </a:lnSpc>
              <a:spcBef>
                <a:spcPts val="600"/>
              </a:spcBef>
            </a:pPr>
            <a:r>
              <a:rPr lang="nb-NO" sz="1100" dirty="0" smtClean="0">
                <a:cs typeface="Akkurat"/>
              </a:rPr>
              <a:t>Det er en betydelig kjønnsforskjell i bruken av hasj, hvor gutter bruker det mer enn jenter. Kjønnsforskjellen ser også ut til å øke i løpet av videregående. </a:t>
            </a:r>
          </a:p>
          <a:p>
            <a:pPr>
              <a:lnSpc>
                <a:spcPts val="1350"/>
              </a:lnSpc>
              <a:spcBef>
                <a:spcPts val="600"/>
              </a:spcBef>
            </a:pPr>
            <a:r>
              <a:rPr lang="nb-NO" sz="1100" dirty="0">
                <a:cs typeface="Akkurat"/>
              </a:rPr>
              <a:t>Siden 2015 har det vært en liten økning i andelen som har blitt tilbudt hasj. Dette gjelder for begge kjønn, og øker i løpet av videregående.</a:t>
            </a:r>
          </a:p>
          <a:p>
            <a:pPr>
              <a:lnSpc>
                <a:spcPts val="1350"/>
              </a:lnSpc>
              <a:spcBef>
                <a:spcPts val="600"/>
              </a:spcBef>
            </a:pPr>
            <a:r>
              <a:rPr lang="nb-NO" sz="1100" dirty="0" smtClean="0">
                <a:cs typeface="Akkurat"/>
              </a:rPr>
              <a:t>Samtidig </a:t>
            </a:r>
            <a:r>
              <a:rPr lang="nb-NO" sz="1100" dirty="0">
                <a:cs typeface="Akkurat"/>
              </a:rPr>
              <a:t>er det en </a:t>
            </a:r>
            <a:r>
              <a:rPr lang="nb-NO" sz="1100" dirty="0" smtClean="0">
                <a:cs typeface="Akkurat"/>
              </a:rPr>
              <a:t>god</a:t>
            </a:r>
            <a:r>
              <a:rPr lang="nb-NO" sz="1100" dirty="0">
                <a:cs typeface="Akkurat"/>
              </a:rPr>
              <a:t> </a:t>
            </a:r>
            <a:r>
              <a:rPr lang="nb-NO" sz="1100" dirty="0" smtClean="0">
                <a:cs typeface="Akkurat"/>
              </a:rPr>
              <a:t>del </a:t>
            </a:r>
            <a:r>
              <a:rPr lang="nb-NO" sz="1100" dirty="0">
                <a:cs typeface="Akkurat"/>
              </a:rPr>
              <a:t>flere som blir tilbudt stoffet enn som selv har </a:t>
            </a:r>
            <a:r>
              <a:rPr lang="nb-NO" sz="1100" dirty="0" smtClean="0">
                <a:cs typeface="Akkurat"/>
              </a:rPr>
              <a:t>prøvd det. Som i bruken av hasj er det en betydelig kjønnsforskjell hvor gutter i mye større grad enn jenter blir tilbud stoffet</a:t>
            </a:r>
            <a:r>
              <a:rPr lang="nb-NO" sz="1100" dirty="0">
                <a:cs typeface="Akkurat"/>
              </a:rPr>
              <a:t>. </a:t>
            </a:r>
          </a:p>
          <a:p>
            <a:pPr>
              <a:lnSpc>
                <a:spcPts val="1350"/>
              </a:lnSpc>
              <a:spcBef>
                <a:spcPts val="600"/>
              </a:spcBef>
            </a:pPr>
            <a:endParaRPr lang="nb-NO" sz="1100" dirty="0">
              <a:cs typeface="Akkurat"/>
            </a:endParaRPr>
          </a:p>
          <a:p>
            <a:pPr>
              <a:lnSpc>
                <a:spcPts val="1350"/>
              </a:lnSpc>
              <a:spcBef>
                <a:spcPts val="600"/>
              </a:spcBef>
            </a:pPr>
            <a:endParaRPr lang="nb-NO" sz="1100" dirty="0">
              <a:cs typeface="Akkurat"/>
            </a:endParaRPr>
          </a:p>
        </p:txBody>
      </p:sp>
      <p:sp>
        <p:nvSpPr>
          <p:cNvPr id="6" name="Tittel 5"/>
          <p:cNvSpPr>
            <a:spLocks noGrp="1"/>
          </p:cNvSpPr>
          <p:nvPr>
            <p:ph type="title"/>
          </p:nvPr>
        </p:nvSpPr>
        <p:spPr/>
        <p:txBody>
          <a:bodyPr/>
          <a:lstStyle/>
          <a:p>
            <a:r>
              <a:rPr lang="nb-NO" dirty="0" smtClean="0"/>
              <a:t>Hasj</a:t>
            </a:r>
            <a:endParaRPr lang="nb-NO" dirty="0"/>
          </a:p>
        </p:txBody>
      </p:sp>
      <p:sp>
        <p:nvSpPr>
          <p:cNvPr id="8" name="Rektangel 7"/>
          <p:cNvSpPr/>
          <p:nvPr/>
        </p:nvSpPr>
        <p:spPr>
          <a:xfrm>
            <a:off x="272189" y="9345488"/>
            <a:ext cx="443455"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44</a:t>
            </a:r>
            <a:endParaRPr lang="nb-NO" dirty="0">
              <a:latin typeface="Eames Century Modern Regular" panose="02000503070705020203" pitchFamily="50" charset="0"/>
            </a:endParaRPr>
          </a:p>
        </p:txBody>
      </p:sp>
      <p:sp>
        <p:nvSpPr>
          <p:cNvPr id="5" name="Rektangel 4"/>
          <p:cNvSpPr/>
          <p:nvPr/>
        </p:nvSpPr>
        <p:spPr>
          <a:xfrm>
            <a:off x="243736" y="5461925"/>
            <a:ext cx="6281608" cy="553998"/>
          </a:xfrm>
          <a:prstGeom prst="rect">
            <a:avLst/>
          </a:prstGeom>
        </p:spPr>
        <p:txBody>
          <a:bodyPr wrap="square">
            <a:spAutoFit/>
          </a:bodyPr>
          <a:lstStyle/>
          <a:p>
            <a:r>
              <a:rPr lang="nb-NO" dirty="0" smtClean="0">
                <a:latin typeface="Akkurat Pro" panose="020B0504020101020102" pitchFamily="34" charset="0"/>
              </a:rPr>
              <a:t>Har du brukt hasj eller marihuana i løpet av siste år?</a:t>
            </a:r>
            <a:endParaRPr lang="nb-NO" dirty="0">
              <a:latin typeface="Akkurat Pro" panose="020B0504020101020102" pitchFamily="34"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spTree>
    <p:extLst>
      <p:ext uri="{BB962C8B-B14F-4D97-AF65-F5344CB8AC3E}">
        <p14:creationId xmlns:p14="http://schemas.microsoft.com/office/powerpoint/2010/main" val="20424453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a:graphicFrameLocks/>
          </p:cNvGraphicFramePr>
          <p:nvPr>
            <p:extLst>
              <p:ext uri="{D42A27DB-BD31-4B8C-83A1-F6EECF244321}">
                <p14:modId xmlns:p14="http://schemas.microsoft.com/office/powerpoint/2010/main" val="2633285816"/>
              </p:ext>
            </p:extLst>
          </p:nvPr>
        </p:nvGraphicFramePr>
        <p:xfrm>
          <a:off x="336891" y="6356070"/>
          <a:ext cx="6094231" cy="303123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1"/>
          <p:cNvSpPr/>
          <p:nvPr/>
        </p:nvSpPr>
        <p:spPr>
          <a:xfrm>
            <a:off x="23076" y="3704864"/>
            <a:ext cx="6858000" cy="28331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440442"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45</a:t>
            </a:r>
            <a:endParaRPr lang="nb-NO" dirty="0">
              <a:latin typeface="Eames Century Modern Regular" panose="02000503070705020203" pitchFamily="50" charset="0"/>
            </a:endParaRPr>
          </a:p>
        </p:txBody>
      </p:sp>
      <p:sp>
        <p:nvSpPr>
          <p:cNvPr id="14" name="Rektangel 13"/>
          <p:cNvSpPr/>
          <p:nvPr/>
        </p:nvSpPr>
        <p:spPr>
          <a:xfrm>
            <a:off x="663312" y="3704864"/>
            <a:ext cx="6188948" cy="646331"/>
          </a:xfrm>
          <a:prstGeom prst="rect">
            <a:avLst/>
          </a:prstGeom>
        </p:spPr>
        <p:txBody>
          <a:bodyPr wrap="square">
            <a:spAutoFit/>
          </a:bodyPr>
          <a:lstStyle/>
          <a:p>
            <a:r>
              <a:rPr lang="nb-NO" dirty="0" smtClean="0">
                <a:latin typeface="Akkurat Pro" panose="020B0504020101020102" pitchFamily="34" charset="0"/>
              </a:rPr>
              <a:t>Har du i løpet av siste år blitt tilbudt hasj eller marihuana?</a:t>
            </a:r>
            <a:endParaRPr lang="nb-NO" dirty="0">
              <a:latin typeface="Akkurat Pro" panose="020B0504020101020102" pitchFamily="34" charset="0"/>
            </a:endParaRPr>
          </a:p>
        </p:txBody>
      </p:sp>
      <p:graphicFrame>
        <p:nvGraphicFramePr>
          <p:cNvPr id="11" name="Diagram 10"/>
          <p:cNvGraphicFramePr>
            <a:graphicFrameLocks/>
          </p:cNvGraphicFramePr>
          <p:nvPr>
            <p:extLst>
              <p:ext uri="{D42A27DB-BD31-4B8C-83A1-F6EECF244321}">
                <p14:modId xmlns:p14="http://schemas.microsoft.com/office/powerpoint/2010/main" val="1580610234"/>
              </p:ext>
            </p:extLst>
          </p:nvPr>
        </p:nvGraphicFramePr>
        <p:xfrm>
          <a:off x="154729" y="3944888"/>
          <a:ext cx="6408712" cy="251606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ktangel 4"/>
          <p:cNvSpPr/>
          <p:nvPr/>
        </p:nvSpPr>
        <p:spPr>
          <a:xfrm>
            <a:off x="421722" y="6538020"/>
            <a:ext cx="6060708" cy="738664"/>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a:t>
            </a:r>
            <a:r>
              <a:rPr lang="nb-NO" sz="1200" dirty="0">
                <a:latin typeface="Akkurat Pro" panose="020B0504020101020102" pitchFamily="34" charset="0"/>
              </a:rPr>
              <a:t>har brukt hasj eller marihuana siste år</a:t>
            </a:r>
          </a:p>
        </p:txBody>
      </p:sp>
      <p:graphicFrame>
        <p:nvGraphicFramePr>
          <p:cNvPr id="8" name="Diagram 9"/>
          <p:cNvGraphicFramePr>
            <a:graphicFrameLocks/>
          </p:cNvGraphicFramePr>
          <p:nvPr>
            <p:extLst>
              <p:ext uri="{D42A27DB-BD31-4B8C-83A1-F6EECF244321}">
                <p14:modId xmlns:p14="http://schemas.microsoft.com/office/powerpoint/2010/main" val="3199872582"/>
              </p:ext>
            </p:extLst>
          </p:nvPr>
        </p:nvGraphicFramePr>
        <p:xfrm>
          <a:off x="345494" y="1872416"/>
          <a:ext cx="3024336" cy="16516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11"/>
          <p:cNvGraphicFramePr>
            <a:graphicFrameLocks/>
          </p:cNvGraphicFramePr>
          <p:nvPr>
            <p:extLst>
              <p:ext uri="{D42A27DB-BD31-4B8C-83A1-F6EECF244321}">
                <p14:modId xmlns:p14="http://schemas.microsoft.com/office/powerpoint/2010/main" val="606228713"/>
              </p:ext>
            </p:extLst>
          </p:nvPr>
        </p:nvGraphicFramePr>
        <p:xfrm>
          <a:off x="3386611" y="1825865"/>
          <a:ext cx="2790826" cy="1633538"/>
        </p:xfrm>
        <a:graphic>
          <a:graphicData uri="http://schemas.openxmlformats.org/drawingml/2006/chart">
            <c:chart xmlns:c="http://schemas.openxmlformats.org/drawingml/2006/chart" xmlns:r="http://schemas.openxmlformats.org/officeDocument/2006/relationships" r:id="rId5"/>
          </a:graphicData>
        </a:graphic>
      </p:graphicFrame>
      <p:sp>
        <p:nvSpPr>
          <p:cNvPr id="10" name="Rektangel 4"/>
          <p:cNvSpPr/>
          <p:nvPr/>
        </p:nvSpPr>
        <p:spPr>
          <a:xfrm>
            <a:off x="345494" y="1064568"/>
            <a:ext cx="6323865" cy="830997"/>
          </a:xfrm>
          <a:prstGeom prst="rect">
            <a:avLst/>
          </a:prstGeom>
        </p:spPr>
        <p:txBody>
          <a:bodyPr wrap="square">
            <a:spAutoFit/>
          </a:bodyPr>
          <a:lstStyle/>
          <a:p>
            <a:r>
              <a:rPr lang="nb-NO" dirty="0">
                <a:latin typeface="Akkurat Pro" panose="020B0504020101020102" pitchFamily="34" charset="0"/>
              </a:rPr>
              <a:t>Prosentandel av elever på videregående skole som har brukt hasj eller marihuana siste år</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spTree>
    <p:extLst>
      <p:ext uri="{BB962C8B-B14F-4D97-AF65-F5344CB8AC3E}">
        <p14:creationId xmlns:p14="http://schemas.microsoft.com/office/powerpoint/2010/main" val="37221170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514210395"/>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4"/>
            <a:ext cx="6030344" cy="3876946"/>
          </a:xfrm>
        </p:spPr>
        <p:txBody>
          <a:bodyPr>
            <a:normAutofit/>
          </a:bodyPr>
          <a:lstStyle/>
          <a:p>
            <a:pPr>
              <a:lnSpc>
                <a:spcPts val="1350"/>
              </a:lnSpc>
              <a:spcBef>
                <a:spcPts val="600"/>
              </a:spcBef>
            </a:pPr>
            <a:r>
              <a:rPr lang="nb-NO" sz="1100" dirty="0">
                <a:cs typeface="Akkurat"/>
              </a:rPr>
              <a:t>Mobbing er et alvorlig problem som rammer mange unge. Det kan defineres som gjentatte negative handlinger der én eller flere personer bevisst og med hensikt skader eller forsøker å skade eller tilføre noen ubehag. Som regel er mobbeofrene ute av stand til å ta igjen. Mobbingen kan være fysisk, ved bruk av vold, eller psykisk, som vedvarende utfrysing fra venneflokken. </a:t>
            </a:r>
            <a:endParaRPr lang="nb-NO" sz="1100" dirty="0" smtClean="0">
              <a:cs typeface="Akkurat"/>
            </a:endParaRPr>
          </a:p>
          <a:p>
            <a:pPr>
              <a:lnSpc>
                <a:spcPts val="1350"/>
              </a:lnSpc>
              <a:spcBef>
                <a:spcPts val="600"/>
              </a:spcBef>
            </a:pPr>
            <a:r>
              <a:rPr lang="nb-NO" sz="1100" dirty="0" smtClean="0">
                <a:cs typeface="Akkurat"/>
              </a:rPr>
              <a:t>Mobbing </a:t>
            </a:r>
            <a:r>
              <a:rPr lang="nb-NO" sz="1100" dirty="0">
                <a:cs typeface="Akkurat"/>
              </a:rPr>
              <a:t>er mest utbredt på barneskolen og avtar i løpet av tenårene. </a:t>
            </a:r>
            <a:r>
              <a:rPr lang="nb-NO" sz="1100" dirty="0" smtClean="0">
                <a:cs typeface="Akkurat"/>
              </a:rPr>
              <a:t>Det er likevel en del som opplever jevnlig å bli fryst ut, utestengt eller plaget også på videregående</a:t>
            </a:r>
            <a:r>
              <a:rPr lang="nb-NO" sz="1100" dirty="0">
                <a:cs typeface="Akkurat"/>
              </a:rPr>
              <a:t>. Både de som mobber, og de som utsettes for mobbing, er risikoutsatte grupper. Ofrene er særlig utsatt for psykiske og fysiske problemer senere i </a:t>
            </a:r>
            <a:r>
              <a:rPr lang="nb-NO" sz="1100" dirty="0" smtClean="0">
                <a:cs typeface="Akkurat"/>
              </a:rPr>
              <a:t>livet.</a:t>
            </a:r>
          </a:p>
          <a:p>
            <a:pPr>
              <a:lnSpc>
                <a:spcPts val="1350"/>
              </a:lnSpc>
              <a:spcBef>
                <a:spcPts val="600"/>
              </a:spcBef>
            </a:pPr>
            <a:r>
              <a:rPr lang="nb-NO" sz="1100" dirty="0" smtClean="0">
                <a:cs typeface="Akkurat"/>
              </a:rPr>
              <a:t>I </a:t>
            </a:r>
            <a:r>
              <a:rPr lang="nb-NO" sz="1100" dirty="0">
                <a:cs typeface="Akkurat"/>
              </a:rPr>
              <a:t>Ungdata måles </a:t>
            </a:r>
            <a:r>
              <a:rPr lang="nb-NO" sz="1100" dirty="0" smtClean="0">
                <a:cs typeface="Akkurat"/>
              </a:rPr>
              <a:t>mobbing på en indirekte måte. På spørsmål om man blir plaget, fryst ut eller truet av andre ungdommer, er det rundt 5 prosent av elever på videregående skole på landsbasis som svarer at de blir utsatt for dette hver 14. dag eller oftere.</a:t>
            </a:r>
          </a:p>
          <a:p>
            <a:pPr>
              <a:lnSpc>
                <a:spcPts val="1350"/>
              </a:lnSpc>
              <a:spcBef>
                <a:spcPts val="600"/>
              </a:spcBef>
            </a:pPr>
            <a:r>
              <a:rPr lang="nb-NO" sz="1100" dirty="0" smtClean="0">
                <a:cs typeface="Akkurat"/>
              </a:rPr>
              <a:t>En ny type mobbing har blitt mer aktuell de siste årene – digital mobbing. I Ungdata er det relativt få som rapporterer om at de er utsatt for dette. Det ser imidlertid ut til å være noe kjønnsforskjeller  i omfanget av digital mobbing hvor jenter utsettes oftere enn gutter. </a:t>
            </a:r>
            <a:endParaRPr lang="nb-NO" sz="1100" dirty="0">
              <a:cs typeface="Akkurat"/>
            </a:endParaRPr>
          </a:p>
        </p:txBody>
      </p:sp>
      <p:sp>
        <p:nvSpPr>
          <p:cNvPr id="6" name="Tittel 5"/>
          <p:cNvSpPr>
            <a:spLocks noGrp="1"/>
          </p:cNvSpPr>
          <p:nvPr>
            <p:ph type="title"/>
          </p:nvPr>
        </p:nvSpPr>
        <p:spPr/>
        <p:txBody>
          <a:bodyPr/>
          <a:lstStyle/>
          <a:p>
            <a:r>
              <a:rPr lang="nb-NO" dirty="0" smtClean="0"/>
              <a:t>Mobbing</a:t>
            </a:r>
            <a:endParaRPr lang="nb-NO" dirty="0"/>
          </a:p>
        </p:txBody>
      </p:sp>
      <p:sp>
        <p:nvSpPr>
          <p:cNvPr id="8" name="Rektangel 7"/>
          <p:cNvSpPr/>
          <p:nvPr/>
        </p:nvSpPr>
        <p:spPr>
          <a:xfrm>
            <a:off x="272189" y="9345488"/>
            <a:ext cx="443648"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46</a:t>
            </a:r>
            <a:endParaRPr lang="nb-NO" dirty="0">
              <a:latin typeface="Eames Century Modern Regular" panose="02000503070705020203" pitchFamily="50" charset="0"/>
            </a:endParaRPr>
          </a:p>
        </p:txBody>
      </p:sp>
      <p:sp>
        <p:nvSpPr>
          <p:cNvPr id="5" name="Rektangel 4"/>
          <p:cNvSpPr/>
          <p:nvPr/>
        </p:nvSpPr>
        <p:spPr>
          <a:xfrm>
            <a:off x="243736" y="5461925"/>
            <a:ext cx="6281608" cy="830997"/>
          </a:xfrm>
          <a:prstGeom prst="rect">
            <a:avLst/>
          </a:prstGeom>
        </p:spPr>
        <p:txBody>
          <a:bodyPr wrap="square">
            <a:spAutoFit/>
          </a:bodyPr>
          <a:lstStyle/>
          <a:p>
            <a:r>
              <a:rPr lang="nb-NO" dirty="0" smtClean="0">
                <a:latin typeface="Akkurat Pro" panose="020B0504020101020102" pitchFamily="34" charset="0"/>
              </a:rPr>
              <a:t>Blir du selv utsatt for plaging, trusler eller utfrysing av andre unge på skolen eller i fritida?</a:t>
            </a:r>
            <a:endParaRPr lang="nb-NO" dirty="0">
              <a:latin typeface="Akkurat Pro" panose="020B0504020101020102" pitchFamily="34"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3103692348"/>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ktangel 9"/>
          <p:cNvSpPr/>
          <p:nvPr/>
        </p:nvSpPr>
        <p:spPr>
          <a:xfrm>
            <a:off x="3573016" y="3296816"/>
            <a:ext cx="2736304" cy="1224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smtClean="0">
                <a:solidFill>
                  <a:schemeClr val="tx2"/>
                </a:solidFill>
                <a:latin typeface="Eames Century Modern Regular" panose="02000503070705020203" pitchFamily="50" charset="0"/>
              </a:rPr>
              <a:t>Jenter er mer utsatt for digital mobbing</a:t>
            </a:r>
            <a:endParaRPr lang="nb-NO" sz="2000" dirty="0">
              <a:solidFill>
                <a:schemeClr val="tx2"/>
              </a:solidFill>
              <a:latin typeface="Eames Century Modern Regular" panose="02000503070705020203" pitchFamily="50" charset="0"/>
            </a:endParaRPr>
          </a:p>
        </p:txBody>
      </p:sp>
    </p:spTree>
    <p:extLst>
      <p:ext uri="{BB962C8B-B14F-4D97-AF65-F5344CB8AC3E}">
        <p14:creationId xmlns:p14="http://schemas.microsoft.com/office/powerpoint/2010/main" val="7968189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432426"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47</a:t>
            </a:r>
            <a:endParaRPr lang="nb-NO" dirty="0">
              <a:latin typeface="Eames Century Modern Regular" panose="02000503070705020203" pitchFamily="50" charset="0"/>
            </a:endParaRPr>
          </a:p>
        </p:txBody>
      </p:sp>
      <p:graphicFrame>
        <p:nvGraphicFramePr>
          <p:cNvPr id="10" name="Diagram 9"/>
          <p:cNvGraphicFramePr>
            <a:graphicFrameLocks/>
          </p:cNvGraphicFramePr>
          <p:nvPr>
            <p:extLst>
              <p:ext uri="{D42A27DB-BD31-4B8C-83A1-F6EECF244321}">
                <p14:modId xmlns:p14="http://schemas.microsoft.com/office/powerpoint/2010/main" val="587101544"/>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1231915257"/>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345495" y="3584848"/>
            <a:ext cx="6323864" cy="338554"/>
          </a:xfrm>
          <a:prstGeom prst="rect">
            <a:avLst/>
          </a:prstGeom>
        </p:spPr>
        <p:txBody>
          <a:bodyPr wrap="square">
            <a:spAutoFit/>
          </a:bodyPr>
          <a:lstStyle/>
          <a:p>
            <a:r>
              <a:rPr lang="nb-NO" sz="1600" dirty="0" smtClean="0">
                <a:latin typeface="Akkurat Pro" panose="020B0504020101020102" pitchFamily="34" charset="0"/>
              </a:rPr>
              <a:t>Prosentandel som har opplevd negative ting via nett eller mobil</a:t>
            </a:r>
            <a:endParaRPr lang="nb-NO" sz="1600" dirty="0">
              <a:latin typeface="Akkurat Pro" panose="020B0504020101020102" pitchFamily="34" charset="0"/>
            </a:endParaRPr>
          </a:p>
        </p:txBody>
      </p:sp>
      <p:sp>
        <p:nvSpPr>
          <p:cNvPr id="5" name="Rektangel 4"/>
          <p:cNvSpPr/>
          <p:nvPr/>
        </p:nvSpPr>
        <p:spPr>
          <a:xfrm>
            <a:off x="345494" y="1064568"/>
            <a:ext cx="6323865" cy="523220"/>
          </a:xfrm>
          <a:prstGeom prst="rect">
            <a:avLst/>
          </a:prstGeom>
        </p:spPr>
        <p:txBody>
          <a:bodyPr wrap="square">
            <a:spAutoFit/>
          </a:bodyPr>
          <a:lstStyle/>
          <a:p>
            <a:r>
              <a:rPr lang="nb-NO" sz="1600" dirty="0" smtClean="0">
                <a:latin typeface="Akkurat Pro" panose="020B0504020101020102" pitchFamily="34" charset="0"/>
              </a:rPr>
              <a:t>Prosentandel som blir mobbet minst hver 14. dag</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graphicFrame>
        <p:nvGraphicFramePr>
          <p:cNvPr id="15" name="Diagram 14"/>
          <p:cNvGraphicFramePr>
            <a:graphicFrameLocks/>
          </p:cNvGraphicFramePr>
          <p:nvPr>
            <p:extLst>
              <p:ext uri="{D42A27DB-BD31-4B8C-83A1-F6EECF244321}">
                <p14:modId xmlns:p14="http://schemas.microsoft.com/office/powerpoint/2010/main" val="2399712692"/>
              </p:ext>
            </p:extLst>
          </p:nvPr>
        </p:nvGraphicFramePr>
        <p:xfrm>
          <a:off x="370905" y="4012335"/>
          <a:ext cx="6298453" cy="273559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ktangel 4"/>
          <p:cNvSpPr/>
          <p:nvPr/>
        </p:nvSpPr>
        <p:spPr>
          <a:xfrm>
            <a:off x="345495" y="6969224"/>
            <a:ext cx="6060708" cy="523220"/>
          </a:xfrm>
          <a:prstGeom prst="rect">
            <a:avLst/>
          </a:prstGeom>
        </p:spPr>
        <p:txBody>
          <a:bodyPr wrap="square">
            <a:spAutoFit/>
          </a:bodyPr>
          <a:lstStyle/>
          <a:p>
            <a:r>
              <a:rPr lang="nb-NO" sz="1600"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a:t>
            </a:r>
            <a:r>
              <a:rPr lang="nb-NO" sz="1200" dirty="0">
                <a:latin typeface="Akkurat Pro" panose="020B0504020101020102" pitchFamily="34" charset="0"/>
              </a:rPr>
              <a:t>blir mobbet minst hver 14. </a:t>
            </a:r>
            <a:r>
              <a:rPr lang="nb-NO" sz="1200" dirty="0" smtClean="0">
                <a:latin typeface="Akkurat Pro" panose="020B0504020101020102" pitchFamily="34" charset="0"/>
              </a:rPr>
              <a:t>dag</a:t>
            </a:r>
            <a:endParaRPr lang="nb-NO" sz="1200" dirty="0">
              <a:latin typeface="Akkurat Pro" panose="020B0504020101020102" pitchFamily="34" charset="0"/>
            </a:endParaRPr>
          </a:p>
        </p:txBody>
      </p:sp>
      <p:graphicFrame>
        <p:nvGraphicFramePr>
          <p:cNvPr id="17" name="Diagram 16"/>
          <p:cNvGraphicFramePr>
            <a:graphicFrameLocks/>
          </p:cNvGraphicFramePr>
          <p:nvPr>
            <p:extLst>
              <p:ext uri="{D42A27DB-BD31-4B8C-83A1-F6EECF244321}">
                <p14:modId xmlns:p14="http://schemas.microsoft.com/office/powerpoint/2010/main" val="1135609159"/>
              </p:ext>
            </p:extLst>
          </p:nvPr>
        </p:nvGraphicFramePr>
        <p:xfrm>
          <a:off x="311970" y="7523222"/>
          <a:ext cx="6094231" cy="16851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7162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flipV="1">
            <a:off x="278196" y="5351760"/>
            <a:ext cx="3073740" cy="3960440"/>
          </a:xfrm>
          <a:prstGeom prst="rect">
            <a:avLst/>
          </a:prstGeom>
          <a:solidFill>
            <a:srgbClr val="E3E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a typeface="Akkurat" charset="0"/>
              <a:cs typeface="Akkurat" charset="0"/>
            </a:endParaRPr>
          </a:p>
        </p:txBody>
      </p:sp>
      <p:sp>
        <p:nvSpPr>
          <p:cNvPr id="7" name="Plassholder for innhold 6"/>
          <p:cNvSpPr>
            <a:spLocks noGrp="1"/>
          </p:cNvSpPr>
          <p:nvPr>
            <p:ph idx="1"/>
          </p:nvPr>
        </p:nvSpPr>
        <p:spPr>
          <a:xfrm>
            <a:off x="278976" y="1076054"/>
            <a:ext cx="2717976" cy="4308994"/>
          </a:xfrm>
        </p:spPr>
        <p:txBody>
          <a:bodyPr numCol="1">
            <a:normAutofit/>
          </a:bodyPr>
          <a:lstStyle/>
          <a:p>
            <a:pPr>
              <a:lnSpc>
                <a:spcPts val="1350"/>
              </a:lnSpc>
              <a:spcBef>
                <a:spcPts val="600"/>
              </a:spcBef>
            </a:pPr>
            <a:r>
              <a:rPr lang="nb-NO" sz="1100" dirty="0" smtClean="0">
                <a:latin typeface="Akkurat Pro" panose="020B0504020101020102" pitchFamily="34" charset="0"/>
                <a:ea typeface="Akkurat" charset="0"/>
                <a:cs typeface="Akkurat" charset="0"/>
              </a:rPr>
              <a:t>Ungdata gjennomføres ved at skoleelever over hele landet svarer på et elektronisk spørreskjema som omfatter ulike sider ved deres livssituasjon. Undersøkelsen gjennomføres i skoletiden med en voksen til stede i klasserommet. De fleste bruker mellom 30 og 45 minutter på å besvare alle spørsmålene.</a:t>
            </a:r>
          </a:p>
          <a:p>
            <a:pPr>
              <a:lnSpc>
                <a:spcPts val="1350"/>
              </a:lnSpc>
              <a:spcBef>
                <a:spcPts val="600"/>
              </a:spcBef>
            </a:pPr>
            <a:r>
              <a:rPr lang="nb-NO" sz="1100" dirty="0" smtClean="0">
                <a:ea typeface="Akkurat" charset="0"/>
                <a:cs typeface="Akkurat" charset="0"/>
              </a:rPr>
              <a:t>Undersøkelsen </a:t>
            </a:r>
            <a:r>
              <a:rPr lang="nb-NO" sz="1100" dirty="0" smtClean="0">
                <a:latin typeface="Akkurat Pro" panose="020B0504020101020102" pitchFamily="34" charset="0"/>
                <a:ea typeface="Akkurat" charset="0"/>
                <a:cs typeface="Akkurat" charset="0"/>
              </a:rPr>
              <a:t>er frivillig, så det er opp til  ungdommene om de ønsker å være med eller ikke. Alle foreldre blir informert om undersøkelsen i forkant, og de kan si fra til skolen dersom de ikke ønsker at barnet deres skal delta.</a:t>
            </a:r>
          </a:p>
          <a:p>
            <a:pPr>
              <a:lnSpc>
                <a:spcPts val="1350"/>
              </a:lnSpc>
              <a:spcBef>
                <a:spcPts val="600"/>
              </a:spcBef>
            </a:pPr>
            <a:r>
              <a:rPr lang="nb-NO" sz="1100" dirty="0" smtClean="0">
                <a:latin typeface="Akkurat Pro" panose="020B0504020101020102" pitchFamily="34" charset="0"/>
                <a:ea typeface="Akkurat" charset="0"/>
                <a:cs typeface="Akkurat" charset="0"/>
              </a:rPr>
              <a:t>Spørreskjemaet som brukes i Ungdata er tilpasset elever på ungdomstrinnet og i videregående opplæring. Denne rapporten omfatter kun videregående. Kommuner som også gjennomfører undersøkelsen på ungdomsskolen får egne rapporter som viser resultater fra den delen av undersøkelsen.</a:t>
            </a:r>
            <a:endParaRPr lang="nn-NO" sz="1100" b="1" dirty="0" smtClean="0">
              <a:latin typeface="Akkurat Pro" panose="020B0504020101020102" pitchFamily="34" charset="0"/>
              <a:ea typeface="Akkurat" charset="0"/>
              <a:cs typeface="Akkurat" charset="0"/>
            </a:endParaRPr>
          </a:p>
        </p:txBody>
      </p:sp>
      <p:sp>
        <p:nvSpPr>
          <p:cNvPr id="6" name="Tittel 5"/>
          <p:cNvSpPr>
            <a:spLocks noGrp="1"/>
          </p:cNvSpPr>
          <p:nvPr>
            <p:ph type="title"/>
          </p:nvPr>
        </p:nvSpPr>
        <p:spPr/>
        <p:txBody>
          <a:bodyPr/>
          <a:lstStyle/>
          <a:p>
            <a:r>
              <a:rPr lang="nb-NO" dirty="0" smtClean="0">
                <a:latin typeface="Eames Century Modern Regular" panose="02000503070705020203" pitchFamily="50" charset="0"/>
                <a:ea typeface="Akkurat" charset="0"/>
              </a:rPr>
              <a:t>Ungdataundersøkelsen</a:t>
            </a:r>
            <a:endParaRPr lang="nb-NO" dirty="0">
              <a:latin typeface="Eames Century Modern Regular" panose="02000503070705020203" pitchFamily="50" charset="0"/>
              <a:ea typeface="Akkurat" charset="0"/>
            </a:endParaRPr>
          </a:p>
        </p:txBody>
      </p:sp>
      <p:sp>
        <p:nvSpPr>
          <p:cNvPr id="17" name="Rektangel 16"/>
          <p:cNvSpPr/>
          <p:nvPr/>
        </p:nvSpPr>
        <p:spPr>
          <a:xfrm>
            <a:off x="3461789" y="1640632"/>
            <a:ext cx="3073740" cy="914744"/>
          </a:xfrm>
          <a:prstGeom prst="rect">
            <a:avLst/>
          </a:prstGeom>
          <a:solidFill>
            <a:srgbClr val="FFF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00" dirty="0" smtClean="0">
                <a:solidFill>
                  <a:schemeClr val="tx2"/>
                </a:solidFill>
                <a:latin typeface="Eames Century Modern Regular" panose="02000503070705020203" pitchFamily="50" charset="0"/>
                <a:ea typeface="Akkurat" charset="0"/>
                <a:cs typeface="Akkurat" charset="0"/>
              </a:rPr>
              <a:t>8585</a:t>
            </a:r>
            <a:endParaRPr lang="nb-NO" sz="6600" dirty="0">
              <a:solidFill>
                <a:schemeClr val="tx2"/>
              </a:solidFill>
              <a:latin typeface="Eames Century Modern Regular" panose="02000503070705020203" pitchFamily="50" charset="0"/>
              <a:ea typeface="Akkurat" charset="0"/>
              <a:cs typeface="Akkurat" charset="0"/>
            </a:endParaRPr>
          </a:p>
        </p:txBody>
      </p:sp>
      <p:sp>
        <p:nvSpPr>
          <p:cNvPr id="5" name="Rektangel 4"/>
          <p:cNvSpPr/>
          <p:nvPr/>
        </p:nvSpPr>
        <p:spPr>
          <a:xfrm>
            <a:off x="3525862" y="4212322"/>
            <a:ext cx="2970697" cy="738664"/>
          </a:xfrm>
          <a:prstGeom prst="rect">
            <a:avLst/>
          </a:prstGeom>
        </p:spPr>
        <p:txBody>
          <a:bodyPr wrap="square">
            <a:spAutoFit/>
          </a:bodyPr>
          <a:lstStyle/>
          <a:p>
            <a:r>
              <a:rPr lang="nb-NO" dirty="0" smtClean="0">
                <a:latin typeface="Akkurat Pro" panose="020B0504020101020102" pitchFamily="34" charset="0"/>
                <a:ea typeface="Akkurat" charset="0"/>
                <a:cs typeface="Akkurat" charset="0"/>
              </a:rPr>
              <a:t>Antall gutter og jenter</a:t>
            </a:r>
          </a:p>
          <a:p>
            <a:r>
              <a:rPr lang="nb-NO" sz="1200" dirty="0" smtClean="0">
                <a:latin typeface="Akkurat Pro" panose="020B0504020101020102" pitchFamily="34" charset="0"/>
                <a:ea typeface="Akkurat" charset="0"/>
                <a:cs typeface="Akkurat" charset="0"/>
              </a:rPr>
              <a:t>på ulike klassetrinn som besvarte undersøkelsen i Agder</a:t>
            </a:r>
            <a:endParaRPr lang="nb-NO" sz="1200" dirty="0">
              <a:latin typeface="Akkurat Pro" panose="020B0504020101020102" pitchFamily="34" charset="0"/>
              <a:ea typeface="Akkurat" charset="0"/>
              <a:cs typeface="Akkurat" charset="0"/>
            </a:endParaRPr>
          </a:p>
        </p:txBody>
      </p:sp>
      <p:graphicFrame>
        <p:nvGraphicFramePr>
          <p:cNvPr id="10" name="Chart 9"/>
          <p:cNvGraphicFramePr>
            <a:graphicFrameLocks/>
          </p:cNvGraphicFramePr>
          <p:nvPr>
            <p:extLst>
              <p:ext uri="{D42A27DB-BD31-4B8C-83A1-F6EECF244321}">
                <p14:modId xmlns:p14="http://schemas.microsoft.com/office/powerpoint/2010/main" val="3047366766"/>
              </p:ext>
            </p:extLst>
          </p:nvPr>
        </p:nvGraphicFramePr>
        <p:xfrm>
          <a:off x="3562748" y="4986288"/>
          <a:ext cx="2970697" cy="299104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ktangel 4"/>
          <p:cNvSpPr/>
          <p:nvPr/>
        </p:nvSpPr>
        <p:spPr>
          <a:xfrm>
            <a:off x="3471097" y="994301"/>
            <a:ext cx="3073741" cy="646331"/>
          </a:xfrm>
          <a:prstGeom prst="rect">
            <a:avLst/>
          </a:prstGeom>
        </p:spPr>
        <p:txBody>
          <a:bodyPr wrap="square">
            <a:spAutoFit/>
          </a:bodyPr>
          <a:lstStyle/>
          <a:p>
            <a:pPr algn="ctr"/>
            <a:r>
              <a:rPr lang="nb-NO" dirty="0" smtClean="0">
                <a:solidFill>
                  <a:srgbClr val="0866B1"/>
                </a:solidFill>
                <a:latin typeface="Akkurat Pro" panose="020B0504020101020102" pitchFamily="34" charset="0"/>
                <a:ea typeface="Akkurat" charset="0"/>
                <a:cs typeface="Akkurat" charset="0"/>
              </a:rPr>
              <a:t>Hvor mange deltok i undersøkelsen?</a:t>
            </a:r>
          </a:p>
        </p:txBody>
      </p:sp>
      <p:sp>
        <p:nvSpPr>
          <p:cNvPr id="14" name="Rektangel 16"/>
          <p:cNvSpPr/>
          <p:nvPr/>
        </p:nvSpPr>
        <p:spPr>
          <a:xfrm>
            <a:off x="3459557" y="3133295"/>
            <a:ext cx="3073740" cy="811593"/>
          </a:xfrm>
          <a:prstGeom prst="rect">
            <a:avLst/>
          </a:prstGeom>
          <a:solidFill>
            <a:srgbClr val="E3E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00" dirty="0" smtClean="0">
                <a:solidFill>
                  <a:schemeClr val="tx2"/>
                </a:solidFill>
                <a:latin typeface="Eames Century Modern Regular" panose="02000503070705020203" pitchFamily="50" charset="0"/>
                <a:ea typeface="Akkurat" charset="0"/>
                <a:cs typeface="Akkurat" charset="0"/>
              </a:rPr>
              <a:t>81 </a:t>
            </a:r>
            <a:r>
              <a:rPr lang="nb-NO" sz="4000" dirty="0">
                <a:solidFill>
                  <a:schemeClr val="tx2"/>
                </a:solidFill>
                <a:latin typeface="Eames Century Modern Regular" panose="02000503070705020203" pitchFamily="50" charset="0"/>
                <a:ea typeface="Akkurat" charset="0"/>
                <a:cs typeface="Akkurat" charset="0"/>
              </a:rPr>
              <a:t>%</a:t>
            </a:r>
          </a:p>
        </p:txBody>
      </p:sp>
      <p:sp>
        <p:nvSpPr>
          <p:cNvPr id="15" name="Rektangel 4"/>
          <p:cNvSpPr/>
          <p:nvPr/>
        </p:nvSpPr>
        <p:spPr>
          <a:xfrm>
            <a:off x="3422819" y="2679051"/>
            <a:ext cx="3073740" cy="369332"/>
          </a:xfrm>
          <a:prstGeom prst="rect">
            <a:avLst/>
          </a:prstGeom>
        </p:spPr>
        <p:txBody>
          <a:bodyPr wrap="square">
            <a:spAutoFit/>
          </a:bodyPr>
          <a:lstStyle/>
          <a:p>
            <a:pPr algn="ctr"/>
            <a:r>
              <a:rPr lang="nb-NO" dirty="0" smtClean="0">
                <a:solidFill>
                  <a:srgbClr val="0866B1"/>
                </a:solidFill>
                <a:latin typeface="Akkurat Pro" panose="020B0504020101020102" pitchFamily="34" charset="0"/>
                <a:ea typeface="Akkurat" charset="0"/>
                <a:cs typeface="Akkurat" charset="0"/>
              </a:rPr>
              <a:t>Hva er svarprosenten?</a:t>
            </a:r>
          </a:p>
        </p:txBody>
      </p:sp>
      <p:sp>
        <p:nvSpPr>
          <p:cNvPr id="16" name="Plassholder for innhold 6"/>
          <p:cNvSpPr txBox="1">
            <a:spLocks/>
          </p:cNvSpPr>
          <p:nvPr/>
        </p:nvSpPr>
        <p:spPr>
          <a:xfrm>
            <a:off x="452122" y="5567785"/>
            <a:ext cx="2664296" cy="3672408"/>
          </a:xfrm>
          <a:prstGeom prst="rect">
            <a:avLst/>
          </a:prstGeom>
        </p:spPr>
        <p:txBody>
          <a:bodyPr vert="horz" lIns="0" tIns="0" rIns="0" bIns="0" numCol="1" spcCol="540000" rtlCol="0">
            <a:normAutofit/>
          </a:bodyPr>
          <a:lstStyle>
            <a:lvl1pPr marL="0" indent="0" algn="l" defTabSz="1100559" rtl="0" eaLnBrk="1" latinLnBrk="0" hangingPunct="1">
              <a:spcBef>
                <a:spcPct val="20000"/>
              </a:spcBef>
              <a:buFont typeface="Arial" panose="020B0604020202020204" pitchFamily="34" charset="0"/>
              <a:buNone/>
              <a:defRPr sz="1200" kern="1200" baseline="0">
                <a:solidFill>
                  <a:srgbClr val="4D4D4F"/>
                </a:solidFill>
                <a:latin typeface="Calibri" panose="020F0502020204030204" pitchFamily="34" charset="0"/>
                <a:ea typeface="+mn-ea"/>
                <a:cs typeface="+mn-cs"/>
              </a:defRPr>
            </a:lvl1pPr>
            <a:lvl2pPr marL="550280" indent="0" algn="l" defTabSz="1100559" rtl="0" eaLnBrk="1" latinLnBrk="0" hangingPunct="1">
              <a:spcBef>
                <a:spcPct val="20000"/>
              </a:spcBef>
              <a:buFont typeface="Arial" panose="020B0604020202020204" pitchFamily="34" charset="0"/>
              <a:buNone/>
              <a:defRPr sz="1926" kern="1200">
                <a:solidFill>
                  <a:srgbClr val="4D4D4F"/>
                </a:solidFill>
                <a:latin typeface="+mn-lt"/>
                <a:ea typeface="+mn-ea"/>
                <a:cs typeface="+mn-cs"/>
              </a:defRPr>
            </a:lvl2pPr>
            <a:lvl3pPr marL="1375698"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3pPr>
            <a:lvl4pPr marL="1925975"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4pPr>
            <a:lvl5pPr marL="2476253"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5pPr>
            <a:lvl6pPr marL="302653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6pPr>
            <a:lvl7pPr marL="357681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7pPr>
            <a:lvl8pPr marL="4127091"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8pPr>
            <a:lvl9pPr marL="4677369"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9pPr>
          </a:lstStyle>
          <a:p>
            <a:pPr>
              <a:lnSpc>
                <a:spcPts val="1350"/>
              </a:lnSpc>
              <a:spcBef>
                <a:spcPts val="600"/>
              </a:spcBef>
            </a:pPr>
            <a:r>
              <a:rPr lang="nb-NO" sz="1100" b="1" dirty="0" smtClean="0">
                <a:latin typeface="Akkurat Pro" panose="020B0504020101020102" pitchFamily="34" charset="0"/>
                <a:ea typeface="Akkurat" charset="0"/>
                <a:cs typeface="Akkurat" charset="0"/>
              </a:rPr>
              <a:t>Hvem står bak Ungdata?</a:t>
            </a:r>
          </a:p>
          <a:p>
            <a:pPr>
              <a:lnSpc>
                <a:spcPts val="1350"/>
              </a:lnSpc>
              <a:spcBef>
                <a:spcPts val="600"/>
              </a:spcBef>
            </a:pPr>
            <a:r>
              <a:rPr lang="nb-NO" sz="1100" dirty="0" smtClean="0">
                <a:latin typeface="Akkurat Pro" panose="020B0504020101020102" pitchFamily="34" charset="0"/>
                <a:ea typeface="Akkurat" charset="0"/>
                <a:cs typeface="Akkurat" charset="0"/>
              </a:rPr>
              <a:t>Velferdsforskningsinstituttet NOVA ved </a:t>
            </a:r>
            <a:r>
              <a:rPr lang="nb-NO" sz="1100" dirty="0" err="1" smtClean="0">
                <a:latin typeface="Akkurat Pro" panose="020B0504020101020102" pitchFamily="34" charset="0"/>
                <a:ea typeface="Akkurat" charset="0"/>
                <a:cs typeface="Akkurat" charset="0"/>
              </a:rPr>
              <a:t>OsloMet</a:t>
            </a:r>
            <a:r>
              <a:rPr lang="nb-NO" sz="1100" dirty="0" smtClean="0">
                <a:latin typeface="Akkurat Pro" panose="020B0504020101020102" pitchFamily="34" charset="0"/>
                <a:ea typeface="Akkurat" charset="0"/>
                <a:cs typeface="Akkurat" charset="0"/>
              </a:rPr>
              <a:t> – storbyuniversitetet (tidl. Høgskolen i Oslo og Akershus) og sju regionale kompetansesentre innen rusfeltet (KoRus) står bak Ungdata. </a:t>
            </a:r>
          </a:p>
          <a:p>
            <a:pPr>
              <a:lnSpc>
                <a:spcPts val="1350"/>
              </a:lnSpc>
              <a:spcBef>
                <a:spcPts val="600"/>
              </a:spcBef>
            </a:pPr>
            <a:r>
              <a:rPr lang="nb-NO" sz="1100" dirty="0" smtClean="0">
                <a:latin typeface="Akkurat Pro" panose="020B0504020101020102" pitchFamily="34" charset="0"/>
                <a:ea typeface="Akkurat" charset="0"/>
                <a:cs typeface="Akkurat" charset="0"/>
              </a:rPr>
              <a:t>Undersøkelsen gjennomføres i samarbeid med kommunen, som står for den praktiske gjennomføringen på skolene. </a:t>
            </a:r>
          </a:p>
          <a:p>
            <a:pPr>
              <a:lnSpc>
                <a:spcPts val="1350"/>
              </a:lnSpc>
              <a:spcBef>
                <a:spcPts val="600"/>
              </a:spcBef>
            </a:pPr>
            <a:r>
              <a:rPr lang="nb-NO" sz="1100" dirty="0" smtClean="0">
                <a:latin typeface="Akkurat Pro" panose="020B0504020101020102" pitchFamily="34" charset="0"/>
                <a:ea typeface="Akkurat" charset="0"/>
                <a:cs typeface="Akkurat" charset="0"/>
              </a:rPr>
              <a:t>Data fra alle kommuner samles i den nasjonale ungdatabasen. Databasen inneholder svar fra mer enn 500</a:t>
            </a:r>
            <a:r>
              <a:rPr lang="nb-NO" sz="1100" dirty="0">
                <a:latin typeface="Akkurat Pro" panose="020B0504020101020102" pitchFamily="34" charset="0"/>
                <a:ea typeface="Akkurat" charset="0"/>
                <a:cs typeface="Akkurat" charset="0"/>
              </a:rPr>
              <a:t> </a:t>
            </a:r>
            <a:r>
              <a:rPr lang="nb-NO" sz="1100" dirty="0" smtClean="0">
                <a:latin typeface="Akkurat Pro" panose="020B0504020101020102" pitchFamily="34" charset="0"/>
                <a:ea typeface="Akkurat" charset="0"/>
                <a:cs typeface="Akkurat" charset="0"/>
              </a:rPr>
              <a:t>000 ungdommer som har deltatt i Ungdata siden de første undersøkelsene ble gjennomført i 2010.</a:t>
            </a:r>
          </a:p>
          <a:p>
            <a:pPr>
              <a:lnSpc>
                <a:spcPts val="1350"/>
              </a:lnSpc>
              <a:spcBef>
                <a:spcPts val="600"/>
              </a:spcBef>
            </a:pPr>
            <a:r>
              <a:rPr lang="nb-NO" sz="1100" dirty="0" smtClean="0">
                <a:latin typeface="Akkurat Pro" panose="020B0504020101020102" pitchFamily="34" charset="0"/>
                <a:ea typeface="Akkurat" charset="0"/>
                <a:cs typeface="Akkurat" charset="0"/>
              </a:rPr>
              <a:t>Helsedirektoratet finansierer Ungdata som et gratistilbud til alle kommuner i Norge. </a:t>
            </a:r>
          </a:p>
          <a:p>
            <a:pPr>
              <a:lnSpc>
                <a:spcPts val="1350"/>
              </a:lnSpc>
              <a:spcBef>
                <a:spcPts val="600"/>
              </a:spcBef>
            </a:pPr>
            <a:endParaRPr lang="nb-NO" sz="1100" dirty="0" smtClean="0">
              <a:latin typeface="Akkurat Pro" panose="020B0504020101020102" pitchFamily="34" charset="0"/>
              <a:ea typeface="Akkurat" charset="0"/>
              <a:cs typeface="Akkurat" charset="0"/>
            </a:endParaRPr>
          </a:p>
        </p:txBody>
      </p:sp>
      <p:sp>
        <p:nvSpPr>
          <p:cNvPr id="18" name="Rektangel 17"/>
          <p:cNvSpPr/>
          <p:nvPr/>
        </p:nvSpPr>
        <p:spPr>
          <a:xfrm>
            <a:off x="6093296" y="9345488"/>
            <a:ext cx="312906" cy="369332"/>
          </a:xfrm>
          <a:prstGeom prst="rect">
            <a:avLst/>
          </a:prstGeom>
        </p:spPr>
        <p:txBody>
          <a:bodyPr wrap="none">
            <a:spAutoFit/>
          </a:bodyPr>
          <a:lstStyle/>
          <a:p>
            <a:r>
              <a:rPr lang="nb-NO" dirty="0">
                <a:solidFill>
                  <a:schemeClr val="tx2"/>
                </a:solidFill>
                <a:latin typeface="Eames Century Modern Regular" panose="02000503070705020203" pitchFamily="50" charset="0"/>
                <a:ea typeface="Akkurat" charset="0"/>
                <a:cs typeface="Akkurat" charset="0"/>
              </a:rPr>
              <a:t>3</a:t>
            </a:r>
            <a:endParaRPr lang="nb-NO" dirty="0">
              <a:latin typeface="Eames Century Modern Regular" panose="02000503070705020203" pitchFamily="50" charset="0"/>
              <a:ea typeface="Akkurat" charset="0"/>
              <a:cs typeface="Akkurat" charset="0"/>
            </a:endParaRPr>
          </a:p>
        </p:txBody>
      </p:sp>
      <p:sp>
        <p:nvSpPr>
          <p:cNvPr id="19" name="Plassholder for innhold 6"/>
          <p:cNvSpPr txBox="1">
            <a:spLocks/>
          </p:cNvSpPr>
          <p:nvPr/>
        </p:nvSpPr>
        <p:spPr>
          <a:xfrm>
            <a:off x="3565744" y="8193361"/>
            <a:ext cx="3073741" cy="1152127"/>
          </a:xfrm>
          <a:prstGeom prst="rect">
            <a:avLst/>
          </a:prstGeom>
        </p:spPr>
        <p:txBody>
          <a:bodyPr vert="horz" lIns="0" tIns="0" rIns="0" bIns="0" numCol="1" spcCol="540000" rtlCol="0">
            <a:normAutofit/>
          </a:bodyPr>
          <a:lstStyle>
            <a:lvl1pPr marL="0" indent="0" algn="l" defTabSz="1100559" rtl="0" eaLnBrk="1" latinLnBrk="0" hangingPunct="1">
              <a:spcBef>
                <a:spcPct val="20000"/>
              </a:spcBef>
              <a:buFont typeface="Arial" panose="020B0604020202020204" pitchFamily="34" charset="0"/>
              <a:buNone/>
              <a:defRPr sz="1200" kern="1200" baseline="0">
                <a:solidFill>
                  <a:srgbClr val="4D4D4F"/>
                </a:solidFill>
                <a:latin typeface="Akkurat Pro" panose="020B0504020101020102" pitchFamily="34" charset="0"/>
                <a:ea typeface="+mn-ea"/>
                <a:cs typeface="+mn-cs"/>
              </a:defRPr>
            </a:lvl1pPr>
            <a:lvl2pPr marL="550280" indent="0" algn="l" defTabSz="1100559" rtl="0" eaLnBrk="1" latinLnBrk="0" hangingPunct="1">
              <a:spcBef>
                <a:spcPct val="20000"/>
              </a:spcBef>
              <a:buFont typeface="Arial" panose="020B0604020202020204" pitchFamily="34" charset="0"/>
              <a:buNone/>
              <a:defRPr sz="1926" kern="1200">
                <a:solidFill>
                  <a:srgbClr val="4D4D4F"/>
                </a:solidFill>
                <a:latin typeface="Akkurat Pro" panose="020B0504020101020102" pitchFamily="34" charset="0"/>
                <a:ea typeface="+mn-ea"/>
                <a:cs typeface="+mn-cs"/>
              </a:defRPr>
            </a:lvl2pPr>
            <a:lvl3pPr marL="1375698" indent="-275139" algn="l" defTabSz="1100559" rtl="0" eaLnBrk="1" latinLnBrk="0" hangingPunct="1">
              <a:spcBef>
                <a:spcPct val="20000"/>
              </a:spcBef>
              <a:buFont typeface="Arial" panose="020B0604020202020204" pitchFamily="34" charset="0"/>
              <a:buChar char="•"/>
              <a:defRPr sz="1926" kern="1200">
                <a:solidFill>
                  <a:srgbClr val="4D4D4F"/>
                </a:solidFill>
                <a:latin typeface="Akkurat Pro" panose="020B0504020101020102" pitchFamily="34" charset="0"/>
                <a:ea typeface="+mn-ea"/>
                <a:cs typeface="+mn-cs"/>
              </a:defRPr>
            </a:lvl3pPr>
            <a:lvl4pPr marL="1925975" indent="-275139" algn="l" defTabSz="1100559" rtl="0" eaLnBrk="1" latinLnBrk="0" hangingPunct="1">
              <a:spcBef>
                <a:spcPct val="20000"/>
              </a:spcBef>
              <a:buFont typeface="Arial" panose="020B0604020202020204" pitchFamily="34" charset="0"/>
              <a:buChar char="–"/>
              <a:defRPr sz="1926" kern="1200">
                <a:solidFill>
                  <a:srgbClr val="4D4D4F"/>
                </a:solidFill>
                <a:latin typeface="Akkurat Pro" panose="020B0504020101020102" pitchFamily="34" charset="0"/>
                <a:ea typeface="+mn-ea"/>
                <a:cs typeface="+mn-cs"/>
              </a:defRPr>
            </a:lvl4pPr>
            <a:lvl5pPr marL="2476253" indent="-275139" algn="l" defTabSz="1100559" rtl="0" eaLnBrk="1" latinLnBrk="0" hangingPunct="1">
              <a:spcBef>
                <a:spcPct val="20000"/>
              </a:spcBef>
              <a:buFont typeface="Arial" panose="020B0604020202020204" pitchFamily="34" charset="0"/>
              <a:buChar char="»"/>
              <a:defRPr sz="1926" kern="1200">
                <a:solidFill>
                  <a:srgbClr val="4D4D4F"/>
                </a:solidFill>
                <a:latin typeface="Akkurat Pro" panose="020B0504020101020102" pitchFamily="34" charset="0"/>
                <a:ea typeface="+mn-ea"/>
                <a:cs typeface="+mn-cs"/>
              </a:defRPr>
            </a:lvl5pPr>
            <a:lvl6pPr marL="302653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6pPr>
            <a:lvl7pPr marL="357681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7pPr>
            <a:lvl8pPr marL="4127091"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8pPr>
            <a:lvl9pPr marL="4677369"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9pPr>
          </a:lstStyle>
          <a:p>
            <a:pPr>
              <a:lnSpc>
                <a:spcPts val="1350"/>
              </a:lnSpc>
              <a:spcBef>
                <a:spcPts val="600"/>
              </a:spcBef>
            </a:pPr>
            <a:r>
              <a:rPr lang="nb-NO" sz="1100" dirty="0" smtClean="0">
                <a:ea typeface="Akkurat" charset="0"/>
                <a:cs typeface="Akkurat" charset="0"/>
              </a:rPr>
              <a:t>I tolkningen av resultater kan det være lurt å ta hensyn til at det alltid er noe statistisk usikkerhet knyttet til prosentene som oppgis. Usikkerheten er størst i undersøkelser der det er relativt få ungdommer som har svart på undersøkelsen.</a:t>
            </a:r>
          </a:p>
        </p:txBody>
      </p:sp>
    </p:spTree>
    <p:extLst>
      <p:ext uri="{BB962C8B-B14F-4D97-AF65-F5344CB8AC3E}">
        <p14:creationId xmlns:p14="http://schemas.microsoft.com/office/powerpoint/2010/main" val="24732820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3386479635"/>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4"/>
            <a:ext cx="6030344" cy="3660922"/>
          </a:xfrm>
        </p:spPr>
        <p:txBody>
          <a:bodyPr>
            <a:normAutofit/>
          </a:bodyPr>
          <a:lstStyle/>
          <a:p>
            <a:pPr>
              <a:lnSpc>
                <a:spcPts val="1350"/>
              </a:lnSpc>
              <a:spcBef>
                <a:spcPts val="600"/>
              </a:spcBef>
            </a:pPr>
            <a:r>
              <a:rPr lang="nb-NO" sz="1100" dirty="0">
                <a:cs typeface="Akkurat"/>
              </a:rPr>
              <a:t>Ungdom er oftere involvert i voldsepisoder enn andre aldersgrupper. Volden kan ta ulik form og kan grovt sett deles inn i fysisk, psykisk og seksuell vold. </a:t>
            </a:r>
            <a:r>
              <a:rPr lang="nb-NO" sz="1100" dirty="0" smtClean="0">
                <a:cs typeface="Akkurat"/>
              </a:rPr>
              <a:t>Gjerningspersonene </a:t>
            </a:r>
            <a:r>
              <a:rPr lang="nb-NO" sz="1100" dirty="0">
                <a:cs typeface="Akkurat"/>
              </a:rPr>
              <a:t>kan være både voksne og jevnaldrende.</a:t>
            </a:r>
          </a:p>
          <a:p>
            <a:pPr>
              <a:lnSpc>
                <a:spcPts val="1350"/>
              </a:lnSpc>
              <a:spcBef>
                <a:spcPts val="600"/>
              </a:spcBef>
            </a:pPr>
            <a:r>
              <a:rPr lang="nb-NO" sz="1100" dirty="0">
                <a:cs typeface="Akkurat"/>
              </a:rPr>
              <a:t>Vold vurderes gjerne ut fra konsekvenser og styrkeforholdet mellom partene. Selv om hoveddelen av den volden som foregår blant </a:t>
            </a:r>
            <a:r>
              <a:rPr lang="nb-NO" sz="1100" dirty="0" smtClean="0">
                <a:cs typeface="Akkurat"/>
              </a:rPr>
              <a:t>ungdom </a:t>
            </a:r>
            <a:r>
              <a:rPr lang="nb-NO" sz="1100" dirty="0">
                <a:cs typeface="Akkurat"/>
              </a:rPr>
              <a:t>ikke gir varige mén, kan grov vold i ungdomstiden resultere i alvorlige fysiske og/eller psykiske problemer for </a:t>
            </a:r>
            <a:r>
              <a:rPr lang="nb-NO" sz="1100" dirty="0" smtClean="0">
                <a:cs typeface="Akkurat"/>
              </a:rPr>
              <a:t>dem </a:t>
            </a:r>
            <a:r>
              <a:rPr lang="nb-NO" sz="1100" dirty="0">
                <a:cs typeface="Akkurat"/>
              </a:rPr>
              <a:t>det gjelder. </a:t>
            </a:r>
            <a:r>
              <a:rPr lang="nb-NO" sz="1100" dirty="0" smtClean="0">
                <a:cs typeface="Akkurat"/>
              </a:rPr>
              <a:t>Noen </a:t>
            </a:r>
            <a:r>
              <a:rPr lang="nb-NO" sz="1100" dirty="0">
                <a:cs typeface="Akkurat"/>
              </a:rPr>
              <a:t>ganger er det tydelig hvem som er den aktive parten, mens det andre ganger er vanskelig å skille klart mellom offer og utøver. Guttene er overrepresentert i begge grupper. De utøver i langt større grad ulike former for vold sammenliknet med jentene, og de er klart oftere ofre for vold.</a:t>
            </a:r>
          </a:p>
          <a:p>
            <a:pPr>
              <a:lnSpc>
                <a:spcPts val="1350"/>
              </a:lnSpc>
              <a:spcBef>
                <a:spcPts val="600"/>
              </a:spcBef>
            </a:pPr>
            <a:r>
              <a:rPr lang="nb-NO" sz="1100" dirty="0">
                <a:cs typeface="Akkurat"/>
              </a:rPr>
              <a:t>I Ungdata svarer en mindre gruppe av ungdom at de blir utsatt for vold eller trusler om vold. Flest er utsatt for trusler, men det er også en del som blir skadet på grunn av </a:t>
            </a:r>
            <a:r>
              <a:rPr lang="nb-NO" sz="1100" dirty="0" smtClean="0">
                <a:cs typeface="Akkurat"/>
              </a:rPr>
              <a:t>vold. For elever på videregående skole på landsbasis, er det åtte-ni prosent av guttene og fire-fem prosent </a:t>
            </a:r>
            <a:r>
              <a:rPr lang="nb-NO" sz="1100" dirty="0">
                <a:cs typeface="Akkurat"/>
              </a:rPr>
              <a:t>av </a:t>
            </a:r>
            <a:r>
              <a:rPr lang="nb-NO" sz="1100" dirty="0" smtClean="0">
                <a:cs typeface="Akkurat"/>
              </a:rPr>
              <a:t>jentene </a:t>
            </a:r>
            <a:r>
              <a:rPr lang="nb-NO" sz="1100" dirty="0">
                <a:cs typeface="Akkurat"/>
              </a:rPr>
              <a:t>som har fått sår eller skade på grunn av vold. </a:t>
            </a:r>
          </a:p>
          <a:p>
            <a:pPr>
              <a:lnSpc>
                <a:spcPts val="1350"/>
              </a:lnSpc>
              <a:spcBef>
                <a:spcPts val="600"/>
              </a:spcBef>
            </a:pPr>
            <a:endParaRPr lang="nb-NO" sz="1100" dirty="0">
              <a:cs typeface="Akkurat"/>
            </a:endParaRPr>
          </a:p>
        </p:txBody>
      </p:sp>
      <p:sp>
        <p:nvSpPr>
          <p:cNvPr id="6" name="Tittel 5"/>
          <p:cNvSpPr>
            <a:spLocks noGrp="1"/>
          </p:cNvSpPr>
          <p:nvPr>
            <p:ph type="title"/>
          </p:nvPr>
        </p:nvSpPr>
        <p:spPr/>
        <p:txBody>
          <a:bodyPr/>
          <a:lstStyle/>
          <a:p>
            <a:r>
              <a:rPr lang="nb-NO" dirty="0" smtClean="0"/>
              <a:t>Vold</a:t>
            </a:r>
            <a:endParaRPr lang="nb-NO" dirty="0"/>
          </a:p>
        </p:txBody>
      </p:sp>
      <p:sp>
        <p:nvSpPr>
          <p:cNvPr id="8" name="Rektangel 7"/>
          <p:cNvSpPr/>
          <p:nvPr/>
        </p:nvSpPr>
        <p:spPr>
          <a:xfrm>
            <a:off x="272189" y="9345488"/>
            <a:ext cx="443648"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48</a:t>
            </a:r>
            <a:endParaRPr lang="nb-NO" dirty="0">
              <a:latin typeface="Eames Century Modern Regular" panose="02000503070705020203" pitchFamily="50" charset="0"/>
            </a:endParaRPr>
          </a:p>
        </p:txBody>
      </p:sp>
      <p:sp>
        <p:nvSpPr>
          <p:cNvPr id="5" name="Rektangel 4"/>
          <p:cNvSpPr/>
          <p:nvPr/>
        </p:nvSpPr>
        <p:spPr>
          <a:xfrm>
            <a:off x="243736" y="5461925"/>
            <a:ext cx="6425624" cy="553998"/>
          </a:xfrm>
          <a:prstGeom prst="rect">
            <a:avLst/>
          </a:prstGeom>
        </p:spPr>
        <p:txBody>
          <a:bodyPr wrap="square">
            <a:spAutoFit/>
          </a:bodyPr>
          <a:lstStyle/>
          <a:p>
            <a:r>
              <a:rPr lang="nb-NO" dirty="0" smtClean="0">
                <a:latin typeface="Akkurat Pro" panose="020B0504020101020102" pitchFamily="34" charset="0"/>
              </a:rPr>
              <a:t>Har du blitt utsatt for trusler om vold i løpet av siste året? </a:t>
            </a:r>
            <a:endParaRPr lang="nb-NO" dirty="0">
              <a:latin typeface="Akkurat Pro" panose="020B0504020101020102" pitchFamily="34"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sp>
        <p:nvSpPr>
          <p:cNvPr id="10" name="Rektangel 9"/>
          <p:cNvSpPr/>
          <p:nvPr/>
        </p:nvSpPr>
        <p:spPr>
          <a:xfrm>
            <a:off x="3573016" y="3008784"/>
            <a:ext cx="2736304"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smtClean="0">
                <a:solidFill>
                  <a:schemeClr val="tx2"/>
                </a:solidFill>
                <a:latin typeface="Eames Century Modern Regular" panose="02000503070705020203" pitchFamily="50" charset="0"/>
              </a:rPr>
              <a:t>Gutter er langt mer utsatt for vold enn jenter</a:t>
            </a:r>
            <a:endParaRPr lang="nb-NO" sz="2000" dirty="0">
              <a:solidFill>
                <a:schemeClr val="tx2"/>
              </a:solidFill>
              <a:latin typeface="Eames Century Modern Regular" panose="02000503070705020203" pitchFamily="50" charset="0"/>
            </a:endParaRPr>
          </a:p>
        </p:txBody>
      </p:sp>
      <p:graphicFrame>
        <p:nvGraphicFramePr>
          <p:cNvPr id="11" name="Diagram 1"/>
          <p:cNvGraphicFramePr>
            <a:graphicFrameLocks/>
          </p:cNvGraphicFramePr>
          <p:nvPr>
            <p:extLst>
              <p:ext uri="{D42A27DB-BD31-4B8C-83A1-F6EECF244321}">
                <p14:modId xmlns:p14="http://schemas.microsoft.com/office/powerpoint/2010/main" val="2276590958"/>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68063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444352"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49</a:t>
            </a:r>
            <a:endParaRPr lang="nb-NO" dirty="0">
              <a:latin typeface="Eames Century Modern Regular" panose="02000503070705020203" pitchFamily="50" charset="0"/>
            </a:endParaRPr>
          </a:p>
        </p:txBody>
      </p:sp>
      <p:graphicFrame>
        <p:nvGraphicFramePr>
          <p:cNvPr id="10" name="Diagram 9"/>
          <p:cNvGraphicFramePr>
            <a:graphicFrameLocks/>
          </p:cNvGraphicFramePr>
          <p:nvPr>
            <p:extLst>
              <p:ext uri="{D42A27DB-BD31-4B8C-83A1-F6EECF244321}">
                <p14:modId xmlns:p14="http://schemas.microsoft.com/office/powerpoint/2010/main" val="1331424471"/>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3644130510"/>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345495" y="3584848"/>
            <a:ext cx="6060708" cy="646331"/>
          </a:xfrm>
          <a:prstGeom prst="rect">
            <a:avLst/>
          </a:prstGeom>
        </p:spPr>
        <p:txBody>
          <a:bodyPr wrap="square">
            <a:spAutoFit/>
          </a:bodyPr>
          <a:lstStyle/>
          <a:p>
            <a:r>
              <a:rPr lang="nb-NO" dirty="0" smtClean="0">
                <a:latin typeface="Akkurat Pro" panose="020B0504020101020102" pitchFamily="34" charset="0"/>
              </a:rPr>
              <a:t>Prosentandel som har blitt utsatt for ulike former for vold siste år</a:t>
            </a:r>
            <a:endParaRPr lang="nb-NO" dirty="0">
              <a:latin typeface="Akkurat Pro" panose="020B0504020101020102" pitchFamily="34" charset="0"/>
            </a:endParaRPr>
          </a:p>
        </p:txBody>
      </p:sp>
      <p:sp>
        <p:nvSpPr>
          <p:cNvPr id="5" name="Rektangel 4"/>
          <p:cNvSpPr/>
          <p:nvPr/>
        </p:nvSpPr>
        <p:spPr>
          <a:xfrm>
            <a:off x="345494" y="1064568"/>
            <a:ext cx="6323865" cy="830997"/>
          </a:xfrm>
          <a:prstGeom prst="rect">
            <a:avLst/>
          </a:prstGeom>
        </p:spPr>
        <p:txBody>
          <a:bodyPr wrap="square">
            <a:spAutoFit/>
          </a:bodyPr>
          <a:lstStyle/>
          <a:p>
            <a:r>
              <a:rPr lang="nb-NO" dirty="0" smtClean="0">
                <a:latin typeface="Akkurat Pro" panose="020B0504020101020102" pitchFamily="34" charset="0"/>
              </a:rPr>
              <a:t>Prosentandel som har blitt utsatt for trusler om vold minst én gang siste året</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graphicFrame>
        <p:nvGraphicFramePr>
          <p:cNvPr id="15" name="Diagram 14"/>
          <p:cNvGraphicFramePr>
            <a:graphicFrameLocks/>
          </p:cNvGraphicFramePr>
          <p:nvPr>
            <p:extLst>
              <p:ext uri="{D42A27DB-BD31-4B8C-83A1-F6EECF244321}">
                <p14:modId xmlns:p14="http://schemas.microsoft.com/office/powerpoint/2010/main" val="3034123039"/>
              </p:ext>
            </p:extLst>
          </p:nvPr>
        </p:nvGraphicFramePr>
        <p:xfrm>
          <a:off x="370905" y="4231179"/>
          <a:ext cx="6298453" cy="251675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ktangel 4"/>
          <p:cNvSpPr/>
          <p:nvPr/>
        </p:nvSpPr>
        <p:spPr>
          <a:xfrm>
            <a:off x="345495" y="6969224"/>
            <a:ext cx="6060708" cy="738664"/>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som </a:t>
            </a:r>
            <a:r>
              <a:rPr lang="nb-NO" sz="1200" dirty="0">
                <a:latin typeface="Akkurat Pro" panose="020B0504020101020102" pitchFamily="34" charset="0"/>
              </a:rPr>
              <a:t>har blitt utsatt for trusler om vold minst én </a:t>
            </a:r>
            <a:r>
              <a:rPr lang="nb-NO" sz="1200" dirty="0" smtClean="0">
                <a:latin typeface="Akkurat Pro" panose="020B0504020101020102" pitchFamily="34" charset="0"/>
              </a:rPr>
              <a:t>gang i løpet av det siste året</a:t>
            </a:r>
            <a:endParaRPr lang="nb-NO" sz="1200" dirty="0">
              <a:latin typeface="Akkurat Pro" panose="020B0504020101020102" pitchFamily="34" charset="0"/>
            </a:endParaRPr>
          </a:p>
        </p:txBody>
      </p:sp>
      <p:graphicFrame>
        <p:nvGraphicFramePr>
          <p:cNvPr id="17" name="Diagram 16"/>
          <p:cNvGraphicFramePr>
            <a:graphicFrameLocks/>
          </p:cNvGraphicFramePr>
          <p:nvPr>
            <p:extLst>
              <p:ext uri="{D42A27DB-BD31-4B8C-83A1-F6EECF244321}">
                <p14:modId xmlns:p14="http://schemas.microsoft.com/office/powerpoint/2010/main" val="754039698"/>
              </p:ext>
            </p:extLst>
          </p:nvPr>
        </p:nvGraphicFramePr>
        <p:xfrm>
          <a:off x="311970" y="7523222"/>
          <a:ext cx="6094231" cy="16851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338008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1751357457"/>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4"/>
            <a:ext cx="6030344" cy="3372890"/>
          </a:xfrm>
        </p:spPr>
        <p:txBody>
          <a:bodyPr>
            <a:noAutofit/>
          </a:bodyPr>
          <a:lstStyle/>
          <a:p>
            <a:pPr>
              <a:lnSpc>
                <a:spcPts val="1350"/>
              </a:lnSpc>
              <a:spcBef>
                <a:spcPts val="600"/>
              </a:spcBef>
            </a:pPr>
            <a:r>
              <a:rPr lang="nb-NO" sz="1100" dirty="0">
                <a:cs typeface="Akkurat"/>
              </a:rPr>
              <a:t>Ungdomstida er en periode for utprøving på nye arenaer. I denne fasen deltar mange i handlinger som er på kant med det som er alminnelig sosialt akseptert – inkludert på kant med det som er foreskrevet gjennom lovverket. Innen kriminologisk forskning er det et etablert funn at lovbrudd forekommer hyppigst blant ungdom og unge voksne. </a:t>
            </a:r>
          </a:p>
          <a:p>
            <a:pPr>
              <a:lnSpc>
                <a:spcPts val="1350"/>
              </a:lnSpc>
              <a:spcBef>
                <a:spcPts val="600"/>
              </a:spcBef>
            </a:pPr>
            <a:r>
              <a:rPr lang="nb-NO" sz="1100" dirty="0">
                <a:cs typeface="Akkurat"/>
              </a:rPr>
              <a:t>Å debutere tidlig med kriminalitet og å begå lovbrudd av alvorlig karakter, øker risikoen for en kriminell løpebane senere i livet. </a:t>
            </a:r>
          </a:p>
          <a:p>
            <a:pPr>
              <a:lnSpc>
                <a:spcPts val="1350"/>
              </a:lnSpc>
              <a:spcBef>
                <a:spcPts val="600"/>
              </a:spcBef>
            </a:pPr>
            <a:r>
              <a:rPr lang="nb-NO" sz="1100" dirty="0">
                <a:cs typeface="Akkurat"/>
              </a:rPr>
              <a:t>Det er ikke helt tilfeldig hvem som havner i denne gruppa. Ofte har ungdom som begår kriminelle handlinger tilleggsproblemer som ustabile hjemmeliv, svak psykisk helse, dårlig skoletilpasning, svakt sosialt nettverk og rusproblemer.  </a:t>
            </a:r>
          </a:p>
          <a:p>
            <a:pPr>
              <a:lnSpc>
                <a:spcPts val="1350"/>
              </a:lnSpc>
              <a:spcBef>
                <a:spcPts val="600"/>
              </a:spcBef>
            </a:pPr>
            <a:r>
              <a:rPr lang="nb-NO" sz="1100" dirty="0">
                <a:cs typeface="Akkurat"/>
              </a:rPr>
              <a:t>Etter en nokså kraftig økning i ungdoms-kriminaliteten gjennom store deler av etterkrigstida, har ungdomskriminaliteten gått tilbake de siste 10-15 årene. I et historisk perspektiv blir de unge kriminelle </a:t>
            </a:r>
            <a:r>
              <a:rPr lang="nb-NO" sz="1100" dirty="0" smtClean="0">
                <a:cs typeface="Akkurat"/>
              </a:rPr>
              <a:t>stadig eldre</a:t>
            </a:r>
            <a:r>
              <a:rPr lang="nb-NO" sz="1100" dirty="0">
                <a:cs typeface="Akkurat"/>
              </a:rPr>
              <a:t>. På slutten av 1950-tallet var kriminaliteten i Norge mest utbredt blant 14-åringer. I dag topper 19-åringene kriminalstatistikken.</a:t>
            </a:r>
          </a:p>
          <a:p>
            <a:pPr>
              <a:lnSpc>
                <a:spcPts val="1350"/>
              </a:lnSpc>
              <a:spcBef>
                <a:spcPts val="600"/>
              </a:spcBef>
            </a:pPr>
            <a:r>
              <a:rPr lang="nb-NO" sz="1100" dirty="0">
                <a:cs typeface="Akkurat"/>
              </a:rPr>
              <a:t>Ungdata viser at dagens ungdom er generelt veltilpasset og ikke spesielt opptatt av å bryte regler. De aller siste årene har det imidlertid vært en tendens til økning igjen, særlig blant guttene. </a:t>
            </a:r>
          </a:p>
        </p:txBody>
      </p:sp>
      <p:sp>
        <p:nvSpPr>
          <p:cNvPr id="6" name="Tittel 5"/>
          <p:cNvSpPr>
            <a:spLocks noGrp="1"/>
          </p:cNvSpPr>
          <p:nvPr>
            <p:ph type="title"/>
          </p:nvPr>
        </p:nvSpPr>
        <p:spPr/>
        <p:txBody>
          <a:bodyPr/>
          <a:lstStyle/>
          <a:p>
            <a:r>
              <a:rPr lang="nb-NO" dirty="0" smtClean="0"/>
              <a:t>Regelbrudd</a:t>
            </a:r>
            <a:endParaRPr lang="nb-NO" dirty="0"/>
          </a:p>
        </p:txBody>
      </p:sp>
      <p:sp>
        <p:nvSpPr>
          <p:cNvPr id="8" name="Rektangel 7"/>
          <p:cNvSpPr/>
          <p:nvPr/>
        </p:nvSpPr>
        <p:spPr>
          <a:xfrm>
            <a:off x="272189" y="9345488"/>
            <a:ext cx="448456"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50</a:t>
            </a:r>
            <a:endParaRPr lang="nb-NO" dirty="0">
              <a:latin typeface="Eames Century Modern Regular" panose="02000503070705020203" pitchFamily="50" charset="0"/>
            </a:endParaRPr>
          </a:p>
        </p:txBody>
      </p:sp>
      <p:sp>
        <p:nvSpPr>
          <p:cNvPr id="5" name="Rektangel 4"/>
          <p:cNvSpPr/>
          <p:nvPr/>
        </p:nvSpPr>
        <p:spPr>
          <a:xfrm>
            <a:off x="243736" y="5461925"/>
            <a:ext cx="6281608" cy="553998"/>
          </a:xfrm>
          <a:prstGeom prst="rect">
            <a:avLst/>
          </a:prstGeom>
        </p:spPr>
        <p:txBody>
          <a:bodyPr wrap="square">
            <a:spAutoFit/>
          </a:bodyPr>
          <a:lstStyle/>
          <a:p>
            <a:r>
              <a:rPr lang="nb-NO" dirty="0" smtClean="0">
                <a:latin typeface="Akkurat Pro" panose="020B0504020101020102" pitchFamily="34" charset="0"/>
              </a:rPr>
              <a:t>Hvor mange ganger har du vært i slåsskamp siste år?</a:t>
            </a:r>
            <a:endParaRPr lang="nb-NO" dirty="0">
              <a:latin typeface="Akkurat Pro" panose="020B0504020101020102" pitchFamily="34" charset="0"/>
            </a:endParaRPr>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1014903729"/>
              </p:ext>
            </p:extLst>
          </p:nvPr>
        </p:nvGraphicFramePr>
        <p:xfrm>
          <a:off x="272189" y="6226172"/>
          <a:ext cx="6153150" cy="319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54570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4" name="Rektangel 3"/>
          <p:cNvSpPr/>
          <p:nvPr/>
        </p:nvSpPr>
        <p:spPr>
          <a:xfrm>
            <a:off x="6093296" y="9345488"/>
            <a:ext cx="405880"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51</a:t>
            </a:r>
            <a:endParaRPr lang="nb-NO" dirty="0">
              <a:latin typeface="Eames Century Modern Regular" panose="02000503070705020203" pitchFamily="50" charset="0"/>
            </a:endParaRPr>
          </a:p>
        </p:txBody>
      </p:sp>
      <p:graphicFrame>
        <p:nvGraphicFramePr>
          <p:cNvPr id="10" name="Diagram 9"/>
          <p:cNvGraphicFramePr>
            <a:graphicFrameLocks/>
          </p:cNvGraphicFramePr>
          <p:nvPr>
            <p:extLst>
              <p:ext uri="{D42A27DB-BD31-4B8C-83A1-F6EECF244321}">
                <p14:modId xmlns:p14="http://schemas.microsoft.com/office/powerpoint/2010/main" val="2877748395"/>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1600581573"/>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345494" y="3584848"/>
            <a:ext cx="6512505" cy="369332"/>
          </a:xfrm>
          <a:prstGeom prst="rect">
            <a:avLst/>
          </a:prstGeom>
        </p:spPr>
        <p:txBody>
          <a:bodyPr wrap="square">
            <a:spAutoFit/>
          </a:bodyPr>
          <a:lstStyle/>
          <a:p>
            <a:r>
              <a:rPr lang="nb-NO" dirty="0" smtClean="0">
                <a:latin typeface="Akkurat Pro" panose="020B0504020101020102" pitchFamily="34" charset="0"/>
              </a:rPr>
              <a:t>Har du gjort dette i løpet av det siste året?</a:t>
            </a:r>
            <a:endParaRPr lang="nb-NO" dirty="0">
              <a:latin typeface="Akkurat Pro" panose="020B0504020101020102" pitchFamily="34" charset="0"/>
            </a:endParaRPr>
          </a:p>
        </p:txBody>
      </p:sp>
      <p:sp>
        <p:nvSpPr>
          <p:cNvPr id="5" name="Rektangel 4"/>
          <p:cNvSpPr/>
          <p:nvPr/>
        </p:nvSpPr>
        <p:spPr>
          <a:xfrm>
            <a:off x="345494" y="1064568"/>
            <a:ext cx="6323865" cy="553998"/>
          </a:xfrm>
          <a:prstGeom prst="rect">
            <a:avLst/>
          </a:prstGeom>
        </p:spPr>
        <p:txBody>
          <a:bodyPr wrap="square">
            <a:spAutoFit/>
          </a:bodyPr>
          <a:lstStyle/>
          <a:p>
            <a:r>
              <a:rPr lang="nb-NO" dirty="0" smtClean="0">
                <a:latin typeface="Akkurat Pro" panose="020B0504020101020102" pitchFamily="34" charset="0"/>
              </a:rPr>
              <a:t>Prosentandel med seks eller flere regelbrudd siste året</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graphicFrame>
        <p:nvGraphicFramePr>
          <p:cNvPr id="15" name="Diagram 14"/>
          <p:cNvGraphicFramePr>
            <a:graphicFrameLocks/>
          </p:cNvGraphicFramePr>
          <p:nvPr>
            <p:extLst>
              <p:ext uri="{D42A27DB-BD31-4B8C-83A1-F6EECF244321}">
                <p14:modId xmlns:p14="http://schemas.microsoft.com/office/powerpoint/2010/main" val="2940714906"/>
              </p:ext>
            </p:extLst>
          </p:nvPr>
        </p:nvGraphicFramePr>
        <p:xfrm>
          <a:off x="370905" y="4012335"/>
          <a:ext cx="6298453" cy="273559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ktangel 4"/>
          <p:cNvSpPr/>
          <p:nvPr/>
        </p:nvSpPr>
        <p:spPr>
          <a:xfrm>
            <a:off x="345495" y="6969224"/>
            <a:ext cx="6060708" cy="738664"/>
          </a:xfrm>
          <a:prstGeom prst="rect">
            <a:avLst/>
          </a:prstGeom>
        </p:spPr>
        <p:txBody>
          <a:bodyPr wrap="square">
            <a:spAutoFit/>
          </a:bodyPr>
          <a:lstStyle/>
          <a:p>
            <a:r>
              <a:rPr lang="nb-NO" dirty="0" smtClean="0">
                <a:latin typeface="Akkurat Pro" panose="020B0504020101020102" pitchFamily="34" charset="0"/>
              </a:rPr>
              <a:t>Tidstrend i Agder</a:t>
            </a:r>
          </a:p>
          <a:p>
            <a:r>
              <a:rPr lang="nb-NO" sz="1200" dirty="0" smtClean="0">
                <a:latin typeface="Akkurat Pro" panose="020B0504020101020102" pitchFamily="34" charset="0"/>
              </a:rPr>
              <a:t>Prosentandel av elever på videregående skole med </a:t>
            </a:r>
            <a:r>
              <a:rPr lang="nb-NO" sz="1200" dirty="0">
                <a:latin typeface="Akkurat Pro" panose="020B0504020101020102" pitchFamily="34" charset="0"/>
              </a:rPr>
              <a:t>seks eller flere regelbrudd siste </a:t>
            </a:r>
            <a:r>
              <a:rPr lang="nb-NO" sz="1200" dirty="0" smtClean="0">
                <a:latin typeface="Akkurat Pro" panose="020B0504020101020102" pitchFamily="34" charset="0"/>
              </a:rPr>
              <a:t>året</a:t>
            </a:r>
            <a:endParaRPr lang="nb-NO" sz="1200" dirty="0">
              <a:latin typeface="Akkurat Pro" panose="020B0504020101020102" pitchFamily="34" charset="0"/>
            </a:endParaRPr>
          </a:p>
        </p:txBody>
      </p:sp>
      <p:graphicFrame>
        <p:nvGraphicFramePr>
          <p:cNvPr id="17" name="Diagram 16"/>
          <p:cNvGraphicFramePr>
            <a:graphicFrameLocks/>
          </p:cNvGraphicFramePr>
          <p:nvPr>
            <p:extLst>
              <p:ext uri="{D42A27DB-BD31-4B8C-83A1-F6EECF244321}">
                <p14:modId xmlns:p14="http://schemas.microsoft.com/office/powerpoint/2010/main" val="4239791435"/>
              </p:ext>
            </p:extLst>
          </p:nvPr>
        </p:nvGraphicFramePr>
        <p:xfrm>
          <a:off x="311970" y="7523222"/>
          <a:ext cx="6094231" cy="16851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774593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2758427047"/>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tel 5"/>
          <p:cNvSpPr>
            <a:spLocks noGrp="1"/>
          </p:cNvSpPr>
          <p:nvPr>
            <p:ph type="title"/>
          </p:nvPr>
        </p:nvSpPr>
        <p:spPr/>
        <p:txBody>
          <a:bodyPr/>
          <a:lstStyle/>
          <a:p>
            <a:r>
              <a:rPr lang="nb-NO" dirty="0" smtClean="0"/>
              <a:t>Seksuell trakassering</a:t>
            </a:r>
            <a:endParaRPr lang="nb-NO" dirty="0"/>
          </a:p>
        </p:txBody>
      </p:sp>
      <p:sp>
        <p:nvSpPr>
          <p:cNvPr id="8" name="Rektangel 7"/>
          <p:cNvSpPr/>
          <p:nvPr/>
        </p:nvSpPr>
        <p:spPr>
          <a:xfrm>
            <a:off x="272189" y="9345488"/>
            <a:ext cx="434734"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52</a:t>
            </a:r>
            <a:endParaRPr lang="nb-NO" dirty="0">
              <a:latin typeface="Eames Century Modern Regular" panose="02000503070705020203" pitchFamily="50" charset="0"/>
            </a:endParaRPr>
          </a:p>
        </p:txBody>
      </p:sp>
      <p:sp>
        <p:nvSpPr>
          <p:cNvPr id="5" name="Rektangel 4"/>
          <p:cNvSpPr/>
          <p:nvPr/>
        </p:nvSpPr>
        <p:spPr>
          <a:xfrm>
            <a:off x="272189" y="5244667"/>
            <a:ext cx="6425624" cy="830997"/>
          </a:xfrm>
          <a:prstGeom prst="rect">
            <a:avLst/>
          </a:prstGeom>
        </p:spPr>
        <p:txBody>
          <a:bodyPr wrap="square">
            <a:spAutoFit/>
          </a:bodyPr>
          <a:lstStyle/>
          <a:p>
            <a:r>
              <a:rPr lang="nb-NO" dirty="0"/>
              <a:t>Har du i løpet av de siste 12 </a:t>
            </a:r>
            <a:r>
              <a:rPr lang="nb-NO" dirty="0" smtClean="0"/>
              <a:t>månedene opplevd at </a:t>
            </a:r>
            <a:r>
              <a:rPr lang="nb-NO" dirty="0"/>
              <a:t>noen mot din vilje befølte deg på en seksuell </a:t>
            </a:r>
            <a:r>
              <a:rPr lang="nb-NO" dirty="0" smtClean="0"/>
              <a:t>måte?</a:t>
            </a:r>
            <a:endParaRPr lang="nb-NO" dirty="0"/>
          </a:p>
          <a:p>
            <a:r>
              <a:rPr lang="nb-NO" sz="1200" dirty="0" smtClean="0">
                <a:latin typeface="Akkurat Pro" panose="020B0504020101020102" pitchFamily="34" charset="0"/>
              </a:rPr>
              <a:t>Prosentandel av elever på videregående skole i Agder og i Norge*</a:t>
            </a:r>
            <a:endParaRPr lang="nb-NO" sz="1200" dirty="0">
              <a:latin typeface="Akkurat Pro" panose="020B0504020101020102" pitchFamily="34" charset="0"/>
            </a:endParaRPr>
          </a:p>
        </p:txBody>
      </p:sp>
      <p:graphicFrame>
        <p:nvGraphicFramePr>
          <p:cNvPr id="11" name="Diagram 1"/>
          <p:cNvGraphicFramePr>
            <a:graphicFrameLocks/>
          </p:cNvGraphicFramePr>
          <p:nvPr>
            <p:extLst>
              <p:ext uri="{D42A27DB-BD31-4B8C-83A1-F6EECF244321}">
                <p14:modId xmlns:p14="http://schemas.microsoft.com/office/powerpoint/2010/main" val="1197865675"/>
              </p:ext>
            </p:extLst>
          </p:nvPr>
        </p:nvGraphicFramePr>
        <p:xfrm>
          <a:off x="272189" y="6226172"/>
          <a:ext cx="6225297" cy="3191324"/>
        </p:xfrm>
        <a:graphic>
          <a:graphicData uri="http://schemas.openxmlformats.org/drawingml/2006/chart">
            <c:chart xmlns:c="http://schemas.openxmlformats.org/drawingml/2006/chart" xmlns:r="http://schemas.openxmlformats.org/officeDocument/2006/relationships" r:id="rId3"/>
          </a:graphicData>
        </a:graphic>
      </p:graphicFrame>
      <p:sp>
        <p:nvSpPr>
          <p:cNvPr id="13" name="Plassholder for innhold 6"/>
          <p:cNvSpPr txBox="1">
            <a:spLocks/>
          </p:cNvSpPr>
          <p:nvPr/>
        </p:nvSpPr>
        <p:spPr>
          <a:xfrm>
            <a:off x="272189" y="1164343"/>
            <a:ext cx="6225297" cy="3644641"/>
          </a:xfrm>
          <a:prstGeom prst="rect">
            <a:avLst/>
          </a:prstGeom>
        </p:spPr>
        <p:txBody>
          <a:bodyPr vert="horz" lIns="0" tIns="0" rIns="0" bIns="0" numCol="2" spcCol="540000" rtlCol="0">
            <a:normAutofit/>
          </a:bodyPr>
          <a:lstStyle>
            <a:lvl1pPr marL="0" indent="0" algn="l" defTabSz="1100559" rtl="0" eaLnBrk="1" latinLnBrk="0" hangingPunct="1">
              <a:spcBef>
                <a:spcPct val="20000"/>
              </a:spcBef>
              <a:buFont typeface="Arial" panose="020B0604020202020204" pitchFamily="34" charset="0"/>
              <a:buNone/>
              <a:defRPr sz="1200" kern="1200" baseline="0">
                <a:solidFill>
                  <a:srgbClr val="4D4D4F"/>
                </a:solidFill>
                <a:latin typeface="Akkurat Pro" panose="020B0504020101020102" pitchFamily="34" charset="0"/>
                <a:ea typeface="+mn-ea"/>
                <a:cs typeface="+mn-cs"/>
              </a:defRPr>
            </a:lvl1pPr>
            <a:lvl2pPr marL="550280" indent="0" algn="l" defTabSz="1100559" rtl="0" eaLnBrk="1" latinLnBrk="0" hangingPunct="1">
              <a:spcBef>
                <a:spcPct val="20000"/>
              </a:spcBef>
              <a:buFont typeface="Arial" panose="020B0604020202020204" pitchFamily="34" charset="0"/>
              <a:buNone/>
              <a:defRPr sz="1926" kern="1200">
                <a:solidFill>
                  <a:srgbClr val="4D4D4F"/>
                </a:solidFill>
                <a:latin typeface="Akkurat Pro" panose="020B0504020101020102" pitchFamily="34" charset="0"/>
                <a:ea typeface="+mn-ea"/>
                <a:cs typeface="+mn-cs"/>
              </a:defRPr>
            </a:lvl2pPr>
            <a:lvl3pPr marL="1375698" indent="-275139" algn="l" defTabSz="1100559" rtl="0" eaLnBrk="1" latinLnBrk="0" hangingPunct="1">
              <a:spcBef>
                <a:spcPct val="20000"/>
              </a:spcBef>
              <a:buFont typeface="Arial" panose="020B0604020202020204" pitchFamily="34" charset="0"/>
              <a:buChar char="•"/>
              <a:defRPr sz="1926" kern="1200">
                <a:solidFill>
                  <a:srgbClr val="4D4D4F"/>
                </a:solidFill>
                <a:latin typeface="Akkurat Pro" panose="020B0504020101020102" pitchFamily="34" charset="0"/>
                <a:ea typeface="+mn-ea"/>
                <a:cs typeface="+mn-cs"/>
              </a:defRPr>
            </a:lvl3pPr>
            <a:lvl4pPr marL="1925975" indent="-275139" algn="l" defTabSz="1100559" rtl="0" eaLnBrk="1" latinLnBrk="0" hangingPunct="1">
              <a:spcBef>
                <a:spcPct val="20000"/>
              </a:spcBef>
              <a:buFont typeface="Arial" panose="020B0604020202020204" pitchFamily="34" charset="0"/>
              <a:buChar char="–"/>
              <a:defRPr sz="1926" kern="1200">
                <a:solidFill>
                  <a:srgbClr val="4D4D4F"/>
                </a:solidFill>
                <a:latin typeface="Akkurat Pro" panose="020B0504020101020102" pitchFamily="34" charset="0"/>
                <a:ea typeface="+mn-ea"/>
                <a:cs typeface="+mn-cs"/>
              </a:defRPr>
            </a:lvl4pPr>
            <a:lvl5pPr marL="2476253" indent="-275139" algn="l" defTabSz="1100559" rtl="0" eaLnBrk="1" latinLnBrk="0" hangingPunct="1">
              <a:spcBef>
                <a:spcPct val="20000"/>
              </a:spcBef>
              <a:buFont typeface="Arial" panose="020B0604020202020204" pitchFamily="34" charset="0"/>
              <a:buChar char="»"/>
              <a:defRPr sz="1926" kern="1200">
                <a:solidFill>
                  <a:srgbClr val="4D4D4F"/>
                </a:solidFill>
                <a:latin typeface="Akkurat Pro" panose="020B0504020101020102" pitchFamily="34" charset="0"/>
                <a:ea typeface="+mn-ea"/>
                <a:cs typeface="+mn-cs"/>
              </a:defRPr>
            </a:lvl5pPr>
            <a:lvl6pPr marL="302653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6pPr>
            <a:lvl7pPr marL="357681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7pPr>
            <a:lvl8pPr marL="4127091"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8pPr>
            <a:lvl9pPr marL="4677369"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9pPr>
          </a:lstStyle>
          <a:p>
            <a:pPr>
              <a:lnSpc>
                <a:spcPts val="1350"/>
              </a:lnSpc>
              <a:spcBef>
                <a:spcPts val="600"/>
              </a:spcBef>
            </a:pPr>
            <a:r>
              <a:rPr lang="nb-NO" sz="1100" dirty="0" smtClean="0">
                <a:cs typeface="Akkurat"/>
              </a:rPr>
              <a:t>Seksuell </a:t>
            </a:r>
            <a:r>
              <a:rPr lang="nb-NO" sz="1100" dirty="0">
                <a:cs typeface="Akkurat"/>
              </a:rPr>
              <a:t>trakassering kan defineres som uønsket og plagsom seksuell oppmerksomhet, og alvorlighetsgraden kan variere fra mindre alvorlige ytringer til aggressiv beføling og voldtekt. </a:t>
            </a:r>
          </a:p>
          <a:p>
            <a:pPr>
              <a:lnSpc>
                <a:spcPts val="1350"/>
              </a:lnSpc>
              <a:spcBef>
                <a:spcPts val="600"/>
              </a:spcBef>
            </a:pPr>
            <a:r>
              <a:rPr lang="nb-NO" sz="1100" dirty="0">
                <a:cs typeface="Akkurat"/>
              </a:rPr>
              <a:t>I Ungdata ble spørsmål om seksuell trakassering tatt med i den obligatoriske delen fra og med </a:t>
            </a:r>
            <a:r>
              <a:rPr lang="nb-NO" sz="1100" dirty="0" smtClean="0">
                <a:cs typeface="Akkurat"/>
              </a:rPr>
              <a:t>2017. </a:t>
            </a:r>
            <a:r>
              <a:rPr lang="nb-NO" sz="1100" dirty="0">
                <a:cs typeface="Akkurat"/>
              </a:rPr>
              <a:t>Spørsmålene er kun stilt til elever på videregående, og fanger opp ulike former for seksuell trakassering, som beføling, verbal trakassering og ryktespredning.</a:t>
            </a:r>
          </a:p>
          <a:p>
            <a:pPr>
              <a:lnSpc>
                <a:spcPts val="1350"/>
              </a:lnSpc>
              <a:spcBef>
                <a:spcPts val="600"/>
              </a:spcBef>
            </a:pPr>
            <a:r>
              <a:rPr lang="nb-NO" sz="1100" dirty="0">
                <a:cs typeface="Akkurat"/>
              </a:rPr>
              <a:t>Resultatene fra Ungdata viser at relativt mange ungdommer har opplevd å bli utsatt for denne typen </a:t>
            </a:r>
            <a:r>
              <a:rPr lang="nb-NO" sz="1100" dirty="0" smtClean="0">
                <a:cs typeface="Akkurat"/>
              </a:rPr>
              <a:t>trakassering. De </a:t>
            </a:r>
            <a:r>
              <a:rPr lang="nb-NO" sz="1100" dirty="0">
                <a:cs typeface="Akkurat"/>
              </a:rPr>
              <a:t>fleste som rapporterer om å ha blitt utsatt for seksuell trakassering rapporterer om relativt få forekomster. Imidlertid er det en mindre gruppe som har opplevd ulike former for seksuell trakassering et betydelig antall ganger. </a:t>
            </a:r>
          </a:p>
          <a:p>
            <a:pPr>
              <a:lnSpc>
                <a:spcPts val="1350"/>
              </a:lnSpc>
              <a:spcBef>
                <a:spcPts val="600"/>
              </a:spcBef>
            </a:pPr>
            <a:r>
              <a:rPr lang="nb-NO" sz="1100" dirty="0">
                <a:cs typeface="Akkurat"/>
              </a:rPr>
              <a:t>Selv om seksuell trakassering er et problem som rammer begge kjønn, er omfanget betydelig høyere blant jenter enn hos gutter. </a:t>
            </a:r>
          </a:p>
          <a:p>
            <a:pPr>
              <a:lnSpc>
                <a:spcPts val="1350"/>
              </a:lnSpc>
              <a:spcBef>
                <a:spcPts val="600"/>
              </a:spcBef>
            </a:pPr>
            <a:r>
              <a:rPr lang="nb-NO" sz="1100" dirty="0" smtClean="0">
                <a:cs typeface="Akkurat"/>
              </a:rPr>
              <a:t> </a:t>
            </a:r>
          </a:p>
          <a:p>
            <a:pPr>
              <a:lnSpc>
                <a:spcPts val="1350"/>
              </a:lnSpc>
              <a:spcBef>
                <a:spcPts val="600"/>
              </a:spcBef>
            </a:pPr>
            <a:endParaRPr lang="nb-NO" sz="1100" dirty="0" smtClean="0">
              <a:cs typeface="Akkurat"/>
            </a:endParaRPr>
          </a:p>
          <a:p>
            <a:pPr>
              <a:lnSpc>
                <a:spcPts val="1350"/>
              </a:lnSpc>
              <a:spcBef>
                <a:spcPts val="600"/>
              </a:spcBef>
            </a:pPr>
            <a:endParaRPr lang="nb-NO" sz="1100" dirty="0">
              <a:cs typeface="Akkurat"/>
            </a:endParaRPr>
          </a:p>
        </p:txBody>
      </p:sp>
      <p:sp>
        <p:nvSpPr>
          <p:cNvPr id="10" name="Rektangel 9"/>
          <p:cNvSpPr/>
          <p:nvPr/>
        </p:nvSpPr>
        <p:spPr>
          <a:xfrm>
            <a:off x="3645024" y="2802730"/>
            <a:ext cx="2664295" cy="16462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smtClean="0">
                <a:solidFill>
                  <a:schemeClr val="tx2"/>
                </a:solidFill>
                <a:latin typeface="Eames Century Modern Regular" panose="02000503070705020203" pitchFamily="50" charset="0"/>
              </a:rPr>
              <a:t>Jenter </a:t>
            </a:r>
            <a:r>
              <a:rPr lang="nb-NO" sz="2000" dirty="0">
                <a:solidFill>
                  <a:schemeClr val="tx2"/>
                </a:solidFill>
                <a:latin typeface="Eames Century Modern Regular" panose="02000503070705020203" pitchFamily="50" charset="0"/>
              </a:rPr>
              <a:t>er langt mer utsatt for </a:t>
            </a:r>
            <a:r>
              <a:rPr lang="nb-NO" sz="2000" dirty="0" smtClean="0">
                <a:solidFill>
                  <a:schemeClr val="tx2"/>
                </a:solidFill>
                <a:latin typeface="Eames Century Modern Regular" panose="02000503070705020203" pitchFamily="50" charset="0"/>
              </a:rPr>
              <a:t>seksuell trakassering enn gutter</a:t>
            </a:r>
            <a:endParaRPr lang="nb-NO" sz="2000" dirty="0">
              <a:solidFill>
                <a:schemeClr val="tx2"/>
              </a:solidFill>
              <a:latin typeface="Eames Century Modern Regular" panose="02000503070705020203" pitchFamily="50" charset="0"/>
            </a:endParaRPr>
          </a:p>
        </p:txBody>
      </p:sp>
    </p:spTree>
    <p:extLst>
      <p:ext uri="{BB962C8B-B14F-4D97-AF65-F5344CB8AC3E}">
        <p14:creationId xmlns:p14="http://schemas.microsoft.com/office/powerpoint/2010/main" val="35034935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p:nvPr/>
        </p:nvSpPr>
        <p:spPr>
          <a:xfrm>
            <a:off x="0" y="3517304"/>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dirty="0">
              <a:solidFill>
                <a:srgbClr val="0866B1"/>
              </a:solidFill>
              <a:latin typeface="Akkurat Pro" panose="020B0504020101020102" pitchFamily="34" charset="0"/>
              <a:ea typeface="Akkurat" charset="0"/>
              <a:cs typeface="Akkurat" charset="0"/>
            </a:endParaRPr>
          </a:p>
        </p:txBody>
      </p:sp>
      <p:sp>
        <p:nvSpPr>
          <p:cNvPr id="4" name="Rektangel 3"/>
          <p:cNvSpPr/>
          <p:nvPr/>
        </p:nvSpPr>
        <p:spPr>
          <a:xfrm>
            <a:off x="6093296" y="9345488"/>
            <a:ext cx="438838"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53</a:t>
            </a:r>
            <a:endParaRPr lang="nb-NO" dirty="0">
              <a:latin typeface="Eames Century Modern Regular" panose="02000503070705020203" pitchFamily="50" charset="0"/>
            </a:endParaRPr>
          </a:p>
        </p:txBody>
      </p:sp>
      <p:graphicFrame>
        <p:nvGraphicFramePr>
          <p:cNvPr id="10" name="Diagram 9"/>
          <p:cNvGraphicFramePr>
            <a:graphicFrameLocks/>
          </p:cNvGraphicFramePr>
          <p:nvPr>
            <p:extLst>
              <p:ext uri="{D42A27DB-BD31-4B8C-83A1-F6EECF244321}">
                <p14:modId xmlns:p14="http://schemas.microsoft.com/office/powerpoint/2010/main" val="737363254"/>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270726607"/>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a:off x="345494" y="3514106"/>
            <a:ext cx="6060708" cy="830997"/>
          </a:xfrm>
          <a:prstGeom prst="rect">
            <a:avLst/>
          </a:prstGeom>
        </p:spPr>
        <p:txBody>
          <a:bodyPr wrap="square">
            <a:spAutoFit/>
          </a:bodyPr>
          <a:lstStyle/>
          <a:p>
            <a:r>
              <a:rPr lang="nb-NO" dirty="0" smtClean="0">
                <a:latin typeface="Akkurat Pro" panose="020B0504020101020102" pitchFamily="34" charset="0"/>
              </a:rPr>
              <a:t>Prosentandel som har blitt utsatt for ulike former for seksuell trakassering siste år </a:t>
            </a:r>
          </a:p>
          <a:p>
            <a:r>
              <a:rPr lang="nb-NO" sz="1200" dirty="0">
                <a:latin typeface="Akkurat Pro" panose="020B0504020101020102" pitchFamily="34" charset="0"/>
              </a:rPr>
              <a:t>Blant </a:t>
            </a:r>
            <a:r>
              <a:rPr lang="nb-NO" sz="1200" dirty="0" smtClean="0">
                <a:latin typeface="Akkurat Pro" panose="020B0504020101020102" pitchFamily="34" charset="0"/>
              </a:rPr>
              <a:t>gutter og Jenter</a:t>
            </a:r>
            <a:endParaRPr lang="nb-NO" sz="1200" dirty="0">
              <a:latin typeface="Akkurat Pro" panose="020B0504020101020102" pitchFamily="34" charset="0"/>
            </a:endParaRPr>
          </a:p>
        </p:txBody>
      </p:sp>
      <p:sp>
        <p:nvSpPr>
          <p:cNvPr id="5" name="Rektangel 4"/>
          <p:cNvSpPr/>
          <p:nvPr/>
        </p:nvSpPr>
        <p:spPr>
          <a:xfrm>
            <a:off x="345494" y="1064568"/>
            <a:ext cx="6512506" cy="830997"/>
          </a:xfrm>
          <a:prstGeom prst="rect">
            <a:avLst/>
          </a:prstGeom>
        </p:spPr>
        <p:txBody>
          <a:bodyPr wrap="square">
            <a:spAutoFit/>
          </a:bodyPr>
          <a:lstStyle/>
          <a:p>
            <a:r>
              <a:rPr lang="nb-NO" dirty="0">
                <a:latin typeface="Akkurat Pro" panose="020B0504020101020102" pitchFamily="34" charset="0"/>
              </a:rPr>
              <a:t>Prosentandel som har blitt utsatt for </a:t>
            </a:r>
            <a:r>
              <a:rPr lang="nb-NO" dirty="0" smtClean="0">
                <a:latin typeface="Akkurat Pro" panose="020B0504020101020102" pitchFamily="34" charset="0"/>
              </a:rPr>
              <a:t>seksuell trakassering minst </a:t>
            </a:r>
            <a:r>
              <a:rPr lang="nb-NO" dirty="0">
                <a:latin typeface="Akkurat Pro" panose="020B0504020101020102" pitchFamily="34" charset="0"/>
              </a:rPr>
              <a:t>én gang siste året</a:t>
            </a:r>
          </a:p>
          <a:p>
            <a:r>
              <a:rPr lang="nb-NO" sz="1200" dirty="0" smtClean="0">
                <a:latin typeface="Akkurat Pro" panose="020B0504020101020102" pitchFamily="34" charset="0"/>
              </a:rPr>
              <a:t>Blant gutter og jenter på ulike klassetrinn</a:t>
            </a:r>
            <a:endParaRPr lang="nb-NO" sz="1200" dirty="0">
              <a:latin typeface="Akkurat Pro" panose="020B0504020101020102" pitchFamily="34" charset="0"/>
            </a:endParaRPr>
          </a:p>
        </p:txBody>
      </p:sp>
      <p:graphicFrame>
        <p:nvGraphicFramePr>
          <p:cNvPr id="15" name="Diagram 14"/>
          <p:cNvGraphicFramePr>
            <a:graphicFrameLocks/>
          </p:cNvGraphicFramePr>
          <p:nvPr>
            <p:extLst>
              <p:ext uri="{D42A27DB-BD31-4B8C-83A1-F6EECF244321}">
                <p14:modId xmlns:p14="http://schemas.microsoft.com/office/powerpoint/2010/main" val="582768317"/>
              </p:ext>
            </p:extLst>
          </p:nvPr>
        </p:nvGraphicFramePr>
        <p:xfrm>
          <a:off x="555576" y="4293685"/>
          <a:ext cx="5926968" cy="251675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45439" y="4721608"/>
            <a:ext cx="400110" cy="790048"/>
          </a:xfrm>
          <a:prstGeom prst="rect">
            <a:avLst/>
          </a:prstGeom>
          <a:noFill/>
        </p:spPr>
        <p:txBody>
          <a:bodyPr vert="vert270" wrap="square" rtlCol="0">
            <a:spAutoFit/>
          </a:bodyPr>
          <a:lstStyle/>
          <a:p>
            <a:r>
              <a:rPr lang="nb-NO" sz="1400" dirty="0" smtClean="0">
                <a:solidFill>
                  <a:srgbClr val="0866B1"/>
                </a:solidFill>
                <a:latin typeface="Akkurat Pro" panose="020B0504020101020102" pitchFamily="34" charset="0"/>
                <a:ea typeface="Akkurat" charset="0"/>
                <a:cs typeface="Akkurat" charset="0"/>
              </a:rPr>
              <a:t>Gutter</a:t>
            </a:r>
            <a:endParaRPr lang="nb-NO" sz="1400" dirty="0">
              <a:solidFill>
                <a:srgbClr val="0866B1"/>
              </a:solidFill>
              <a:latin typeface="Akkurat Pro" panose="020B0504020101020102" pitchFamily="34" charset="0"/>
              <a:ea typeface="Akkurat" charset="0"/>
              <a:cs typeface="Akkurat" charset="0"/>
            </a:endParaRPr>
          </a:p>
        </p:txBody>
      </p:sp>
      <p:graphicFrame>
        <p:nvGraphicFramePr>
          <p:cNvPr id="16" name="Diagram 14"/>
          <p:cNvGraphicFramePr>
            <a:graphicFrameLocks/>
          </p:cNvGraphicFramePr>
          <p:nvPr>
            <p:extLst>
              <p:ext uri="{D42A27DB-BD31-4B8C-83A1-F6EECF244321}">
                <p14:modId xmlns:p14="http://schemas.microsoft.com/office/powerpoint/2010/main" val="4167352351"/>
              </p:ext>
            </p:extLst>
          </p:nvPr>
        </p:nvGraphicFramePr>
        <p:xfrm>
          <a:off x="555576" y="7013404"/>
          <a:ext cx="5926968" cy="251675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174690" y="7494955"/>
            <a:ext cx="400110" cy="790048"/>
          </a:xfrm>
          <a:prstGeom prst="rect">
            <a:avLst/>
          </a:prstGeom>
          <a:noFill/>
        </p:spPr>
        <p:txBody>
          <a:bodyPr vert="vert270" wrap="square" rtlCol="0">
            <a:spAutoFit/>
          </a:bodyPr>
          <a:lstStyle/>
          <a:p>
            <a:r>
              <a:rPr lang="nb-NO" sz="1400" dirty="0">
                <a:solidFill>
                  <a:srgbClr val="E89900"/>
                </a:solidFill>
                <a:latin typeface="Akkurat Pro" panose="020B0504020101020102" pitchFamily="34" charset="0"/>
                <a:ea typeface="Akkurat" charset="0"/>
                <a:cs typeface="Akkurat" charset="0"/>
              </a:rPr>
              <a:t>Jenter</a:t>
            </a:r>
            <a:endParaRPr lang="nb-NO" sz="1400" dirty="0">
              <a:solidFill>
                <a:srgbClr val="0866B1"/>
              </a:solidFill>
              <a:latin typeface="Akkurat Pro" panose="020B0504020101020102" pitchFamily="34" charset="0"/>
              <a:ea typeface="Akkurat" charset="0"/>
              <a:cs typeface="Akkurat" charset="0"/>
            </a:endParaRPr>
          </a:p>
        </p:txBody>
      </p:sp>
    </p:spTree>
    <p:extLst>
      <p:ext uri="{BB962C8B-B14F-4D97-AF65-F5344CB8AC3E}">
        <p14:creationId xmlns:p14="http://schemas.microsoft.com/office/powerpoint/2010/main" val="5787420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Nøkkeltall – fylket</a:t>
            </a:r>
            <a:endParaRPr lang="nb-NO" dirty="0"/>
          </a:p>
        </p:txBody>
      </p:sp>
      <p:graphicFrame>
        <p:nvGraphicFramePr>
          <p:cNvPr id="18" name="Diagram 17"/>
          <p:cNvGraphicFramePr>
            <a:graphicFrameLocks/>
          </p:cNvGraphicFramePr>
          <p:nvPr>
            <p:extLst>
              <p:ext uri="{D42A27DB-BD31-4B8C-83A1-F6EECF244321}">
                <p14:modId xmlns:p14="http://schemas.microsoft.com/office/powerpoint/2010/main" val="2191153644"/>
              </p:ext>
            </p:extLst>
          </p:nvPr>
        </p:nvGraphicFramePr>
        <p:xfrm>
          <a:off x="278196" y="992560"/>
          <a:ext cx="5959116" cy="8496944"/>
        </p:xfrm>
        <a:graphic>
          <a:graphicData uri="http://schemas.openxmlformats.org/drawingml/2006/chart">
            <c:chart xmlns:c="http://schemas.openxmlformats.org/drawingml/2006/chart" xmlns:r="http://schemas.openxmlformats.org/officeDocument/2006/relationships" r:id="rId2"/>
          </a:graphicData>
        </a:graphic>
      </p:graphicFrame>
      <p:sp>
        <p:nvSpPr>
          <p:cNvPr id="5" name="Rektangel 4"/>
          <p:cNvSpPr/>
          <p:nvPr/>
        </p:nvSpPr>
        <p:spPr>
          <a:xfrm>
            <a:off x="272189" y="9345488"/>
            <a:ext cx="438133"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54</a:t>
            </a:r>
            <a:endParaRPr lang="nb-NO" dirty="0">
              <a:latin typeface="Eames Century Modern Regular" panose="02000503070705020203" pitchFamily="50" charset="0"/>
            </a:endParaRPr>
          </a:p>
        </p:txBody>
      </p:sp>
    </p:spTree>
    <p:extLst>
      <p:ext uri="{BB962C8B-B14F-4D97-AF65-F5344CB8AC3E}">
        <p14:creationId xmlns:p14="http://schemas.microsoft.com/office/powerpoint/2010/main" val="32022793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278196" y="182995"/>
            <a:ext cx="5887108" cy="554562"/>
          </a:xfrm>
        </p:spPr>
        <p:txBody>
          <a:bodyPr>
            <a:normAutofit/>
          </a:bodyPr>
          <a:lstStyle/>
          <a:p>
            <a:r>
              <a:rPr lang="nb-NO" dirty="0" smtClean="0"/>
              <a:t>Nøkkeltall – definisjoner</a:t>
            </a:r>
            <a:endParaRPr lang="nb-NO" dirty="0"/>
          </a:p>
        </p:txBody>
      </p:sp>
      <p:sp>
        <p:nvSpPr>
          <p:cNvPr id="2" name="TekstSylinder 1"/>
          <p:cNvSpPr txBox="1"/>
          <p:nvPr/>
        </p:nvSpPr>
        <p:spPr>
          <a:xfrm>
            <a:off x="278196" y="1109217"/>
            <a:ext cx="6391164" cy="8956298"/>
          </a:xfrm>
          <a:prstGeom prst="rect">
            <a:avLst/>
          </a:prstGeom>
          <a:noFill/>
        </p:spPr>
        <p:txBody>
          <a:bodyPr wrap="square" rtlCol="0">
            <a:spAutoFit/>
          </a:bodyPr>
          <a:lstStyle/>
          <a:p>
            <a:r>
              <a:rPr lang="nb-NO" sz="1200" b="1" dirty="0">
                <a:latin typeface="Akkurat Pro" panose="020B0504020101020102" pitchFamily="34" charset="0"/>
              </a:rPr>
              <a:t>Fornøyd med foreldrene:</a:t>
            </a:r>
            <a:r>
              <a:rPr lang="nb-NO" sz="1200" dirty="0">
                <a:latin typeface="Akkurat Pro" panose="020B0504020101020102" pitchFamily="34" charset="0"/>
              </a:rPr>
              <a:t> </a:t>
            </a:r>
          </a:p>
          <a:p>
            <a:r>
              <a:rPr lang="nb-NO" sz="1200" dirty="0">
                <a:latin typeface="Akkurat Pro" panose="020B0504020101020102" pitchFamily="34" charset="0"/>
              </a:rPr>
              <a:t>Indikatoren er målt gjennom spørsmålet: «Hvor fornøyd eller misfornøyd er du med foreldrene dine?». Indikatoren viser hvor mange prosent av ungdommene som svarer «svært fornøyd» eller «litt fornøyd</a:t>
            </a:r>
            <a:r>
              <a:rPr lang="nb-NO" sz="1200" dirty="0" smtClean="0">
                <a:latin typeface="Akkurat Pro" panose="020B0504020101020102" pitchFamily="34" charset="0"/>
              </a:rPr>
              <a:t>».</a:t>
            </a:r>
          </a:p>
          <a:p>
            <a:endParaRPr lang="nb-NO" sz="1200" dirty="0">
              <a:latin typeface="Akkurat Pro" panose="020B0504020101020102" pitchFamily="34" charset="0"/>
            </a:endParaRPr>
          </a:p>
          <a:p>
            <a:r>
              <a:rPr lang="nb-NO" sz="1200" b="1" dirty="0">
                <a:latin typeface="Akkurat Pro" panose="020B0504020101020102" pitchFamily="34" charset="0"/>
              </a:rPr>
              <a:t>Fornøyd med lokalmiljøet: </a:t>
            </a:r>
            <a:endParaRPr lang="nb-NO" sz="1200" dirty="0">
              <a:latin typeface="Akkurat Pro" panose="020B0504020101020102" pitchFamily="34" charset="0"/>
            </a:endParaRPr>
          </a:p>
          <a:p>
            <a:r>
              <a:rPr lang="nb-NO" sz="1200" dirty="0">
                <a:latin typeface="Akkurat Pro" panose="020B0504020101020102" pitchFamily="34" charset="0"/>
              </a:rPr>
              <a:t>Indikatoren er målt gjennom spørsmålet: «Hvor fornøyd eller misfornøyd er du med lokalmiljøet ditt?». Indikatoren viser hvor mange prosent av ungdommene som svarer «svært fornøyd» eller «litt fornøyd</a:t>
            </a:r>
            <a:r>
              <a:rPr lang="nb-NO" sz="1200" dirty="0" smtClean="0">
                <a:latin typeface="Akkurat Pro" panose="020B0504020101020102" pitchFamily="34" charset="0"/>
              </a:rPr>
              <a:t>».</a:t>
            </a:r>
          </a:p>
          <a:p>
            <a:endParaRPr lang="nb-NO" sz="1200" dirty="0">
              <a:latin typeface="Akkurat Pro" panose="020B0504020101020102" pitchFamily="34" charset="0"/>
            </a:endParaRPr>
          </a:p>
          <a:p>
            <a:r>
              <a:rPr lang="nb-NO" sz="1200" b="1" dirty="0">
                <a:latin typeface="Akkurat Pro" panose="020B0504020101020102" pitchFamily="34" charset="0"/>
              </a:rPr>
              <a:t>Fornøyd med skolen sin: </a:t>
            </a:r>
            <a:endParaRPr lang="nb-NO" sz="1200" dirty="0">
              <a:latin typeface="Akkurat Pro" panose="020B0504020101020102" pitchFamily="34" charset="0"/>
            </a:endParaRPr>
          </a:p>
          <a:p>
            <a:r>
              <a:rPr lang="nb-NO" sz="1200" dirty="0">
                <a:latin typeface="Akkurat Pro" panose="020B0504020101020102" pitchFamily="34" charset="0"/>
              </a:rPr>
              <a:t>Indikatoren er målt gjennom spørsmålet: «Hvor fornøyd eller misfornøyd er du med skolen din?». Indikatoren viser hvor mange prosent av ungdommene som svarer «svært fornøyd» eller «litt fornøyd</a:t>
            </a:r>
            <a:r>
              <a:rPr lang="nb-NO" sz="1200" dirty="0" smtClean="0">
                <a:latin typeface="Akkurat Pro" panose="020B0504020101020102" pitchFamily="34" charset="0"/>
              </a:rPr>
              <a:t>».</a:t>
            </a:r>
          </a:p>
          <a:p>
            <a:endParaRPr lang="nb-NO" sz="1200" dirty="0">
              <a:latin typeface="Akkurat Pro" panose="020B0504020101020102" pitchFamily="34" charset="0"/>
            </a:endParaRPr>
          </a:p>
          <a:p>
            <a:r>
              <a:rPr lang="nb-NO" sz="1200" b="1" dirty="0">
                <a:latin typeface="Akkurat Pro" panose="020B0504020101020102" pitchFamily="34" charset="0"/>
              </a:rPr>
              <a:t>Er fornøyd med helsa si: </a:t>
            </a:r>
            <a:endParaRPr lang="nb-NO" sz="1200" dirty="0">
              <a:latin typeface="Akkurat Pro" panose="020B0504020101020102" pitchFamily="34" charset="0"/>
            </a:endParaRPr>
          </a:p>
          <a:p>
            <a:r>
              <a:rPr lang="nb-NO" sz="1200" dirty="0">
                <a:latin typeface="Akkurat Pro" panose="020B0504020101020102" pitchFamily="34" charset="0"/>
              </a:rPr>
              <a:t>Indikatoren er målt gjennom spørsmålet: «Hvor fornøyd eller misfornøyd er du med helsa di?». Indikatoren viser hvor mange prosent av ungdommene som svarer «svært fornøyd» eller «litt fornøyd».</a:t>
            </a:r>
          </a:p>
          <a:p>
            <a:endParaRPr lang="nb-NO" sz="1200" dirty="0">
              <a:latin typeface="Akkurat Pro" panose="020B0504020101020102" pitchFamily="34" charset="0"/>
            </a:endParaRPr>
          </a:p>
          <a:p>
            <a:r>
              <a:rPr lang="nb-NO" sz="1200" b="1" dirty="0">
                <a:latin typeface="Akkurat Pro" panose="020B0504020101020102" pitchFamily="34" charset="0"/>
              </a:rPr>
              <a:t>Tror man får et lykkelig liv: </a:t>
            </a:r>
            <a:endParaRPr lang="nb-NO" sz="1200" dirty="0">
              <a:latin typeface="Akkurat Pro" panose="020B0504020101020102" pitchFamily="34" charset="0"/>
            </a:endParaRPr>
          </a:p>
          <a:p>
            <a:r>
              <a:rPr lang="nb-NO" sz="1200" dirty="0">
                <a:latin typeface="Akkurat Pro" panose="020B0504020101020102" pitchFamily="34" charset="0"/>
              </a:rPr>
              <a:t>Indikatoren er målt gjennom spørsmålet: «Tror du at du vil komme til å få et godt og lykkelig liv?». Indikatoren viser hvor mange prosent som svarer «ja».</a:t>
            </a:r>
          </a:p>
          <a:p>
            <a:endParaRPr lang="nb-NO" sz="1200" dirty="0">
              <a:latin typeface="Akkurat Pro" panose="020B0504020101020102" pitchFamily="34" charset="0"/>
            </a:endParaRPr>
          </a:p>
          <a:p>
            <a:r>
              <a:rPr lang="nb-NO" sz="1200" b="1" dirty="0">
                <a:latin typeface="Akkurat Pro" panose="020B0504020101020102" pitchFamily="34" charset="0"/>
              </a:rPr>
              <a:t>Har minst én fortrolig venn: </a:t>
            </a:r>
            <a:endParaRPr lang="nb-NO" sz="1200" dirty="0">
              <a:latin typeface="Akkurat Pro" panose="020B0504020101020102" pitchFamily="34" charset="0"/>
            </a:endParaRPr>
          </a:p>
          <a:p>
            <a:r>
              <a:rPr lang="nb-NO" sz="1200" dirty="0">
                <a:latin typeface="Akkurat Pro" panose="020B0504020101020102" pitchFamily="34" charset="0"/>
              </a:rPr>
              <a:t>Indikatoren er målt gjennom spørsmålet: «Har du minst én venn som du kan stole fullstendig på og kan betro deg til om alt mulig?». Indikatoren viser hvor mange prosent som svarer «Ja, helt sikkert» eller «Ja, det tror jeg</a:t>
            </a:r>
            <a:r>
              <a:rPr lang="nb-NO" sz="1200" dirty="0" smtClean="0">
                <a:latin typeface="Akkurat Pro" panose="020B0504020101020102" pitchFamily="34" charset="0"/>
              </a:rPr>
              <a:t>».</a:t>
            </a:r>
            <a:endParaRPr lang="nb-NO" sz="1200" dirty="0">
              <a:latin typeface="Akkurat Pro" panose="020B0504020101020102" pitchFamily="34" charset="0"/>
            </a:endParaRPr>
          </a:p>
          <a:p>
            <a:endParaRPr lang="nb-NO" sz="1200" dirty="0">
              <a:latin typeface="Akkurat Pro" panose="020B0504020101020102" pitchFamily="34" charset="0"/>
            </a:endParaRPr>
          </a:p>
          <a:p>
            <a:r>
              <a:rPr lang="nb-NO" sz="1200" b="1" dirty="0">
                <a:latin typeface="Akkurat Pro" panose="020B0504020101020102" pitchFamily="34" charset="0"/>
              </a:rPr>
              <a:t>Deltar i organiserte fritidsaktiviteter: </a:t>
            </a:r>
            <a:endParaRPr lang="nb-NO" sz="1200" dirty="0">
              <a:latin typeface="Akkurat Pro" panose="020B0504020101020102" pitchFamily="34" charset="0"/>
            </a:endParaRPr>
          </a:p>
          <a:p>
            <a:r>
              <a:rPr lang="nb-NO" sz="1200" dirty="0">
                <a:latin typeface="Akkurat Pro" panose="020B0504020101020102" pitchFamily="34" charset="0"/>
              </a:rPr>
              <a:t>Indikatoren er målt gjennom spørsmålet: «Er du, eller har du tidligere vært, med i noen organisasjoner, klubber, lag eller foreninger etter at du fylte 10 år?» Indikatoren viser hvor mange prosent av ungdommene som svarer «Ja, jeg er med nå</a:t>
            </a:r>
            <a:r>
              <a:rPr lang="nb-NO" sz="1200" dirty="0" smtClean="0">
                <a:latin typeface="Akkurat Pro" panose="020B0504020101020102" pitchFamily="34" charset="0"/>
              </a:rPr>
              <a:t>».</a:t>
            </a:r>
            <a:endParaRPr lang="nb-NO" sz="1200" dirty="0">
              <a:latin typeface="Akkurat Pro" panose="020B0504020101020102" pitchFamily="34" charset="0"/>
            </a:endParaRPr>
          </a:p>
          <a:p>
            <a:endParaRPr lang="nb-NO" sz="1200" dirty="0">
              <a:latin typeface="Akkurat Pro" panose="020B0504020101020102" pitchFamily="34" charset="0"/>
            </a:endParaRPr>
          </a:p>
          <a:p>
            <a:r>
              <a:rPr lang="nb-NO" sz="1200" b="1" dirty="0">
                <a:latin typeface="Akkurat Pro" panose="020B0504020101020102" pitchFamily="34" charset="0"/>
              </a:rPr>
              <a:t>Bruker mer enn to timer foran en skjerm hver dag: </a:t>
            </a:r>
            <a:endParaRPr lang="nb-NO" sz="1200" dirty="0">
              <a:latin typeface="Akkurat Pro" panose="020B0504020101020102" pitchFamily="34" charset="0"/>
            </a:endParaRPr>
          </a:p>
          <a:p>
            <a:r>
              <a:rPr lang="nb-NO" sz="1200" dirty="0">
                <a:latin typeface="Akkurat Pro" panose="020B0504020101020102" pitchFamily="34" charset="0"/>
              </a:rPr>
              <a:t>Indikatoren er målt gjennom spørsmålet: «Utenom skolen, hvor lang tid bruker du vanligvis på aktiviteter foran en skjerm (TV, data, nettbrett, mobil) i løpet av en dag?». Indikatoren viser hvor mange prosent som svarer to timer eller mer.</a:t>
            </a:r>
          </a:p>
          <a:p>
            <a:endParaRPr lang="nb-NO" sz="1200" dirty="0">
              <a:latin typeface="Akkurat Pro" panose="020B0504020101020102" pitchFamily="34" charset="0"/>
            </a:endParaRPr>
          </a:p>
          <a:p>
            <a:r>
              <a:rPr lang="nb-NO" sz="1200" b="1" dirty="0">
                <a:latin typeface="Akkurat Pro" panose="020B0504020101020102" pitchFamily="34" charset="0"/>
              </a:rPr>
              <a:t>Trener minst én gang i uka: </a:t>
            </a:r>
            <a:endParaRPr lang="nb-NO" sz="1200" dirty="0">
              <a:latin typeface="Akkurat Pro" panose="020B0504020101020102" pitchFamily="34" charset="0"/>
            </a:endParaRPr>
          </a:p>
          <a:p>
            <a:r>
              <a:rPr lang="nb-NO" sz="1200" dirty="0">
                <a:latin typeface="Akkurat Pro" panose="020B0504020101020102" pitchFamily="34" charset="0"/>
              </a:rPr>
              <a:t>Indikatoren er målt gjennom fire spørsmål om hvor ofte ungdom trener eller driver med følgende aktiviteter: «Trener eller konkurrerer i et idrettslag», «Trener på treningsstudio eller helsestudio», «Trener eller trimmer på egen hånd (løper, svømmer, sykler, går tur)» og «Driver med annen organisert trening (dans, kampsport eller lignende)». Indikatoren viser hvor mange prosent som svarer at de trener minst én gang i uka.</a:t>
            </a:r>
          </a:p>
          <a:p>
            <a:endParaRPr lang="nb-NO" sz="1200" dirty="0">
              <a:latin typeface="Akkurat Pro" panose="020B0504020101020102" pitchFamily="34" charset="0"/>
            </a:endParaRPr>
          </a:p>
          <a:p>
            <a:endParaRPr lang="nb-NO" sz="1200" dirty="0">
              <a:latin typeface="Akkurat Pro" panose="020B0504020101020102" pitchFamily="34" charset="0"/>
            </a:endParaRPr>
          </a:p>
        </p:txBody>
      </p:sp>
      <p:sp>
        <p:nvSpPr>
          <p:cNvPr id="4" name="Rektangel 6"/>
          <p:cNvSpPr/>
          <p:nvPr/>
        </p:nvSpPr>
        <p:spPr>
          <a:xfrm>
            <a:off x="6093296" y="9273480"/>
            <a:ext cx="436530"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55</a:t>
            </a:r>
            <a:endParaRPr lang="nb-NO" dirty="0">
              <a:latin typeface="Eames Century Modern Regular" panose="02000503070705020203" pitchFamily="50" charset="0"/>
            </a:endParaRPr>
          </a:p>
        </p:txBody>
      </p:sp>
    </p:spTree>
    <p:extLst>
      <p:ext uri="{BB962C8B-B14F-4D97-AF65-F5344CB8AC3E}">
        <p14:creationId xmlns:p14="http://schemas.microsoft.com/office/powerpoint/2010/main" val="5383581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78196" y="1280592"/>
            <a:ext cx="6391164" cy="6186309"/>
          </a:xfrm>
          <a:prstGeom prst="rect">
            <a:avLst/>
          </a:prstGeom>
          <a:noFill/>
        </p:spPr>
        <p:txBody>
          <a:bodyPr wrap="square" rtlCol="0">
            <a:spAutoFit/>
          </a:bodyPr>
          <a:lstStyle/>
          <a:p>
            <a:r>
              <a:rPr lang="nb-NO" sz="1100" b="1" dirty="0" smtClean="0">
                <a:latin typeface="Akkurat Pro" panose="020B0504020101020102" pitchFamily="34" charset="0"/>
              </a:rPr>
              <a:t>Mye </a:t>
            </a:r>
            <a:r>
              <a:rPr lang="nb-NO" sz="1100" b="1" dirty="0">
                <a:latin typeface="Akkurat Pro" panose="020B0504020101020102" pitchFamily="34" charset="0"/>
              </a:rPr>
              <a:t>plaget av ensomhet:</a:t>
            </a:r>
            <a:endParaRPr lang="nb-NO" sz="1100" dirty="0">
              <a:latin typeface="Akkurat Pro" panose="020B0504020101020102" pitchFamily="34" charset="0"/>
            </a:endParaRPr>
          </a:p>
          <a:p>
            <a:r>
              <a:rPr lang="nb-NO" sz="1100" dirty="0">
                <a:latin typeface="Akkurat Pro" panose="020B0504020101020102" pitchFamily="34" charset="0"/>
              </a:rPr>
              <a:t>Indikatoren er målt gjennom spørsmålet: «Har du i løpet av den siste uka vært plaget av å føle deg ensom?». Indikatoren viser hvor mange prosent av ungdommene som svarer «veldig mye plaget» eller «ganske mye plaget</a:t>
            </a:r>
            <a:r>
              <a:rPr lang="nb-NO" sz="1100" dirty="0" smtClean="0">
                <a:latin typeface="Akkurat Pro" panose="020B0504020101020102" pitchFamily="34" charset="0"/>
              </a:rPr>
              <a:t>».</a:t>
            </a:r>
          </a:p>
          <a:p>
            <a:endParaRPr lang="nb-NO" sz="1100" dirty="0">
              <a:latin typeface="Akkurat Pro" panose="020B0504020101020102" pitchFamily="34" charset="0"/>
            </a:endParaRPr>
          </a:p>
          <a:p>
            <a:r>
              <a:rPr lang="nb-NO" sz="1100" b="1" dirty="0">
                <a:latin typeface="Akkurat Pro" panose="020B0504020101020102" pitchFamily="34" charset="0"/>
              </a:rPr>
              <a:t>Mye plaget av depressive symptomer:</a:t>
            </a:r>
            <a:endParaRPr lang="nb-NO" sz="1100" dirty="0">
              <a:latin typeface="Akkurat Pro" panose="020B0504020101020102" pitchFamily="34" charset="0"/>
            </a:endParaRPr>
          </a:p>
          <a:p>
            <a:r>
              <a:rPr lang="nb-NO" sz="1100" dirty="0">
                <a:latin typeface="Akkurat Pro" panose="020B0504020101020102" pitchFamily="34" charset="0"/>
              </a:rPr>
              <a:t>Indikatoren er målt gjennom et spørsmål om man siste uka har vært plaget av noe av det følgende: «Følt at alt er et slit», «Hatt søvnproblemer», «Følt deg ulykkelig, trist eller deprimert», «Følt håpløshet med tanke på framtida», «Følt deg stiv eller anspent» og «Bekymret deg for mye om ting». Indikatoren viser hvor mange prosent som i </a:t>
            </a:r>
            <a:r>
              <a:rPr lang="nb-NO" sz="1100" dirty="0" smtClean="0">
                <a:latin typeface="Akkurat Pro" panose="020B0504020101020102" pitchFamily="34" charset="0"/>
              </a:rPr>
              <a:t>gjennomsnitt </a:t>
            </a:r>
            <a:r>
              <a:rPr lang="nb-NO" sz="1100" dirty="0">
                <a:latin typeface="Akkurat Pro" panose="020B0504020101020102" pitchFamily="34" charset="0"/>
              </a:rPr>
              <a:t>svarer at de minst er ganske mye plaget av disse symptomene</a:t>
            </a:r>
            <a:r>
              <a:rPr lang="nb-NO" sz="1100" dirty="0" smtClean="0">
                <a:latin typeface="Akkurat Pro" panose="020B0504020101020102" pitchFamily="34" charset="0"/>
              </a:rPr>
              <a:t>.</a:t>
            </a:r>
          </a:p>
          <a:p>
            <a:endParaRPr lang="nb-NO" sz="1100" dirty="0">
              <a:latin typeface="Akkurat Pro" panose="020B0504020101020102" pitchFamily="34" charset="0"/>
            </a:endParaRPr>
          </a:p>
          <a:p>
            <a:r>
              <a:rPr lang="nb-NO" sz="1100" b="1" dirty="0">
                <a:latin typeface="Akkurat Pro" panose="020B0504020101020102" pitchFamily="34" charset="0"/>
              </a:rPr>
              <a:t>Har vært beruset på alkohol siste år:</a:t>
            </a:r>
            <a:endParaRPr lang="nb-NO" sz="1100" dirty="0">
              <a:latin typeface="Akkurat Pro" panose="020B0504020101020102" pitchFamily="34" charset="0"/>
            </a:endParaRPr>
          </a:p>
          <a:p>
            <a:r>
              <a:rPr lang="nb-NO" sz="1100" dirty="0">
                <a:latin typeface="Akkurat Pro" panose="020B0504020101020102" pitchFamily="34" charset="0"/>
              </a:rPr>
              <a:t>Indikatoren er målt gjennom spørsmålet: «Hvor mange ganger har du drukket så mye at du har følt deg tydelig beruset det siste året (de siste 12 måneder)?». Indikatoren viser hvor mange prosent som svarer at de har gjort dette minst én gang</a:t>
            </a:r>
            <a:r>
              <a:rPr lang="nb-NO" sz="1100" dirty="0" smtClean="0">
                <a:latin typeface="Akkurat Pro" panose="020B0504020101020102" pitchFamily="34" charset="0"/>
              </a:rPr>
              <a:t>.</a:t>
            </a:r>
            <a:endParaRPr lang="nb-NO" sz="1100" dirty="0">
              <a:latin typeface="Akkurat Pro" panose="020B0504020101020102" pitchFamily="34" charset="0"/>
            </a:endParaRPr>
          </a:p>
          <a:p>
            <a:endParaRPr lang="nb-NO" sz="1100" dirty="0">
              <a:latin typeface="Akkurat Pro" panose="020B0504020101020102" pitchFamily="34" charset="0"/>
            </a:endParaRPr>
          </a:p>
          <a:p>
            <a:r>
              <a:rPr lang="nb-NO" sz="1100" b="1" dirty="0">
                <a:latin typeface="Akkurat Pro" panose="020B0504020101020102" pitchFamily="34" charset="0"/>
              </a:rPr>
              <a:t>Blitt utsatt for trusler om vold:</a:t>
            </a:r>
            <a:endParaRPr lang="nb-NO" sz="1100" dirty="0">
              <a:latin typeface="Akkurat Pro" panose="020B0504020101020102" pitchFamily="34" charset="0"/>
            </a:endParaRPr>
          </a:p>
          <a:p>
            <a:r>
              <a:rPr lang="nb-NO" sz="1100" dirty="0">
                <a:latin typeface="Akkurat Pro" panose="020B0504020101020102" pitchFamily="34" charset="0"/>
              </a:rPr>
              <a:t>Indikatoren er målt gjennom spørsmål om man i løpet de siste 12 månedene har: «blitt utsatt for trusler om vold». Indikatoren viser hvor mange prosent som svarer at dette har skjedd minst én gang</a:t>
            </a:r>
            <a:r>
              <a:rPr lang="nb-NO" sz="1100" dirty="0" smtClean="0">
                <a:latin typeface="Akkurat Pro" panose="020B0504020101020102" pitchFamily="34" charset="0"/>
              </a:rPr>
              <a:t>.</a:t>
            </a:r>
            <a:endParaRPr lang="nb-NO" sz="1100" dirty="0">
              <a:latin typeface="Akkurat Pro" panose="020B0504020101020102" pitchFamily="34" charset="0"/>
            </a:endParaRPr>
          </a:p>
          <a:p>
            <a:endParaRPr lang="nb-NO" sz="1100" dirty="0">
              <a:latin typeface="Akkurat Pro" panose="020B0504020101020102" pitchFamily="34" charset="0"/>
            </a:endParaRPr>
          </a:p>
          <a:p>
            <a:r>
              <a:rPr lang="nb-NO" sz="1100" b="1" dirty="0">
                <a:latin typeface="Akkurat Pro" panose="020B0504020101020102" pitchFamily="34" charset="0"/>
              </a:rPr>
              <a:t>Blir mobbet:</a:t>
            </a:r>
            <a:endParaRPr lang="nb-NO" sz="1100" dirty="0">
              <a:latin typeface="Akkurat Pro" panose="020B0504020101020102" pitchFamily="34" charset="0"/>
            </a:endParaRPr>
          </a:p>
          <a:p>
            <a:r>
              <a:rPr lang="nb-NO" sz="1100" dirty="0">
                <a:latin typeface="Akkurat Pro" panose="020B0504020101020102" pitchFamily="34" charset="0"/>
              </a:rPr>
              <a:t>Indikatoren er målt gjennom spørsmålet «Blir du selv utsatt for plaging, trusler eller utfrysing av andre unge på skolen eller i fritida?». Indikatoren viser hvor mange prosent som svarer «ja, flere ganger i uka», «ja, omtrent én gang i uka» eller «ja, omtrent hver 14. dag</a:t>
            </a:r>
            <a:r>
              <a:rPr lang="nb-NO" sz="1100" dirty="0" smtClean="0">
                <a:latin typeface="Akkurat Pro" panose="020B0504020101020102" pitchFamily="34" charset="0"/>
              </a:rPr>
              <a:t>».</a:t>
            </a:r>
            <a:endParaRPr lang="nb-NO" sz="1100" dirty="0">
              <a:latin typeface="Akkurat Pro" panose="020B0504020101020102" pitchFamily="34" charset="0"/>
            </a:endParaRPr>
          </a:p>
          <a:p>
            <a:endParaRPr lang="nb-NO" sz="1100" dirty="0">
              <a:latin typeface="Akkurat Pro" panose="020B0504020101020102" pitchFamily="34" charset="0"/>
            </a:endParaRPr>
          </a:p>
          <a:p>
            <a:r>
              <a:rPr lang="nb-NO" sz="1100" b="1" dirty="0" smtClean="0">
                <a:latin typeface="Akkurat Pro" panose="020B0504020101020102" pitchFamily="34" charset="0"/>
              </a:rPr>
              <a:t>Har vært utsatt for seksuell </a:t>
            </a:r>
            <a:r>
              <a:rPr lang="nb-NO" sz="1100" b="1" dirty="0">
                <a:latin typeface="Akkurat Pro" panose="020B0504020101020102" pitchFamily="34" charset="0"/>
              </a:rPr>
              <a:t>trakassering:</a:t>
            </a:r>
          </a:p>
          <a:p>
            <a:r>
              <a:rPr lang="nb-NO" sz="1100" dirty="0">
                <a:latin typeface="Akkurat Pro" panose="020B0504020101020102" pitchFamily="34" charset="0"/>
              </a:rPr>
              <a:t>Indikatoren er målt gjennom spørsmål om man i løpet de siste 12 månedene «At noen mot din vilje befølte deg på en seksuell måte» «At noen på en sårende måte kalte deg for hore, homo eller andre ord med seksuelt innhold» og «At noen spredte negative seksuelle rykter om deg» Indikatoren viser hvor mange prosent som svarer at dette har skjedd minst én gang.</a:t>
            </a:r>
          </a:p>
          <a:p>
            <a:endParaRPr lang="nb-NO" sz="1100" dirty="0" smtClean="0">
              <a:latin typeface="Akkurat Pro" panose="020B0504020101020102" pitchFamily="34" charset="0"/>
            </a:endParaRPr>
          </a:p>
          <a:p>
            <a:endParaRPr lang="nb-NO" sz="1100" dirty="0">
              <a:latin typeface="Akkurat Pro" panose="020B0504020101020102" pitchFamily="34" charset="0"/>
            </a:endParaRPr>
          </a:p>
          <a:p>
            <a:endParaRPr lang="nb-NO" sz="1100" dirty="0">
              <a:latin typeface="Akkurat Pro" panose="020B0504020101020102" pitchFamily="34" charset="0"/>
            </a:endParaRPr>
          </a:p>
          <a:p>
            <a:endParaRPr lang="nb-NO" sz="1100" dirty="0">
              <a:latin typeface="Akkurat Pro" panose="020B0504020101020102" pitchFamily="34" charset="0"/>
            </a:endParaRPr>
          </a:p>
        </p:txBody>
      </p:sp>
      <p:sp>
        <p:nvSpPr>
          <p:cNvPr id="8" name="Tittel 5"/>
          <p:cNvSpPr>
            <a:spLocks noGrp="1"/>
          </p:cNvSpPr>
          <p:nvPr>
            <p:ph type="title"/>
          </p:nvPr>
        </p:nvSpPr>
        <p:spPr>
          <a:xfrm>
            <a:off x="278196" y="182995"/>
            <a:ext cx="5887108" cy="554562"/>
          </a:xfrm>
        </p:spPr>
        <p:txBody>
          <a:bodyPr>
            <a:normAutofit/>
          </a:bodyPr>
          <a:lstStyle/>
          <a:p>
            <a:r>
              <a:rPr lang="nb-NO" dirty="0" smtClean="0"/>
              <a:t>Nøkkeltall – definisjoner </a:t>
            </a:r>
            <a:endParaRPr lang="nb-NO" dirty="0"/>
          </a:p>
        </p:txBody>
      </p:sp>
      <p:sp>
        <p:nvSpPr>
          <p:cNvPr id="4" name="Rektangel 6"/>
          <p:cNvSpPr/>
          <p:nvPr/>
        </p:nvSpPr>
        <p:spPr>
          <a:xfrm>
            <a:off x="57174" y="9345488"/>
            <a:ext cx="442044"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56</a:t>
            </a:r>
            <a:endParaRPr lang="nb-NO" dirty="0">
              <a:latin typeface="Eames Century Modern Regular" panose="02000503070705020203" pitchFamily="50" charset="0"/>
            </a:endParaRPr>
          </a:p>
        </p:txBody>
      </p:sp>
    </p:spTree>
    <p:extLst>
      <p:ext uri="{BB962C8B-B14F-4D97-AF65-F5344CB8AC3E}">
        <p14:creationId xmlns:p14="http://schemas.microsoft.com/office/powerpoint/2010/main" val="34817262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ea typeface="Akkurat" charset="0"/>
              </a:rPr>
              <a:t>Litteratur </a:t>
            </a:r>
            <a:endParaRPr lang="nb-NO" dirty="0">
              <a:ea typeface="Akkurat" charset="0"/>
            </a:endParaRPr>
          </a:p>
        </p:txBody>
      </p:sp>
      <p:sp>
        <p:nvSpPr>
          <p:cNvPr id="19" name="Rektangel 18"/>
          <p:cNvSpPr/>
          <p:nvPr/>
        </p:nvSpPr>
        <p:spPr>
          <a:xfrm>
            <a:off x="5987970" y="9299573"/>
            <a:ext cx="431015"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57</a:t>
            </a:r>
            <a:endParaRPr lang="nb-NO" dirty="0">
              <a:latin typeface="Eames Century Modern Regular" panose="02000503070705020203" pitchFamily="50" charset="0"/>
            </a:endParaRPr>
          </a:p>
        </p:txBody>
      </p:sp>
      <p:sp>
        <p:nvSpPr>
          <p:cNvPr id="8" name="Plassholder for innhold 6"/>
          <p:cNvSpPr>
            <a:spLocks noGrp="1"/>
          </p:cNvSpPr>
          <p:nvPr>
            <p:ph idx="1"/>
          </p:nvPr>
        </p:nvSpPr>
        <p:spPr>
          <a:xfrm>
            <a:off x="272189" y="1076054"/>
            <a:ext cx="6181147" cy="8269434"/>
          </a:xfrm>
        </p:spPr>
        <p:txBody>
          <a:bodyPr numCol="1">
            <a:normAutofit lnSpcReduction="10000"/>
          </a:bodyPr>
          <a:lstStyle/>
          <a:p>
            <a:r>
              <a:rPr lang="nb-NO" sz="1000" b="1" u="sng" dirty="0" smtClean="0">
                <a:latin typeface="Akkurat Pro"/>
                <a:ea typeface="Akkurat" charset="0"/>
                <a:cs typeface="Akkurat" charset="0"/>
              </a:rPr>
              <a:t>Foreldre og foreldreskap</a:t>
            </a:r>
          </a:p>
          <a:p>
            <a:r>
              <a:rPr lang="en-US" sz="1000" b="1" dirty="0" smtClean="0">
                <a:latin typeface="Akkurat Pro"/>
                <a:ea typeface="Akkurat" charset="0"/>
                <a:cs typeface="Akkurat" charset="0"/>
              </a:rPr>
              <a:t>Kari Stefansen, Ingrid Smette &amp; Åse Strandbu</a:t>
            </a:r>
            <a:r>
              <a:rPr lang="en-US" sz="1000" dirty="0" smtClean="0">
                <a:latin typeface="Akkurat Pro"/>
                <a:ea typeface="Akkurat" charset="0"/>
                <a:cs typeface="Akkurat" charset="0"/>
              </a:rPr>
              <a:t> (</a:t>
            </a:r>
            <a:r>
              <a:rPr lang="en-US" sz="1000" dirty="0">
                <a:latin typeface="Akkurat Pro"/>
                <a:ea typeface="Akkurat" charset="0"/>
                <a:cs typeface="Akkurat" charset="0"/>
              </a:rPr>
              <a:t>2016). Understanding the increase in parents’ involvement in organized youth sports. Sport, Education and Society, 111. </a:t>
            </a:r>
            <a:endParaRPr lang="en-US" sz="1000" dirty="0" smtClean="0">
              <a:latin typeface="Akkurat Pro"/>
              <a:ea typeface="Akkurat" charset="0"/>
              <a:cs typeface="Akkurat" charset="0"/>
            </a:endParaRPr>
          </a:p>
          <a:p>
            <a:r>
              <a:rPr lang="en-US" sz="1000" b="1" dirty="0" smtClean="0">
                <a:latin typeface="Akkurat Pro"/>
                <a:ea typeface="Akkurat" charset="0"/>
                <a:cs typeface="Akkurat" charset="0"/>
              </a:rPr>
              <a:t>Jon Ivar Elstad &amp; Kari </a:t>
            </a:r>
            <a:r>
              <a:rPr lang="en-US" sz="1000" b="1" dirty="0">
                <a:latin typeface="Akkurat Pro"/>
                <a:ea typeface="Akkurat" charset="0"/>
                <a:cs typeface="Akkurat" charset="0"/>
              </a:rPr>
              <a:t>Stefansen </a:t>
            </a:r>
            <a:r>
              <a:rPr lang="en-US" sz="1000" dirty="0">
                <a:latin typeface="Akkurat Pro"/>
                <a:ea typeface="Akkurat" charset="0"/>
                <a:cs typeface="Akkurat" charset="0"/>
              </a:rPr>
              <a:t>(2014). Social Variations in Perceived Parenting Styles among Norwegian Adolescents.</a:t>
            </a:r>
            <a:r>
              <a:rPr lang="en-US" sz="1000" i="1" dirty="0">
                <a:latin typeface="Akkurat Pro"/>
                <a:ea typeface="Akkurat" charset="0"/>
                <a:cs typeface="Akkurat" charset="0"/>
              </a:rPr>
              <a:t> Child Indicators Research </a:t>
            </a:r>
            <a:r>
              <a:rPr lang="en-US" sz="1000" dirty="0">
                <a:latin typeface="Akkurat Pro"/>
                <a:ea typeface="Akkurat" charset="0"/>
                <a:cs typeface="Akkurat" charset="0"/>
              </a:rPr>
              <a:t>7(3):</a:t>
            </a:r>
            <a:r>
              <a:rPr lang="en-US" sz="1000" dirty="0" smtClean="0">
                <a:latin typeface="Akkurat Pro"/>
                <a:ea typeface="Akkurat" charset="0"/>
                <a:cs typeface="Akkurat" charset="0"/>
              </a:rPr>
              <a:t>649–70.</a:t>
            </a:r>
          </a:p>
          <a:p>
            <a:endParaRPr lang="nb-NO" sz="1000" dirty="0" smtClean="0">
              <a:latin typeface="Akkurat Pro"/>
              <a:ea typeface="Akkurat" charset="0"/>
              <a:cs typeface="Akkurat" charset="0"/>
            </a:endParaRPr>
          </a:p>
          <a:p>
            <a:pPr algn="just"/>
            <a:r>
              <a:rPr lang="nb-NO" sz="1000" b="1" u="sng" dirty="0" smtClean="0">
                <a:latin typeface="Akkurat Pro"/>
                <a:ea typeface="Akkurat" charset="0"/>
                <a:cs typeface="Akkurat" charset="0"/>
              </a:rPr>
              <a:t>Venner</a:t>
            </a:r>
            <a:endParaRPr lang="nb-NO" sz="1000" b="1" u="sng" dirty="0">
              <a:latin typeface="Akkurat Pro"/>
              <a:ea typeface="Akkurat" charset="0"/>
              <a:cs typeface="Akkurat" charset="0"/>
            </a:endParaRPr>
          </a:p>
          <a:p>
            <a:r>
              <a:rPr lang="nb-NO" sz="1000" b="1" dirty="0" smtClean="0">
                <a:latin typeface="Akkurat Pro"/>
                <a:ea typeface="Akkurat" charset="0"/>
                <a:cs typeface="Akkurat" charset="0"/>
              </a:rPr>
              <a:t>Lars Roar Frøyland &amp; Cay Gjerustad </a:t>
            </a:r>
            <a:r>
              <a:rPr lang="nb-NO" sz="1000" dirty="0" smtClean="0">
                <a:latin typeface="Akkurat Pro"/>
                <a:ea typeface="Akkurat" charset="0"/>
                <a:cs typeface="Akkurat" charset="0"/>
              </a:rPr>
              <a:t>(2012). Vennskap, utdanning og framtidsplaner. Forskjeller og likheter blant ungdom med og uten innvandrerbakgrunn i Oslo. Oslo: NOVA.</a:t>
            </a:r>
          </a:p>
          <a:p>
            <a:endParaRPr lang="nb-NO" sz="1000" dirty="0" smtClean="0">
              <a:latin typeface="Akkurat Pro"/>
              <a:ea typeface="Akkurat" charset="0"/>
              <a:cs typeface="Akkurat" charset="0"/>
            </a:endParaRPr>
          </a:p>
          <a:p>
            <a:r>
              <a:rPr lang="nb-NO" sz="1000" b="1" u="sng" dirty="0" smtClean="0">
                <a:latin typeface="Akkurat Pro"/>
                <a:ea typeface="Akkurat" charset="0"/>
                <a:cs typeface="Akkurat" charset="0"/>
              </a:rPr>
              <a:t>Skole og framtid</a:t>
            </a:r>
          </a:p>
          <a:p>
            <a:r>
              <a:rPr lang="nb-NO" sz="1000" b="1" dirty="0">
                <a:latin typeface="Akkurat Pro"/>
                <a:ea typeface="Akkurat" charset="0"/>
                <a:cs typeface="Akkurat" charset="0"/>
              </a:rPr>
              <a:t>Tormod </a:t>
            </a:r>
            <a:r>
              <a:rPr lang="nb-NO" sz="1000" b="1" dirty="0" smtClean="0">
                <a:latin typeface="Akkurat Pro"/>
                <a:ea typeface="Akkurat" charset="0"/>
                <a:cs typeface="Akkurat" charset="0"/>
              </a:rPr>
              <a:t>Øia </a:t>
            </a:r>
            <a:r>
              <a:rPr lang="nb-NO" sz="1000" dirty="0" smtClean="0">
                <a:latin typeface="Akkurat Pro"/>
                <a:ea typeface="Akkurat" charset="0"/>
                <a:cs typeface="Akkurat" charset="0"/>
              </a:rPr>
              <a:t>(</a:t>
            </a:r>
            <a:r>
              <a:rPr lang="nb-NO" sz="1000" dirty="0">
                <a:latin typeface="Akkurat Pro"/>
                <a:ea typeface="Akkurat" charset="0"/>
                <a:cs typeface="Akkurat" charset="0"/>
              </a:rPr>
              <a:t>2011</a:t>
            </a:r>
            <a:r>
              <a:rPr lang="nb-NO" sz="1000" dirty="0" smtClean="0">
                <a:latin typeface="Akkurat Pro"/>
                <a:ea typeface="Akkurat" charset="0"/>
                <a:cs typeface="Akkurat" charset="0"/>
              </a:rPr>
              <a:t>). </a:t>
            </a:r>
            <a:r>
              <a:rPr lang="nb-NO" sz="1000" i="1" dirty="0" smtClean="0">
                <a:latin typeface="Akkurat Pro"/>
                <a:ea typeface="Akkurat" charset="0"/>
                <a:cs typeface="Akkurat" charset="0"/>
              </a:rPr>
              <a:t>Ungdomsskoleelever. </a:t>
            </a:r>
            <a:r>
              <a:rPr lang="nb-NO" sz="1000" i="1" dirty="0">
                <a:latin typeface="Akkurat Pro"/>
                <a:ea typeface="Akkurat" charset="0"/>
                <a:cs typeface="Akkurat" charset="0"/>
              </a:rPr>
              <a:t>Motivasjon, mestring og resultater</a:t>
            </a:r>
            <a:r>
              <a:rPr lang="nb-NO" sz="1000" dirty="0">
                <a:latin typeface="Akkurat Pro"/>
                <a:ea typeface="Akkurat" charset="0"/>
                <a:cs typeface="Akkurat" charset="0"/>
              </a:rPr>
              <a:t>. </a:t>
            </a:r>
            <a:r>
              <a:rPr lang="nb-NO" sz="1000" dirty="0" smtClean="0">
                <a:latin typeface="Akkurat Pro"/>
                <a:ea typeface="Akkurat" charset="0"/>
                <a:cs typeface="Akkurat" charset="0"/>
              </a:rPr>
              <a:t>NOVA Rapport </a:t>
            </a:r>
            <a:r>
              <a:rPr lang="nb-NO" sz="1000" dirty="0">
                <a:latin typeface="Akkurat Pro"/>
                <a:ea typeface="Akkurat" charset="0"/>
                <a:cs typeface="Akkurat" charset="0"/>
              </a:rPr>
              <a:t>9</a:t>
            </a:r>
            <a:r>
              <a:rPr lang="nb-NO" sz="1000" dirty="0" smtClean="0">
                <a:latin typeface="Akkurat Pro"/>
                <a:ea typeface="Akkurat" charset="0"/>
                <a:cs typeface="Akkurat" charset="0"/>
              </a:rPr>
              <a:t>/2011. Oslo</a:t>
            </a:r>
            <a:r>
              <a:rPr lang="nb-NO" sz="1000" dirty="0">
                <a:latin typeface="Akkurat Pro"/>
                <a:ea typeface="Akkurat" charset="0"/>
                <a:cs typeface="Akkurat" charset="0"/>
              </a:rPr>
              <a:t>: </a:t>
            </a:r>
            <a:r>
              <a:rPr lang="nb-NO" sz="1000" dirty="0" smtClean="0">
                <a:latin typeface="Akkurat Pro"/>
                <a:ea typeface="Akkurat" charset="0"/>
                <a:cs typeface="Akkurat" charset="0"/>
              </a:rPr>
              <a:t>NOVA. </a:t>
            </a:r>
          </a:p>
          <a:p>
            <a:r>
              <a:rPr lang="nb-NO" sz="1000" b="1" dirty="0" smtClean="0">
                <a:latin typeface="Akkurat Pro"/>
                <a:ea typeface="Akkurat" charset="0"/>
                <a:cs typeface="Akkurat" charset="0"/>
              </a:rPr>
              <a:t>Erling Skaalvik </a:t>
            </a:r>
            <a:r>
              <a:rPr lang="nb-NO" sz="1000" b="1" dirty="0">
                <a:latin typeface="Akkurat Pro"/>
                <a:ea typeface="Akkurat" charset="0"/>
                <a:cs typeface="Akkurat" charset="0"/>
              </a:rPr>
              <a:t>&amp; </a:t>
            </a:r>
            <a:r>
              <a:rPr lang="nb-NO" sz="1000" b="1" dirty="0" smtClean="0">
                <a:latin typeface="Akkurat Pro"/>
                <a:ea typeface="Akkurat" charset="0"/>
                <a:cs typeface="Akkurat" charset="0"/>
              </a:rPr>
              <a:t>Roger Andre Federici </a:t>
            </a:r>
            <a:r>
              <a:rPr lang="nb-NO" sz="1000" dirty="0" smtClean="0">
                <a:latin typeface="Akkurat Pro"/>
                <a:ea typeface="Akkurat" charset="0"/>
                <a:cs typeface="Akkurat" charset="0"/>
              </a:rPr>
              <a:t>(</a:t>
            </a:r>
            <a:r>
              <a:rPr lang="nb-NO" sz="1000" dirty="0">
                <a:latin typeface="Akkurat Pro"/>
                <a:ea typeface="Akkurat" charset="0"/>
                <a:cs typeface="Akkurat" charset="0"/>
              </a:rPr>
              <a:t>2015). Prestasjonspresset i skolen. Bedre skole (3</a:t>
            </a:r>
            <a:r>
              <a:rPr lang="nb-NO" sz="1000" dirty="0" smtClean="0">
                <a:latin typeface="Akkurat Pro"/>
                <a:ea typeface="Akkurat" charset="0"/>
                <a:cs typeface="Akkurat" charset="0"/>
              </a:rPr>
              <a:t>).</a:t>
            </a:r>
          </a:p>
          <a:p>
            <a:r>
              <a:rPr lang="nb-NO" sz="1000" b="1" dirty="0" smtClean="0">
                <a:latin typeface="Akkurat Pro"/>
                <a:ea typeface="Akkurat" charset="0"/>
                <a:cs typeface="Akkurat" charset="0"/>
              </a:rPr>
              <a:t>Anders Bakken </a:t>
            </a:r>
            <a:r>
              <a:rPr lang="nb-NO" sz="1000" dirty="0" smtClean="0">
                <a:latin typeface="Akkurat Pro"/>
                <a:ea typeface="Akkurat" charset="0"/>
                <a:cs typeface="Akkurat" charset="0"/>
              </a:rPr>
              <a:t>(</a:t>
            </a:r>
            <a:r>
              <a:rPr lang="nb-NO" sz="1000" dirty="0">
                <a:latin typeface="Akkurat Pro"/>
                <a:ea typeface="Akkurat" charset="0"/>
                <a:cs typeface="Akkurat" charset="0"/>
              </a:rPr>
              <a:t>2016). Endringer i skoleengasjement og utdanningsplaner blant unge med og uten innvandringsbakgrunn. Trender over en 18-årsperiode. </a:t>
            </a:r>
            <a:r>
              <a:rPr lang="nb-NO" sz="1000" i="1" dirty="0">
                <a:latin typeface="Akkurat Pro"/>
                <a:ea typeface="Akkurat" charset="0"/>
                <a:cs typeface="Akkurat" charset="0"/>
              </a:rPr>
              <a:t>Tidsskrift for Ungdomsforskning </a:t>
            </a:r>
            <a:r>
              <a:rPr lang="nb-NO" sz="1000" dirty="0">
                <a:latin typeface="Akkurat Pro"/>
                <a:ea typeface="Akkurat" charset="0"/>
                <a:cs typeface="Akkurat" charset="0"/>
              </a:rPr>
              <a:t>16(1):40–62. </a:t>
            </a:r>
            <a:endParaRPr lang="nb-NO" sz="1000" dirty="0" smtClean="0">
              <a:latin typeface="Akkurat Pro"/>
              <a:ea typeface="Akkurat" charset="0"/>
              <a:cs typeface="Akkurat" charset="0"/>
            </a:endParaRPr>
          </a:p>
          <a:p>
            <a:r>
              <a:rPr lang="nb-NO" sz="1000" b="1" dirty="0" smtClean="0">
                <a:latin typeface="Akkurat Pro"/>
                <a:ea typeface="Akkurat" charset="0"/>
                <a:cs typeface="Akkurat" charset="0"/>
              </a:rPr>
              <a:t>Gunn E. Birkelund &amp; Arne </a:t>
            </a:r>
            <a:r>
              <a:rPr lang="nb-NO" sz="1000" b="1" dirty="0">
                <a:latin typeface="Akkurat Pro"/>
                <a:ea typeface="Akkurat" charset="0"/>
                <a:cs typeface="Akkurat" charset="0"/>
              </a:rPr>
              <a:t>Mastekaasa </a:t>
            </a:r>
            <a:r>
              <a:rPr lang="nb-NO" sz="1000" dirty="0" smtClean="0">
                <a:latin typeface="Akkurat Pro"/>
                <a:ea typeface="Akkurat" charset="0"/>
                <a:cs typeface="Akkurat" charset="0"/>
              </a:rPr>
              <a:t>(</a:t>
            </a:r>
            <a:r>
              <a:rPr lang="nb-NO" sz="1000" dirty="0">
                <a:latin typeface="Akkurat Pro"/>
                <a:ea typeface="Akkurat" charset="0"/>
                <a:cs typeface="Akkurat" charset="0"/>
              </a:rPr>
              <a:t>2009). </a:t>
            </a:r>
            <a:r>
              <a:rPr lang="nb-NO" sz="1000" i="1" dirty="0">
                <a:latin typeface="Akkurat Pro"/>
                <a:ea typeface="Akkurat" charset="0"/>
                <a:cs typeface="Akkurat" charset="0"/>
              </a:rPr>
              <a:t>Integrert? Innvandrere og barn av </a:t>
            </a:r>
            <a:r>
              <a:rPr lang="nb-NO" sz="1000" i="1" dirty="0" smtClean="0">
                <a:latin typeface="Akkurat Pro"/>
                <a:ea typeface="Akkurat" charset="0"/>
                <a:cs typeface="Akkurat" charset="0"/>
              </a:rPr>
              <a:t>innvandrere </a:t>
            </a:r>
            <a:r>
              <a:rPr lang="nb-NO" sz="1000" i="1" dirty="0">
                <a:latin typeface="Akkurat Pro"/>
                <a:ea typeface="Akkurat" charset="0"/>
                <a:cs typeface="Akkurat" charset="0"/>
              </a:rPr>
              <a:t>i utdanning og arbeidsliv</a:t>
            </a:r>
            <a:r>
              <a:rPr lang="nb-NO" sz="1000" dirty="0">
                <a:latin typeface="Akkurat Pro"/>
                <a:ea typeface="Akkurat" charset="0"/>
                <a:cs typeface="Akkurat" charset="0"/>
              </a:rPr>
              <a:t>. Oslo: Abstrakt forlag</a:t>
            </a:r>
            <a:r>
              <a:rPr lang="nb-NO" sz="1000" dirty="0" smtClean="0">
                <a:latin typeface="Akkurat Pro"/>
                <a:ea typeface="Akkurat" charset="0"/>
                <a:cs typeface="Akkurat" charset="0"/>
              </a:rPr>
              <a:t>.</a:t>
            </a:r>
          </a:p>
          <a:p>
            <a:r>
              <a:rPr lang="nb-NO" sz="1000" b="1" dirty="0" smtClean="0">
                <a:latin typeface="Akkurat Pro"/>
                <a:ea typeface="Akkurat" charset="0"/>
                <a:cs typeface="Akkurat" charset="0"/>
              </a:rPr>
              <a:t>Statistikkbanken. ssb.no</a:t>
            </a:r>
          </a:p>
          <a:p>
            <a:endParaRPr lang="nb-NO" sz="1000" dirty="0">
              <a:latin typeface="Akkurat Pro"/>
              <a:ea typeface="Akkurat" charset="0"/>
              <a:cs typeface="Akkurat" charset="0"/>
            </a:endParaRPr>
          </a:p>
          <a:p>
            <a:r>
              <a:rPr lang="nb-NO" sz="1000" b="1" u="sng" dirty="0" smtClean="0">
                <a:latin typeface="Akkurat Pro"/>
                <a:ea typeface="Akkurat" charset="0"/>
                <a:cs typeface="Akkurat" charset="0"/>
              </a:rPr>
              <a:t>Ungdomskultur</a:t>
            </a:r>
          </a:p>
          <a:p>
            <a:r>
              <a:rPr lang="nb-NO" sz="1000" b="1" dirty="0" smtClean="0">
                <a:latin typeface="Akkurat Pro"/>
                <a:ea typeface="Akkurat" charset="0"/>
                <a:cs typeface="Akkurat" charset="0"/>
              </a:rPr>
              <a:t>Guro Ødegård </a:t>
            </a:r>
            <a:r>
              <a:rPr lang="nb-NO" sz="1000" dirty="0" smtClean="0">
                <a:latin typeface="Akkurat Pro"/>
                <a:ea typeface="Akkurat" charset="0"/>
                <a:cs typeface="Akkurat" charset="0"/>
              </a:rPr>
              <a:t>(2016). Ungdom, opprør og tilpasning. Et essay om generasjonsdannelser. </a:t>
            </a:r>
            <a:r>
              <a:rPr lang="nb-NO" sz="1000" i="1" dirty="0" smtClean="0">
                <a:latin typeface="Akkurat Pro"/>
                <a:ea typeface="Akkurat" charset="0"/>
                <a:cs typeface="Akkurat" charset="0"/>
              </a:rPr>
              <a:t>Sosiologi i dag</a:t>
            </a:r>
            <a:r>
              <a:rPr lang="nb-NO" sz="1000" dirty="0" smtClean="0">
                <a:latin typeface="Akkurat Pro"/>
                <a:ea typeface="Akkurat" charset="0"/>
                <a:cs typeface="Akkurat" charset="0"/>
              </a:rPr>
              <a:t>, side 9-37 (nr. 3/4, årgang 46). </a:t>
            </a:r>
          </a:p>
          <a:p>
            <a:r>
              <a:rPr lang="nb-NO" sz="1000" b="1" dirty="0" smtClean="0">
                <a:latin typeface="Akkurat Pro"/>
                <a:ea typeface="Akkurat" charset="0"/>
                <a:cs typeface="Akkurat" charset="0"/>
              </a:rPr>
              <a:t>Tormod Øia &amp; Viggo Vestel </a:t>
            </a:r>
            <a:r>
              <a:rPr lang="nb-NO" sz="1000" dirty="0" smtClean="0">
                <a:latin typeface="Akkurat Pro"/>
                <a:ea typeface="Akkurat" charset="0"/>
                <a:cs typeface="Akkurat" charset="0"/>
              </a:rPr>
              <a:t>(2014). Generasjonskløfta som forsvant. Et ungdomsbilde i endring. </a:t>
            </a:r>
            <a:r>
              <a:rPr lang="nb-NO" sz="1000" i="1" dirty="0" smtClean="0">
                <a:latin typeface="Akkurat Pro"/>
                <a:ea typeface="Akkurat" charset="0"/>
                <a:cs typeface="Akkurat" charset="0"/>
              </a:rPr>
              <a:t>Tidsskrift for ungdomsforskning</a:t>
            </a:r>
            <a:r>
              <a:rPr lang="nb-NO" sz="1000" dirty="0" smtClean="0">
                <a:latin typeface="Akkurat Pro"/>
                <a:ea typeface="Akkurat" charset="0"/>
                <a:cs typeface="Akkurat" charset="0"/>
              </a:rPr>
              <a:t> 14(1):99–133.</a:t>
            </a:r>
          </a:p>
          <a:p>
            <a:endParaRPr lang="en-US" sz="1000" dirty="0">
              <a:latin typeface="Akkurat Pro"/>
              <a:ea typeface="Akkurat" charset="0"/>
              <a:cs typeface="Akkurat" charset="0"/>
            </a:endParaRPr>
          </a:p>
          <a:p>
            <a:r>
              <a:rPr lang="nb-NO" sz="1000" b="1" u="sng" dirty="0" smtClean="0">
                <a:latin typeface="Akkurat Pro"/>
                <a:ea typeface="Akkurat" charset="0"/>
                <a:cs typeface="Akkurat" charset="0"/>
              </a:rPr>
              <a:t>Mediebruk</a:t>
            </a:r>
            <a:endParaRPr lang="nb-NO" sz="1000" b="1" u="sng" dirty="0">
              <a:latin typeface="Akkurat Pro"/>
              <a:ea typeface="Akkurat" charset="0"/>
              <a:cs typeface="Akkurat" charset="0"/>
            </a:endParaRPr>
          </a:p>
          <a:p>
            <a:r>
              <a:rPr lang="nb-NO" sz="1000" b="1" dirty="0" smtClean="0">
                <a:latin typeface="Akkurat Pro"/>
                <a:ea typeface="Akkurat" charset="0"/>
                <a:cs typeface="Akkurat" charset="0"/>
              </a:rPr>
              <a:t>Medietilsynet </a:t>
            </a:r>
            <a:r>
              <a:rPr lang="nb-NO" sz="1000" dirty="0" smtClean="0">
                <a:latin typeface="Akkurat Pro"/>
                <a:ea typeface="Akkurat" charset="0"/>
                <a:cs typeface="Akkurat" charset="0"/>
              </a:rPr>
              <a:t>(2016). </a:t>
            </a:r>
            <a:r>
              <a:rPr lang="nb-NO" sz="1000" dirty="0">
                <a:latin typeface="Akkurat Pro"/>
                <a:ea typeface="Akkurat" charset="0"/>
                <a:cs typeface="Akkurat" charset="0"/>
              </a:rPr>
              <a:t>Barn og medier </a:t>
            </a:r>
            <a:r>
              <a:rPr lang="nb-NO" sz="1000" dirty="0" smtClean="0">
                <a:latin typeface="Akkurat Pro"/>
                <a:ea typeface="Akkurat" charset="0"/>
                <a:cs typeface="Akkurat" charset="0"/>
              </a:rPr>
              <a:t>2016. www.barnogmedier2016.no.</a:t>
            </a:r>
          </a:p>
          <a:p>
            <a:r>
              <a:rPr lang="nb-NO" sz="1000" b="1" dirty="0">
                <a:latin typeface="Akkurat Pro"/>
                <a:ea typeface="Akkurat" charset="0"/>
                <a:cs typeface="Akkurat" charset="0"/>
              </a:rPr>
              <a:t>Lars Roar Frøyland, Marianne B. Hansen, Mira Aaboen Sletten, Leila Torgersen &amp; Tilmann von Soest </a:t>
            </a:r>
            <a:r>
              <a:rPr lang="nb-NO" sz="1000" dirty="0">
                <a:latin typeface="Akkurat Pro"/>
                <a:ea typeface="Akkurat" charset="0"/>
                <a:cs typeface="Akkurat" charset="0"/>
              </a:rPr>
              <a:t>(2010). </a:t>
            </a:r>
            <a:r>
              <a:rPr lang="nb-NO" sz="1000" i="1" dirty="0">
                <a:latin typeface="Akkurat Pro"/>
                <a:ea typeface="Akkurat" charset="0"/>
                <a:cs typeface="Akkurat" charset="0"/>
              </a:rPr>
              <a:t>Uskyldig moro? Pengespill og dataspill blant norsk ungdom</a:t>
            </a:r>
            <a:r>
              <a:rPr lang="nb-NO" sz="1000" dirty="0">
                <a:latin typeface="Akkurat Pro"/>
                <a:ea typeface="Akkurat" charset="0"/>
                <a:cs typeface="Akkurat" charset="0"/>
              </a:rPr>
              <a:t>. </a:t>
            </a:r>
            <a:r>
              <a:rPr lang="nb-NO" sz="1000" dirty="0" smtClean="0">
                <a:latin typeface="Akkurat Pro"/>
                <a:ea typeface="Akkurat" charset="0"/>
                <a:cs typeface="Akkurat" charset="0"/>
              </a:rPr>
              <a:t>NOVA Rapport </a:t>
            </a:r>
            <a:r>
              <a:rPr lang="nb-NO" sz="1000" dirty="0">
                <a:latin typeface="Akkurat Pro"/>
                <a:ea typeface="Akkurat" charset="0"/>
                <a:cs typeface="Akkurat" charset="0"/>
              </a:rPr>
              <a:t>18/10. Oslo: NOVA. </a:t>
            </a:r>
          </a:p>
          <a:p>
            <a:r>
              <a:rPr lang="nb-NO" sz="1000" b="1" dirty="0">
                <a:latin typeface="Akkurat Pro"/>
                <a:ea typeface="Akkurat" charset="0"/>
                <a:cs typeface="Akkurat" charset="0"/>
              </a:rPr>
              <a:t>Mira Aaboen Sletten, Åse Strandbu og Øystein Gilje </a:t>
            </a:r>
            <a:r>
              <a:rPr lang="nb-NO" sz="1000" dirty="0">
                <a:latin typeface="Akkurat Pro"/>
                <a:ea typeface="Akkurat" charset="0"/>
                <a:cs typeface="Akkurat" charset="0"/>
              </a:rPr>
              <a:t>(2015). Idrett, dataspilling og skole – konkurrerende eller på lag? </a:t>
            </a:r>
            <a:r>
              <a:rPr lang="nb-NO" sz="1000" i="1" dirty="0">
                <a:latin typeface="Akkurat Pro"/>
                <a:ea typeface="Akkurat" charset="0"/>
                <a:cs typeface="Akkurat" charset="0"/>
              </a:rPr>
              <a:t>Norsk pedagogisk tidsskrift </a:t>
            </a:r>
            <a:r>
              <a:rPr lang="nb-NO" sz="1000" dirty="0">
                <a:latin typeface="Akkurat Pro"/>
                <a:ea typeface="Akkurat" charset="0"/>
                <a:cs typeface="Akkurat" charset="0"/>
              </a:rPr>
              <a:t>99(05</a:t>
            </a:r>
            <a:r>
              <a:rPr lang="nb-NO" sz="1000" dirty="0" smtClean="0">
                <a:latin typeface="Akkurat Pro"/>
                <a:ea typeface="Akkurat" charset="0"/>
                <a:cs typeface="Akkurat" charset="0"/>
              </a:rPr>
              <a:t>).</a:t>
            </a:r>
          </a:p>
          <a:p>
            <a:endParaRPr lang="nb-NO" sz="1000" dirty="0" smtClean="0">
              <a:latin typeface="Akkurat Pro"/>
              <a:ea typeface="Akkurat" charset="0"/>
              <a:cs typeface="Akkurat" charset="0"/>
            </a:endParaRPr>
          </a:p>
          <a:p>
            <a:r>
              <a:rPr lang="nb-NO" sz="1000" b="1" u="sng" dirty="0" smtClean="0">
                <a:latin typeface="Akkurat Pro"/>
                <a:ea typeface="Akkurat" charset="0"/>
                <a:cs typeface="Akkurat" charset="0"/>
              </a:rPr>
              <a:t>Sosial ulikhet</a:t>
            </a:r>
          </a:p>
          <a:p>
            <a:r>
              <a:rPr lang="nb-NO" sz="1000" b="1" dirty="0" smtClean="0">
                <a:latin typeface="Akkurat Pro"/>
                <a:ea typeface="Akkurat" charset="0"/>
                <a:cs typeface="Akkurat" charset="0"/>
              </a:rPr>
              <a:t>Anders Bakken, Lars Roar Frøyland &amp; Mira Aaboen Sletten </a:t>
            </a:r>
            <a:r>
              <a:rPr lang="nb-NO" sz="1000" dirty="0" smtClean="0">
                <a:latin typeface="Akkurat Pro"/>
                <a:ea typeface="Akkurat" charset="0"/>
                <a:cs typeface="Akkurat" charset="0"/>
              </a:rPr>
              <a:t>(2016). </a:t>
            </a:r>
            <a:r>
              <a:rPr lang="nb-NO" sz="1000" i="1" dirty="0" smtClean="0">
                <a:latin typeface="Akkurat Pro"/>
                <a:ea typeface="Akkurat" charset="0"/>
                <a:cs typeface="Akkurat" charset="0"/>
              </a:rPr>
              <a:t>Sosiale forskjeller i unges liv. Hva sier Ungdata-undersøkelsene? </a:t>
            </a:r>
            <a:r>
              <a:rPr lang="nb-NO" sz="1000" dirty="0" smtClean="0">
                <a:latin typeface="Akkurat Pro"/>
                <a:ea typeface="Akkurat" charset="0"/>
                <a:cs typeface="Akkurat" charset="0"/>
              </a:rPr>
              <a:t>NOVA Rapport 3/16. Oslo: NOVA, Høgskolen i Oslo og Akershus.</a:t>
            </a:r>
          </a:p>
          <a:p>
            <a:r>
              <a:rPr lang="nb-NO" sz="1000" b="1" dirty="0">
                <a:latin typeface="Akkurat Pro"/>
                <a:ea typeface="Akkurat" charset="0"/>
                <a:cs typeface="Akkurat" charset="0"/>
              </a:rPr>
              <a:t>Mira Aaboen </a:t>
            </a:r>
            <a:r>
              <a:rPr lang="nb-NO" sz="1000" b="1" dirty="0" smtClean="0">
                <a:latin typeface="Akkurat Pro"/>
                <a:ea typeface="Akkurat" charset="0"/>
                <a:cs typeface="Akkurat" charset="0"/>
              </a:rPr>
              <a:t>Sletten </a:t>
            </a:r>
            <a:r>
              <a:rPr lang="nb-NO" sz="1000" dirty="0" smtClean="0">
                <a:latin typeface="Akkurat Pro"/>
                <a:ea typeface="Akkurat" charset="0"/>
                <a:cs typeface="Akkurat" charset="0"/>
              </a:rPr>
              <a:t>(2011</a:t>
            </a:r>
            <a:r>
              <a:rPr lang="nb-NO" sz="1000" dirty="0">
                <a:latin typeface="Akkurat Pro"/>
                <a:ea typeface="Akkurat" charset="0"/>
                <a:cs typeface="Akkurat" charset="0"/>
              </a:rPr>
              <a:t>). </a:t>
            </a:r>
            <a:r>
              <a:rPr lang="nb-NO" sz="1000" i="1" dirty="0">
                <a:latin typeface="Akkurat Pro"/>
                <a:ea typeface="Akkurat" charset="0"/>
                <a:cs typeface="Akkurat" charset="0"/>
              </a:rPr>
              <a:t>Å ha, å delta, å være en av gjengen. Velferd og fattigdom i et ungdomsperspektiv. </a:t>
            </a:r>
            <a:r>
              <a:rPr lang="nb-NO" sz="1000" dirty="0" smtClean="0">
                <a:latin typeface="Akkurat Pro"/>
                <a:ea typeface="Akkurat" charset="0"/>
                <a:cs typeface="Akkurat" charset="0"/>
              </a:rPr>
              <a:t>Institutt </a:t>
            </a:r>
            <a:r>
              <a:rPr lang="nb-NO" sz="1000" dirty="0">
                <a:latin typeface="Akkurat Pro"/>
                <a:ea typeface="Akkurat" charset="0"/>
                <a:cs typeface="Akkurat" charset="0"/>
              </a:rPr>
              <a:t>for sosiologi og samfunnsgeografi. Oslo: Universitetet i Oslo</a:t>
            </a:r>
            <a:r>
              <a:rPr lang="nb-NO" sz="1000" dirty="0" smtClean="0">
                <a:latin typeface="Akkurat Pro"/>
                <a:ea typeface="Akkurat" charset="0"/>
                <a:cs typeface="Akkurat" charset="0"/>
              </a:rPr>
              <a:t>.</a:t>
            </a:r>
          </a:p>
          <a:p>
            <a:endParaRPr lang="nb-NO" sz="1000" dirty="0" smtClean="0">
              <a:latin typeface="Akkurat Pro"/>
              <a:ea typeface="Akkurat" charset="0"/>
              <a:cs typeface="Akkurat" charset="0"/>
            </a:endParaRPr>
          </a:p>
          <a:p>
            <a:r>
              <a:rPr lang="nb-NO" sz="1000" b="1" u="sng" dirty="0" smtClean="0">
                <a:latin typeface="Akkurat Pro"/>
                <a:ea typeface="Akkurat" charset="0"/>
                <a:cs typeface="Akkurat" charset="0"/>
              </a:rPr>
              <a:t>Organiserte fritidsaktiviteter</a:t>
            </a:r>
            <a:endParaRPr lang="nb-NO" sz="1000" b="1" u="sng" dirty="0">
              <a:latin typeface="Akkurat Pro"/>
              <a:ea typeface="Akkurat" charset="0"/>
              <a:cs typeface="Akkurat" charset="0"/>
            </a:endParaRPr>
          </a:p>
          <a:p>
            <a:r>
              <a:rPr lang="nb-NO" sz="1000" b="1" dirty="0" smtClean="0">
                <a:latin typeface="Akkurat Pro"/>
                <a:ea typeface="Akkurat" charset="0"/>
                <a:cs typeface="Akkurat" charset="0"/>
              </a:rPr>
              <a:t>Guro Ødegård </a:t>
            </a:r>
            <a:r>
              <a:rPr lang="nb-NO" sz="1000" dirty="0" smtClean="0">
                <a:latin typeface="Akkurat Pro"/>
                <a:ea typeface="Akkurat" charset="0"/>
                <a:cs typeface="Akkurat" charset="0"/>
              </a:rPr>
              <a:t>(</a:t>
            </a:r>
            <a:r>
              <a:rPr lang="nb-NO" sz="1000" dirty="0">
                <a:latin typeface="Akkurat Pro"/>
                <a:ea typeface="Akkurat" charset="0"/>
                <a:cs typeface="Akkurat" charset="0"/>
              </a:rPr>
              <a:t>2007). Troløs ungdom. Endringer i ungdoms deltagelse i frivillige organisasjoner fra 1992 til 2002. I </a:t>
            </a:r>
            <a:r>
              <a:rPr lang="nb-NO" sz="1000" dirty="0" smtClean="0">
                <a:latin typeface="Akkurat Pro"/>
                <a:ea typeface="Akkurat" charset="0"/>
                <a:cs typeface="Akkurat" charset="0"/>
              </a:rPr>
              <a:t>Strandbu &amp; Øia (red): </a:t>
            </a:r>
            <a:r>
              <a:rPr lang="nb-NO" sz="1000" i="1" dirty="0" smtClean="0">
                <a:latin typeface="Akkurat Pro"/>
                <a:ea typeface="Akkurat" charset="0"/>
                <a:cs typeface="Akkurat" charset="0"/>
              </a:rPr>
              <a:t>Ung </a:t>
            </a:r>
            <a:r>
              <a:rPr lang="nb-NO" sz="1000" i="1" dirty="0">
                <a:latin typeface="Akkurat Pro"/>
                <a:ea typeface="Akkurat" charset="0"/>
                <a:cs typeface="Akkurat" charset="0"/>
              </a:rPr>
              <a:t>i Norge. Skole, fritid og </a:t>
            </a:r>
            <a:r>
              <a:rPr lang="nb-NO" sz="1000" i="1" dirty="0" smtClean="0">
                <a:latin typeface="Akkurat Pro"/>
                <a:ea typeface="Akkurat" charset="0"/>
                <a:cs typeface="Akkurat" charset="0"/>
              </a:rPr>
              <a:t>ungdomskultur</a:t>
            </a:r>
            <a:r>
              <a:rPr lang="nb-NO" sz="1000" dirty="0" smtClean="0">
                <a:latin typeface="Akkurat Pro"/>
                <a:ea typeface="Akkurat" charset="0"/>
                <a:cs typeface="Akkurat" charset="0"/>
              </a:rPr>
              <a:t>. </a:t>
            </a:r>
            <a:r>
              <a:rPr lang="nb-NO" sz="1000" dirty="0">
                <a:latin typeface="Akkurat Pro"/>
                <a:ea typeface="Akkurat" charset="0"/>
                <a:cs typeface="Akkurat" charset="0"/>
              </a:rPr>
              <a:t>Oslo: Cappelen Akademisk Forlag</a:t>
            </a:r>
            <a:r>
              <a:rPr lang="nb-NO" sz="1000" dirty="0" smtClean="0">
                <a:latin typeface="Akkurat Pro"/>
                <a:ea typeface="Akkurat" charset="0"/>
                <a:cs typeface="Akkurat" charset="0"/>
              </a:rPr>
              <a:t>.</a:t>
            </a:r>
          </a:p>
          <a:p>
            <a:endParaRPr lang="nb-NO" sz="1000" dirty="0" smtClean="0">
              <a:latin typeface="Akkurat Pro"/>
              <a:ea typeface="Akkurat" charset="0"/>
              <a:cs typeface="Akkurat" charset="0"/>
            </a:endParaRPr>
          </a:p>
          <a:p>
            <a:r>
              <a:rPr lang="nb-NO" sz="1000" b="1" u="sng" dirty="0" smtClean="0">
                <a:latin typeface="Akkurat Pro"/>
                <a:ea typeface="Akkurat" charset="0"/>
                <a:cs typeface="Akkurat" charset="0"/>
              </a:rPr>
              <a:t>Idrett</a:t>
            </a:r>
          </a:p>
          <a:p>
            <a:r>
              <a:rPr lang="nb-NO" sz="1000" b="1" dirty="0" smtClean="0">
                <a:latin typeface="Akkurat Pro"/>
                <a:ea typeface="Akkurat" charset="0"/>
                <a:cs typeface="Akkurat" charset="0"/>
              </a:rPr>
              <a:t>Ørnulf Seippel, Mari Kristin Sisjord &amp; Åse Strandbu </a:t>
            </a:r>
            <a:r>
              <a:rPr lang="nb-NO" sz="1000" dirty="0" smtClean="0">
                <a:latin typeface="Akkurat Pro"/>
                <a:ea typeface="Akkurat" charset="0"/>
                <a:cs typeface="Akkurat" charset="0"/>
              </a:rPr>
              <a:t>(2016). </a:t>
            </a:r>
            <a:r>
              <a:rPr lang="nb-NO" sz="1000" i="1" dirty="0" smtClean="0">
                <a:latin typeface="Akkurat Pro"/>
                <a:ea typeface="Akkurat" charset="0"/>
                <a:cs typeface="Akkurat" charset="0"/>
              </a:rPr>
              <a:t>Ungdom og idrett</a:t>
            </a:r>
            <a:r>
              <a:rPr lang="nb-NO" sz="1000" dirty="0" smtClean="0">
                <a:latin typeface="Akkurat Pro"/>
                <a:ea typeface="Akkurat" charset="0"/>
                <a:cs typeface="Akkurat" charset="0"/>
              </a:rPr>
              <a:t>. Oslo: Cappelen Damm Akademisk.</a:t>
            </a:r>
          </a:p>
          <a:p>
            <a:r>
              <a:rPr lang="nb-NO" sz="1000" b="1" dirty="0" smtClean="0">
                <a:latin typeface="Akkurat Pro"/>
                <a:ea typeface="Akkurat" charset="0"/>
                <a:cs typeface="Akkurat" charset="0"/>
              </a:rPr>
              <a:t>Guro Ødegård, Anders Bakken </a:t>
            </a:r>
            <a:r>
              <a:rPr lang="nb-NO" sz="1000" b="1" dirty="0">
                <a:latin typeface="Akkurat Pro"/>
                <a:ea typeface="Akkurat" charset="0"/>
                <a:cs typeface="Akkurat" charset="0"/>
              </a:rPr>
              <a:t>&amp; Åse Strandbu </a:t>
            </a:r>
            <a:r>
              <a:rPr lang="nb-NO" sz="1000" dirty="0">
                <a:latin typeface="Akkurat Pro"/>
                <a:ea typeface="Akkurat" charset="0"/>
                <a:cs typeface="Akkurat" charset="0"/>
              </a:rPr>
              <a:t>(2016). </a:t>
            </a:r>
            <a:r>
              <a:rPr lang="nb-NO" sz="1000" i="1" dirty="0" smtClean="0">
                <a:latin typeface="Akkurat Pro"/>
                <a:ea typeface="Akkurat" charset="0"/>
                <a:cs typeface="Akkurat" charset="0"/>
              </a:rPr>
              <a:t>Idrettsdeltakelse og trening blant ungdom i Oslo. Barrierer, frafall og endringer over tid. </a:t>
            </a:r>
            <a:r>
              <a:rPr lang="nb-NO" sz="1000" dirty="0" smtClean="0">
                <a:latin typeface="Akkurat Pro"/>
                <a:ea typeface="Akkurat" charset="0"/>
                <a:cs typeface="Akkurat" charset="0"/>
              </a:rPr>
              <a:t>Rapport 2016-7. Oslo/Agder: Senter for forskning på sivilsamfunn og frivillig sektor.</a:t>
            </a:r>
          </a:p>
          <a:p>
            <a:r>
              <a:rPr lang="nb-NO" sz="1000" b="1" dirty="0" smtClean="0">
                <a:latin typeface="Akkurat Pro"/>
                <a:ea typeface="Akkurat" charset="0"/>
                <a:cs typeface="Akkurat" charset="0"/>
              </a:rPr>
              <a:t>Trygve B. Broch </a:t>
            </a:r>
            <a:r>
              <a:rPr lang="nb-NO" sz="1000" dirty="0" smtClean="0">
                <a:latin typeface="Akkurat Pro"/>
                <a:ea typeface="Akkurat" charset="0"/>
                <a:cs typeface="Akkurat" charset="0"/>
              </a:rPr>
              <a:t>(</a:t>
            </a:r>
            <a:r>
              <a:rPr lang="nb-NO" sz="1000" dirty="0">
                <a:latin typeface="Akkurat Pro"/>
                <a:ea typeface="Akkurat" charset="0"/>
                <a:cs typeface="Akkurat" charset="0"/>
              </a:rPr>
              <a:t>2016). </a:t>
            </a:r>
            <a:r>
              <a:rPr lang="nb-NO" sz="1000" dirty="0" smtClean="0">
                <a:latin typeface="Akkurat Pro"/>
                <a:ea typeface="Akkurat" charset="0"/>
                <a:cs typeface="Akkurat" charset="0"/>
              </a:rPr>
              <a:t>Trening til samfunnsdeltakelse. Hvordan idrettsungdom leker med og etablerer solidaritet til hierarkier. </a:t>
            </a:r>
            <a:r>
              <a:rPr lang="nb-NO" sz="1000" i="1" dirty="0">
                <a:latin typeface="Akkurat Pro"/>
                <a:ea typeface="Akkurat" charset="0"/>
                <a:cs typeface="Akkurat" charset="0"/>
              </a:rPr>
              <a:t>Sosiologi i </a:t>
            </a:r>
            <a:r>
              <a:rPr lang="nb-NO" sz="1000" i="1" dirty="0" smtClean="0">
                <a:latin typeface="Akkurat Pro"/>
                <a:ea typeface="Akkurat" charset="0"/>
                <a:cs typeface="Akkurat" charset="0"/>
              </a:rPr>
              <a:t>dag 46 (</a:t>
            </a:r>
            <a:r>
              <a:rPr lang="nb-NO" sz="1000" dirty="0" smtClean="0">
                <a:latin typeface="Akkurat Pro"/>
                <a:ea typeface="Akkurat" charset="0"/>
                <a:cs typeface="Akkurat" charset="0"/>
              </a:rPr>
              <a:t>3/4</a:t>
            </a:r>
            <a:r>
              <a:rPr lang="nb-NO" sz="1000" i="1" dirty="0">
                <a:latin typeface="Akkurat Pro"/>
                <a:ea typeface="Akkurat" charset="0"/>
                <a:cs typeface="Akkurat" charset="0"/>
              </a:rPr>
              <a:t>: </a:t>
            </a:r>
            <a:r>
              <a:rPr lang="nb-NO" sz="1000" dirty="0" smtClean="0">
                <a:latin typeface="Akkurat Pro"/>
                <a:ea typeface="Akkurat" charset="0"/>
                <a:cs typeface="Akkurat" charset="0"/>
              </a:rPr>
              <a:t>64-86). </a:t>
            </a:r>
            <a:endParaRPr lang="nb-NO" sz="1000" dirty="0">
              <a:latin typeface="Akkurat Pro"/>
              <a:ea typeface="Akkurat" charset="0"/>
              <a:cs typeface="Akkurat" charset="0"/>
            </a:endParaRPr>
          </a:p>
          <a:p>
            <a:endParaRPr lang="nb-NO" sz="1000" dirty="0" smtClean="0">
              <a:latin typeface="Akkurat Pro"/>
              <a:ea typeface="Akkurat" charset="0"/>
              <a:cs typeface="Akkurat" charset="0"/>
            </a:endParaRPr>
          </a:p>
        </p:txBody>
      </p:sp>
    </p:spTree>
    <p:extLst>
      <p:ext uri="{BB962C8B-B14F-4D97-AF65-F5344CB8AC3E}">
        <p14:creationId xmlns:p14="http://schemas.microsoft.com/office/powerpoint/2010/main" val="2402418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idx="1"/>
          </p:nvPr>
        </p:nvSpPr>
        <p:spPr>
          <a:xfrm>
            <a:off x="278976" y="1076055"/>
            <a:ext cx="6030344" cy="4130684"/>
          </a:xfrm>
        </p:spPr>
        <p:txBody>
          <a:bodyPr>
            <a:normAutofit/>
          </a:bodyPr>
          <a:lstStyle/>
          <a:p>
            <a:pPr>
              <a:lnSpc>
                <a:spcPts val="1350"/>
              </a:lnSpc>
              <a:spcBef>
                <a:spcPts val="600"/>
              </a:spcBef>
            </a:pPr>
            <a:r>
              <a:rPr lang="nb-NO" sz="1100" dirty="0">
                <a:latin typeface="Akkurat Pro"/>
                <a:ea typeface="Akkurat" charset="0"/>
                <a:cs typeface="Akkurat" charset="0"/>
              </a:rPr>
              <a:t>Selv om en stor del av dagens barndom og ungdomstid foregår innenfor barnehage, skole og ulike fritidsordninger, er foreldrene fremdeles de viktigste omsorgspersonene i oppveksten for de aller fleste. Foreldrenes ressurser – økonomisk, kulturelt og sosialt – danner grunnlaget for barn og unges levekår. I følge barneloven har foreldrene plikt til å sørge for økonomisk underhold og omsorg, de skal sikre en forsvarlig </a:t>
            </a:r>
            <a:r>
              <a:rPr lang="nb-NO" sz="1100" dirty="0" smtClean="0">
                <a:latin typeface="Akkurat Pro"/>
                <a:ea typeface="Akkurat" charset="0"/>
                <a:cs typeface="Akkurat" charset="0"/>
              </a:rPr>
              <a:t>oppdragelse </a:t>
            </a:r>
            <a:r>
              <a:rPr lang="nb-NO" sz="1100" dirty="0">
                <a:latin typeface="Akkurat Pro"/>
                <a:ea typeface="Akkurat" charset="0"/>
                <a:cs typeface="Akkurat" charset="0"/>
              </a:rPr>
              <a:t>og at barnet får en utdanning. </a:t>
            </a:r>
          </a:p>
          <a:p>
            <a:pPr>
              <a:lnSpc>
                <a:spcPts val="1350"/>
              </a:lnSpc>
              <a:spcBef>
                <a:spcPts val="600"/>
              </a:spcBef>
            </a:pPr>
            <a:r>
              <a:rPr lang="nb-NO" sz="1100" dirty="0">
                <a:latin typeface="Akkurat Pro"/>
                <a:ea typeface="Akkurat" charset="0"/>
                <a:cs typeface="Akkurat" charset="0"/>
              </a:rPr>
              <a:t>Etter hvert som barn blir eldre blir deres egne meninger og interesser viktigere. En del av det å være ung handler også om løsrivelse og det å bli en selvstendig person. I dette kan det ligge kimer til konflikter mellom unge og foreldre. Likevel vedvarer som regel den emosjonelle nærheten til foreldrene utover i ungdomstiden, og for mange unge er foreldrene deres de viktigste støttespillerne når det oppstår problemer av ulik art.</a:t>
            </a:r>
          </a:p>
          <a:p>
            <a:pPr>
              <a:lnSpc>
                <a:spcPts val="1350"/>
              </a:lnSpc>
              <a:spcBef>
                <a:spcPts val="600"/>
              </a:spcBef>
            </a:pPr>
            <a:r>
              <a:rPr lang="nb-NO" sz="1100" dirty="0" smtClean="0">
                <a:latin typeface="Akkurat Pro"/>
                <a:ea typeface="Akkurat" charset="0"/>
                <a:cs typeface="Akkurat" charset="0"/>
              </a:rPr>
              <a:t>Ungdata viser at de færreste ungdommer opplever stadige krangler med foreldrene, og at det store flertallet er svært godt fornøyd med foreldrene sine. </a:t>
            </a:r>
          </a:p>
          <a:p>
            <a:pPr>
              <a:lnSpc>
                <a:spcPts val="1350"/>
              </a:lnSpc>
              <a:spcBef>
                <a:spcPts val="600"/>
              </a:spcBef>
            </a:pPr>
            <a:r>
              <a:rPr lang="nb-NO" sz="1100" dirty="0" smtClean="0">
                <a:latin typeface="Akkurat Pro"/>
                <a:ea typeface="Akkurat" charset="0"/>
                <a:cs typeface="Akkurat" charset="0"/>
              </a:rPr>
              <a:t>Svært mange ungdommer har i dag et tillitsfullt og nært forhold </a:t>
            </a:r>
            <a:r>
              <a:rPr lang="nb-NO" sz="1100" dirty="0">
                <a:latin typeface="Akkurat Pro"/>
                <a:ea typeface="Akkurat" charset="0"/>
                <a:cs typeface="Akkurat" charset="0"/>
              </a:rPr>
              <a:t>til </a:t>
            </a:r>
            <a:r>
              <a:rPr lang="nb-NO" sz="1100" dirty="0" smtClean="0">
                <a:latin typeface="Akkurat Pro"/>
                <a:ea typeface="Akkurat" charset="0"/>
                <a:cs typeface="Akkurat" charset="0"/>
              </a:rPr>
              <a:t>sine foreldre, og mye tyder på at den generasjonskløften som preget en del av de tidligere ungdomsgenerasjonene ikke lenger er til stede. At </a:t>
            </a:r>
            <a:r>
              <a:rPr lang="nb-NO" sz="1100" dirty="0">
                <a:latin typeface="Akkurat Pro"/>
                <a:ea typeface="Akkurat" charset="0"/>
                <a:cs typeface="Akkurat" charset="0"/>
              </a:rPr>
              <a:t>båndene mellom dagens ungdom og foreldre er preget av </a:t>
            </a:r>
            <a:r>
              <a:rPr lang="nb-NO" sz="1100" dirty="0" smtClean="0">
                <a:latin typeface="Akkurat Pro"/>
                <a:ea typeface="Akkurat" charset="0"/>
                <a:cs typeface="Akkurat" charset="0"/>
              </a:rPr>
              <a:t>tillit </a:t>
            </a:r>
            <a:r>
              <a:rPr lang="nb-NO" sz="1100" dirty="0">
                <a:latin typeface="Akkurat Pro"/>
                <a:ea typeface="Akkurat" charset="0"/>
                <a:cs typeface="Akkurat" charset="0"/>
              </a:rPr>
              <a:t>understrekes av at svært </a:t>
            </a:r>
            <a:r>
              <a:rPr lang="nb-NO" sz="1100" dirty="0" smtClean="0">
                <a:latin typeface="Akkurat Pro"/>
                <a:ea typeface="Akkurat" charset="0"/>
                <a:cs typeface="Akkurat" charset="0"/>
              </a:rPr>
              <a:t>mange opplever </a:t>
            </a:r>
            <a:r>
              <a:rPr lang="nb-NO" sz="1100" dirty="0">
                <a:latin typeface="Akkurat Pro"/>
                <a:ea typeface="Akkurat" charset="0"/>
                <a:cs typeface="Akkurat" charset="0"/>
              </a:rPr>
              <a:t>at </a:t>
            </a:r>
            <a:r>
              <a:rPr lang="nb-NO" sz="1100" dirty="0" smtClean="0">
                <a:latin typeface="Akkurat Pro"/>
                <a:ea typeface="Akkurat" charset="0"/>
                <a:cs typeface="Akkurat" charset="0"/>
              </a:rPr>
              <a:t>foreldrene </a:t>
            </a:r>
            <a:r>
              <a:rPr lang="nb-NO" sz="1100" dirty="0">
                <a:latin typeface="Akkurat Pro"/>
                <a:ea typeface="Akkurat" charset="0"/>
                <a:cs typeface="Akkurat" charset="0"/>
              </a:rPr>
              <a:t>har god oversikt over hva de gjør i fritiden og hvem de er sammen </a:t>
            </a:r>
            <a:r>
              <a:rPr lang="nb-NO" sz="1100" dirty="0" smtClean="0">
                <a:latin typeface="Akkurat Pro"/>
                <a:ea typeface="Akkurat" charset="0"/>
                <a:cs typeface="Akkurat" charset="0"/>
              </a:rPr>
              <a:t>med.</a:t>
            </a:r>
            <a:endParaRPr lang="nb-NO" sz="1100" dirty="0">
              <a:latin typeface="Akkurat Pro"/>
              <a:ea typeface="Akkurat" charset="0"/>
              <a:cs typeface="Akkurat" charset="0"/>
            </a:endParaRPr>
          </a:p>
        </p:txBody>
      </p:sp>
      <p:sp>
        <p:nvSpPr>
          <p:cNvPr id="6" name="Tittel 5"/>
          <p:cNvSpPr>
            <a:spLocks noGrp="1"/>
          </p:cNvSpPr>
          <p:nvPr>
            <p:ph type="title"/>
          </p:nvPr>
        </p:nvSpPr>
        <p:spPr/>
        <p:txBody>
          <a:bodyPr/>
          <a:lstStyle/>
          <a:p>
            <a:r>
              <a:rPr lang="nb-NO" dirty="0" smtClean="0"/>
              <a:t>Foreldre</a:t>
            </a:r>
            <a:endParaRPr lang="nb-NO" dirty="0"/>
          </a:p>
        </p:txBody>
      </p:sp>
      <p:sp>
        <p:nvSpPr>
          <p:cNvPr id="8" name="Rektangel 7"/>
          <p:cNvSpPr/>
          <p:nvPr/>
        </p:nvSpPr>
        <p:spPr>
          <a:xfrm>
            <a:off x="269560" y="9345488"/>
            <a:ext cx="312906" cy="369332"/>
          </a:xfrm>
          <a:prstGeom prst="rect">
            <a:avLst/>
          </a:prstGeom>
        </p:spPr>
        <p:txBody>
          <a:bodyPr wrap="none">
            <a:spAutoFit/>
          </a:bodyPr>
          <a:lstStyle/>
          <a:p>
            <a:r>
              <a:rPr lang="nb-NO" dirty="0">
                <a:solidFill>
                  <a:schemeClr val="tx2"/>
                </a:solidFill>
                <a:latin typeface="Eames Century Modern Regular" panose="02000503070705020203" pitchFamily="50" charset="0"/>
              </a:rPr>
              <a:t>4</a:t>
            </a:r>
            <a:endParaRPr lang="nb-NO" dirty="0">
              <a:latin typeface="Eames Century Modern Regular" panose="02000503070705020203" pitchFamily="50" charset="0"/>
            </a:endParaRPr>
          </a:p>
        </p:txBody>
      </p:sp>
      <p:sp>
        <p:nvSpPr>
          <p:cNvPr id="11" name="Rektangel 4"/>
          <p:cNvSpPr/>
          <p:nvPr/>
        </p:nvSpPr>
        <p:spPr>
          <a:xfrm>
            <a:off x="316682" y="5360649"/>
            <a:ext cx="5351145" cy="584775"/>
          </a:xfrm>
          <a:prstGeom prst="rect">
            <a:avLst/>
          </a:prstGeom>
        </p:spPr>
        <p:txBody>
          <a:bodyPr wrap="none">
            <a:spAutoFit/>
          </a:bodyPr>
          <a:lstStyle/>
          <a:p>
            <a:r>
              <a:rPr lang="nb-NO" dirty="0">
                <a:latin typeface="Akkurat Pro" panose="020B0504020101020102" pitchFamily="34" charset="0"/>
                <a:ea typeface="Akkurat" charset="0"/>
                <a:cs typeface="Akkurat" charset="0"/>
              </a:rPr>
              <a:t>Hvor fornøyd er </a:t>
            </a:r>
            <a:r>
              <a:rPr lang="nb-NO" dirty="0" smtClean="0">
                <a:latin typeface="Akkurat Pro" panose="020B0504020101020102" pitchFamily="34" charset="0"/>
                <a:ea typeface="Akkurat" charset="0"/>
                <a:cs typeface="Akkurat" charset="0"/>
              </a:rPr>
              <a:t>du </a:t>
            </a:r>
            <a:r>
              <a:rPr lang="nb-NO" dirty="0">
                <a:latin typeface="Akkurat Pro" panose="020B0504020101020102" pitchFamily="34" charset="0"/>
                <a:ea typeface="Akkurat" charset="0"/>
                <a:cs typeface="Akkurat" charset="0"/>
              </a:rPr>
              <a:t>med foreldrene </a:t>
            </a:r>
            <a:r>
              <a:rPr lang="nb-NO" dirty="0" smtClean="0">
                <a:latin typeface="Akkurat Pro" panose="020B0504020101020102" pitchFamily="34" charset="0"/>
                <a:ea typeface="Akkurat" charset="0"/>
                <a:cs typeface="Akkurat" charset="0"/>
              </a:rPr>
              <a:t>dine</a:t>
            </a:r>
            <a:r>
              <a:rPr lang="nb-NO" dirty="0">
                <a:latin typeface="Akkurat Pro" panose="020B0504020101020102" pitchFamily="34" charset="0"/>
                <a:ea typeface="Akkurat" charset="0"/>
                <a:cs typeface="Akkurat" charset="0"/>
              </a:rPr>
              <a:t>?</a:t>
            </a:r>
          </a:p>
          <a:p>
            <a:r>
              <a:rPr lang="nb-NO" sz="1400" dirty="0" smtClean="0">
                <a:latin typeface="Akkurat Pro" panose="020B0504020101020102" pitchFamily="34" charset="0"/>
                <a:ea typeface="Akkurat" charset="0"/>
                <a:cs typeface="Akkurat" charset="0"/>
              </a:rPr>
              <a:t>Prosentandel av elever på videregående skole i Agder og i Norge</a:t>
            </a:r>
            <a:endParaRPr lang="nb-NO" sz="1400" dirty="0">
              <a:latin typeface="Akkurat Pro" panose="020B0504020101020102" pitchFamily="34" charset="0"/>
              <a:ea typeface="Akkurat" charset="0"/>
              <a:cs typeface="Akkurat" charset="0"/>
            </a:endParaRPr>
          </a:p>
        </p:txBody>
      </p:sp>
      <p:graphicFrame>
        <p:nvGraphicFramePr>
          <p:cNvPr id="12" name="Diagram 1"/>
          <p:cNvGraphicFramePr>
            <a:graphicFrameLocks/>
          </p:cNvGraphicFramePr>
          <p:nvPr>
            <p:extLst>
              <p:ext uri="{D42A27DB-BD31-4B8C-83A1-F6EECF244321}">
                <p14:modId xmlns:p14="http://schemas.microsoft.com/office/powerpoint/2010/main" val="4233174028"/>
              </p:ext>
            </p:extLst>
          </p:nvPr>
        </p:nvGraphicFramePr>
        <p:xfrm>
          <a:off x="44625" y="5773422"/>
          <a:ext cx="6264695" cy="3756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Diagram 1"/>
          <p:cNvGraphicFramePr>
            <a:graphicFrameLocks/>
          </p:cNvGraphicFramePr>
          <p:nvPr>
            <p:extLst>
              <p:ext uri="{D42A27DB-BD31-4B8C-83A1-F6EECF244321}">
                <p14:modId xmlns:p14="http://schemas.microsoft.com/office/powerpoint/2010/main" val="2220287452"/>
              </p:ext>
            </p:extLst>
          </p:nvPr>
        </p:nvGraphicFramePr>
        <p:xfrm>
          <a:off x="670520" y="6264847"/>
          <a:ext cx="56388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ktangel 9"/>
          <p:cNvSpPr/>
          <p:nvPr/>
        </p:nvSpPr>
        <p:spPr>
          <a:xfrm>
            <a:off x="3573016" y="3763158"/>
            <a:ext cx="2736304" cy="10458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2"/>
                </a:solidFill>
                <a:latin typeface="Eames Century Modern Regular" panose="02000503070705020203" pitchFamily="50" charset="0"/>
                <a:ea typeface="Akkurat" charset="0"/>
                <a:cs typeface="Times New Roman" panose="02020603050405020304" pitchFamily="18" charset="0"/>
              </a:rPr>
              <a:t>De fleste er </a:t>
            </a:r>
            <a:br>
              <a:rPr lang="nb-NO" sz="2000" dirty="0">
                <a:solidFill>
                  <a:schemeClr val="tx2"/>
                </a:solidFill>
                <a:latin typeface="Eames Century Modern Regular" panose="02000503070705020203" pitchFamily="50" charset="0"/>
                <a:ea typeface="Akkurat" charset="0"/>
                <a:cs typeface="Times New Roman" panose="02020603050405020304" pitchFamily="18" charset="0"/>
              </a:rPr>
            </a:br>
            <a:r>
              <a:rPr lang="nb-NO" sz="2000" dirty="0">
                <a:solidFill>
                  <a:schemeClr val="tx2"/>
                </a:solidFill>
                <a:latin typeface="Eames Century Modern Regular" panose="02000503070705020203" pitchFamily="50" charset="0"/>
                <a:ea typeface="Akkurat" charset="0"/>
                <a:cs typeface="Times New Roman" panose="02020603050405020304" pitchFamily="18" charset="0"/>
              </a:rPr>
              <a:t>svært godt </a:t>
            </a:r>
            <a:r>
              <a:rPr lang="nb-NO" sz="2000" dirty="0" smtClean="0">
                <a:solidFill>
                  <a:schemeClr val="tx2"/>
                </a:solidFill>
                <a:latin typeface="Eames Century Modern Regular" panose="02000503070705020203" pitchFamily="50" charset="0"/>
                <a:ea typeface="Akkurat" charset="0"/>
                <a:cs typeface="Times New Roman" panose="02020603050405020304" pitchFamily="18" charset="0"/>
              </a:rPr>
              <a:t>fornøyd </a:t>
            </a:r>
            <a:br>
              <a:rPr lang="nb-NO" sz="2000" dirty="0" smtClean="0">
                <a:solidFill>
                  <a:schemeClr val="tx2"/>
                </a:solidFill>
                <a:latin typeface="Eames Century Modern Regular" panose="02000503070705020203" pitchFamily="50" charset="0"/>
                <a:ea typeface="Akkurat" charset="0"/>
                <a:cs typeface="Times New Roman" panose="02020603050405020304" pitchFamily="18" charset="0"/>
              </a:rPr>
            </a:br>
            <a:r>
              <a:rPr lang="nb-NO" sz="2000" dirty="0" smtClean="0">
                <a:solidFill>
                  <a:schemeClr val="tx2"/>
                </a:solidFill>
                <a:latin typeface="Eames Century Modern Regular" panose="02000503070705020203" pitchFamily="50" charset="0"/>
                <a:ea typeface="Akkurat" charset="0"/>
                <a:cs typeface="Times New Roman" panose="02020603050405020304" pitchFamily="18" charset="0"/>
              </a:rPr>
              <a:t>med foreldrene sine</a:t>
            </a:r>
            <a:endParaRPr lang="nb-NO" sz="2000" dirty="0">
              <a:solidFill>
                <a:schemeClr val="tx2"/>
              </a:solidFill>
              <a:latin typeface="Eames Century Modern Regular" panose="02000503070705020203" pitchFamily="50" charset="0"/>
              <a:ea typeface="Akkurat" charset="0"/>
              <a:cs typeface="Times New Roman" panose="02020603050405020304" pitchFamily="18" charset="0"/>
            </a:endParaRPr>
          </a:p>
        </p:txBody>
      </p:sp>
    </p:spTree>
    <p:extLst>
      <p:ext uri="{BB962C8B-B14F-4D97-AF65-F5344CB8AC3E}">
        <p14:creationId xmlns:p14="http://schemas.microsoft.com/office/powerpoint/2010/main" val="27928943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latin typeface="Eames Century Modern Regular" panose="02000503070705020203" pitchFamily="50" charset="0"/>
                <a:ea typeface="Akkurat" charset="0"/>
              </a:rPr>
              <a:t>Litteratur </a:t>
            </a:r>
            <a:endParaRPr lang="nb-NO" dirty="0">
              <a:latin typeface="Eames Century Modern Regular" panose="02000503070705020203" pitchFamily="50" charset="0"/>
              <a:ea typeface="Akkurat" charset="0"/>
            </a:endParaRPr>
          </a:p>
        </p:txBody>
      </p:sp>
      <p:sp>
        <p:nvSpPr>
          <p:cNvPr id="4" name="Rektangel 3"/>
          <p:cNvSpPr/>
          <p:nvPr/>
        </p:nvSpPr>
        <p:spPr>
          <a:xfrm>
            <a:off x="57174" y="9160822"/>
            <a:ext cx="442750"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rPr>
              <a:t>58</a:t>
            </a:r>
            <a:endParaRPr lang="nb-NO" dirty="0">
              <a:latin typeface="Eames Century Modern Regular" panose="02000503070705020203" pitchFamily="50" charset="0"/>
            </a:endParaRPr>
          </a:p>
        </p:txBody>
      </p:sp>
      <p:sp>
        <p:nvSpPr>
          <p:cNvPr id="5" name="Plassholder for innhold 6"/>
          <p:cNvSpPr txBox="1">
            <a:spLocks/>
          </p:cNvSpPr>
          <p:nvPr/>
        </p:nvSpPr>
        <p:spPr>
          <a:xfrm>
            <a:off x="278976" y="1136576"/>
            <a:ext cx="6255466" cy="8208912"/>
          </a:xfrm>
          <a:prstGeom prst="rect">
            <a:avLst/>
          </a:prstGeom>
        </p:spPr>
        <p:txBody>
          <a:bodyPr vert="horz" lIns="0" tIns="0" rIns="0" bIns="0" numCol="1" spcCol="540000" rtlCol="0">
            <a:normAutofit lnSpcReduction="10000"/>
          </a:bodyPr>
          <a:lstStyle>
            <a:lvl1pPr marL="0" indent="0" algn="l" defTabSz="1100559" rtl="0" eaLnBrk="1" latinLnBrk="0" hangingPunct="1">
              <a:spcBef>
                <a:spcPct val="20000"/>
              </a:spcBef>
              <a:buFont typeface="Arial" panose="020B0604020202020204" pitchFamily="34" charset="0"/>
              <a:buNone/>
              <a:defRPr sz="1200" kern="1200" baseline="0">
                <a:solidFill>
                  <a:srgbClr val="4D4D4F"/>
                </a:solidFill>
                <a:latin typeface="Calibri" panose="020F0502020204030204" pitchFamily="34" charset="0"/>
                <a:ea typeface="+mn-ea"/>
                <a:cs typeface="+mn-cs"/>
              </a:defRPr>
            </a:lvl1pPr>
            <a:lvl2pPr marL="550280" indent="0" algn="l" defTabSz="1100559" rtl="0" eaLnBrk="1" latinLnBrk="0" hangingPunct="1">
              <a:spcBef>
                <a:spcPct val="20000"/>
              </a:spcBef>
              <a:buFont typeface="Arial" panose="020B0604020202020204" pitchFamily="34" charset="0"/>
              <a:buNone/>
              <a:defRPr sz="1926" kern="1200">
                <a:solidFill>
                  <a:srgbClr val="4D4D4F"/>
                </a:solidFill>
                <a:latin typeface="+mn-lt"/>
                <a:ea typeface="+mn-ea"/>
                <a:cs typeface="+mn-cs"/>
              </a:defRPr>
            </a:lvl2pPr>
            <a:lvl3pPr marL="1375698"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3pPr>
            <a:lvl4pPr marL="1925975"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4pPr>
            <a:lvl5pPr marL="2476253" indent="-275139" algn="l" defTabSz="1100559" rtl="0" eaLnBrk="1" latinLnBrk="0" hangingPunct="1">
              <a:spcBef>
                <a:spcPct val="20000"/>
              </a:spcBef>
              <a:buFont typeface="Arial" panose="020B0604020202020204" pitchFamily="34" charset="0"/>
              <a:buChar char="»"/>
              <a:defRPr sz="1926" kern="1200">
                <a:solidFill>
                  <a:srgbClr val="4D4D4F"/>
                </a:solidFill>
                <a:latin typeface="+mn-lt"/>
                <a:ea typeface="+mn-ea"/>
                <a:cs typeface="+mn-cs"/>
              </a:defRPr>
            </a:lvl5pPr>
            <a:lvl6pPr marL="302653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6pPr>
            <a:lvl7pPr marL="3576812"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7pPr>
            <a:lvl8pPr marL="4127091"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8pPr>
            <a:lvl9pPr marL="4677369" indent="-275139" algn="l" defTabSz="1100559" rtl="0" eaLnBrk="1" latinLnBrk="0" hangingPunct="1">
              <a:spcBef>
                <a:spcPct val="20000"/>
              </a:spcBef>
              <a:buFont typeface="Arial" panose="020B0604020202020204" pitchFamily="34" charset="0"/>
              <a:buChar char="•"/>
              <a:defRPr sz="2408" kern="1200">
                <a:solidFill>
                  <a:schemeClr val="tx1"/>
                </a:solidFill>
                <a:latin typeface="+mn-lt"/>
                <a:ea typeface="+mn-ea"/>
                <a:cs typeface="+mn-cs"/>
              </a:defRPr>
            </a:lvl9pPr>
          </a:lstStyle>
          <a:p>
            <a:r>
              <a:rPr lang="nb-NO" sz="1000" b="1" u="sng" dirty="0" smtClean="0">
                <a:latin typeface="Akkurat Pro" panose="020B0504020101020102" pitchFamily="34" charset="0"/>
                <a:ea typeface="Akkurat" charset="0"/>
                <a:cs typeface="Akkurat" charset="0"/>
              </a:rPr>
              <a:t>Psykisk helse</a:t>
            </a:r>
          </a:p>
          <a:p>
            <a:r>
              <a:rPr lang="nb-NO" sz="1000" b="1" dirty="0" smtClean="0">
                <a:latin typeface="Akkurat Pro" panose="020B0504020101020102" pitchFamily="34" charset="0"/>
                <a:ea typeface="Akkurat" charset="0"/>
                <a:cs typeface="Akkurat" charset="0"/>
              </a:rPr>
              <a:t>Mira Aaboen Sletten &amp; Anders Bakken </a:t>
            </a:r>
            <a:r>
              <a:rPr lang="nb-NO" sz="1000" dirty="0" smtClean="0">
                <a:latin typeface="Akkurat Pro" panose="020B0504020101020102" pitchFamily="34" charset="0"/>
                <a:ea typeface="Akkurat" charset="0"/>
                <a:cs typeface="Akkurat" charset="0"/>
              </a:rPr>
              <a:t>(2016). </a:t>
            </a:r>
            <a:r>
              <a:rPr lang="nb-NO" sz="1000" i="1" dirty="0" smtClean="0">
                <a:latin typeface="Akkurat Pro" panose="020B0504020101020102" pitchFamily="34" charset="0"/>
                <a:ea typeface="Akkurat" charset="0"/>
                <a:cs typeface="Akkurat" charset="0"/>
              </a:rPr>
              <a:t>Psykiske helseplager blant ungdom – tidstrender og samfunnsmessige forklaringer. En kunnskapsoversikt og en empirisk analyse. </a:t>
            </a:r>
            <a:r>
              <a:rPr lang="nb-NO" sz="1000" dirty="0" smtClean="0">
                <a:latin typeface="Akkurat Pro" panose="020B0504020101020102" pitchFamily="34" charset="0"/>
                <a:ea typeface="Akkurat" charset="0"/>
                <a:cs typeface="Akkurat" charset="0"/>
              </a:rPr>
              <a:t>NOVA notat 4/16. Oslo: NOVA, Høgskolen i Oslo og Akershus.</a:t>
            </a:r>
          </a:p>
          <a:p>
            <a:r>
              <a:rPr lang="nb-NO" sz="1000" b="1" dirty="0" smtClean="0">
                <a:latin typeface="Akkurat Pro" panose="020B0504020101020102" pitchFamily="34" charset="0"/>
                <a:ea typeface="Akkurat" charset="0"/>
                <a:cs typeface="Akkurat" charset="0"/>
              </a:rPr>
              <a:t>Tilmann von Soest &amp; Christer Hyggen </a:t>
            </a:r>
            <a:r>
              <a:rPr lang="nb-NO" sz="1000" dirty="0" smtClean="0">
                <a:latin typeface="Akkurat Pro" panose="020B0504020101020102" pitchFamily="34" charset="0"/>
                <a:ea typeface="Akkurat" charset="0"/>
                <a:cs typeface="Akkurat" charset="0"/>
              </a:rPr>
              <a:t>(</a:t>
            </a:r>
            <a:r>
              <a:rPr lang="nb-NO" sz="1000" dirty="0">
                <a:latin typeface="Akkurat Pro" panose="020B0504020101020102" pitchFamily="34" charset="0"/>
                <a:ea typeface="Akkurat" charset="0"/>
                <a:cs typeface="Akkurat" charset="0"/>
              </a:rPr>
              <a:t>2013). Psykiske plager blant ungdom og unge voksne - hva vet vi om utviklingen de siste årtiene? </a:t>
            </a:r>
            <a:r>
              <a:rPr lang="nb-NO" sz="1000" dirty="0" smtClean="0">
                <a:latin typeface="Akkurat Pro" panose="020B0504020101020102" pitchFamily="34" charset="0"/>
                <a:ea typeface="Akkurat" charset="0"/>
                <a:cs typeface="Akkurat" charset="0"/>
              </a:rPr>
              <a:t>I Hammer </a:t>
            </a:r>
            <a:r>
              <a:rPr lang="nb-NO" sz="1000" dirty="0">
                <a:latin typeface="Akkurat Pro" panose="020B0504020101020102" pitchFamily="34" charset="0"/>
                <a:ea typeface="Akkurat" charset="0"/>
                <a:cs typeface="Akkurat" charset="0"/>
              </a:rPr>
              <a:t>&amp; </a:t>
            </a:r>
            <a:r>
              <a:rPr lang="nb-NO" sz="1000" dirty="0" smtClean="0">
                <a:latin typeface="Akkurat Pro" panose="020B0504020101020102" pitchFamily="34" charset="0"/>
                <a:ea typeface="Akkurat" charset="0"/>
                <a:cs typeface="Akkurat" charset="0"/>
              </a:rPr>
              <a:t>Hyggen (red): </a:t>
            </a:r>
            <a:r>
              <a:rPr lang="nb-NO" sz="1000" i="1" dirty="0">
                <a:latin typeface="Akkurat Pro" panose="020B0504020101020102" pitchFamily="34" charset="0"/>
                <a:ea typeface="Akkurat" charset="0"/>
                <a:cs typeface="Akkurat" charset="0"/>
              </a:rPr>
              <a:t>Ung voksen og utenfor. Mestring og marginalisering på vei til voksenlivet</a:t>
            </a:r>
            <a:r>
              <a:rPr lang="nb-NO" sz="1000" dirty="0">
                <a:latin typeface="Akkurat Pro" panose="020B0504020101020102" pitchFamily="34" charset="0"/>
                <a:ea typeface="Akkurat" charset="0"/>
                <a:cs typeface="Akkurat" charset="0"/>
              </a:rPr>
              <a:t>. Oslo: Gyldendal akademiske. </a:t>
            </a:r>
            <a:endParaRPr lang="nb-NO" sz="1000" dirty="0" smtClean="0">
              <a:latin typeface="Akkurat Pro" panose="020B0504020101020102" pitchFamily="34" charset="0"/>
              <a:ea typeface="Akkurat" charset="0"/>
              <a:cs typeface="Akkurat" charset="0"/>
            </a:endParaRPr>
          </a:p>
          <a:p>
            <a:r>
              <a:rPr lang="nb-NO" sz="1000" b="1" dirty="0" smtClean="0">
                <a:latin typeface="Akkurat Pro" panose="020B0504020101020102" pitchFamily="34" charset="0"/>
                <a:ea typeface="Akkurat" charset="0"/>
                <a:cs typeface="Akkurat" charset="0"/>
              </a:rPr>
              <a:t>Silje Hartberg &amp; Kristinn </a:t>
            </a:r>
            <a:r>
              <a:rPr lang="nb-NO" sz="1000" b="1" dirty="0">
                <a:latin typeface="Akkurat Pro" panose="020B0504020101020102" pitchFamily="34" charset="0"/>
                <a:ea typeface="Akkurat" charset="0"/>
                <a:cs typeface="Akkurat" charset="0"/>
              </a:rPr>
              <a:t>Hegna </a:t>
            </a:r>
            <a:r>
              <a:rPr lang="nb-NO" sz="1000" dirty="0">
                <a:latin typeface="Akkurat Pro" panose="020B0504020101020102" pitchFamily="34" charset="0"/>
                <a:ea typeface="Akkurat" charset="0"/>
                <a:cs typeface="Akkurat" charset="0"/>
              </a:rPr>
              <a:t>(2014). "Hør på meg. Ungdomsundersøkelsen i Stavanger 2013." NOVA-rapport 2/14. Oslo: NOVA. </a:t>
            </a:r>
            <a:endParaRPr lang="nb-NO" sz="1000" dirty="0" smtClean="0">
              <a:latin typeface="Akkurat Pro" panose="020B0504020101020102" pitchFamily="34" charset="0"/>
              <a:ea typeface="Akkurat" charset="0"/>
              <a:cs typeface="Akkurat" charset="0"/>
            </a:endParaRPr>
          </a:p>
          <a:p>
            <a:r>
              <a:rPr lang="nb-NO" sz="1000" b="1" dirty="0" smtClean="0">
                <a:latin typeface="Akkurat Pro" panose="020B0504020101020102" pitchFamily="34" charset="0"/>
                <a:ea typeface="Akkurat" charset="0"/>
                <a:cs typeface="Akkurat" charset="0"/>
              </a:rPr>
              <a:t>Lars Wichstrøm </a:t>
            </a:r>
            <a:r>
              <a:rPr lang="nb-NO" sz="1000" dirty="0" smtClean="0">
                <a:latin typeface="Akkurat Pro" panose="020B0504020101020102" pitchFamily="34" charset="0"/>
                <a:ea typeface="Akkurat" charset="0"/>
                <a:cs typeface="Akkurat" charset="0"/>
              </a:rPr>
              <a:t>(</a:t>
            </a:r>
            <a:r>
              <a:rPr lang="nb-NO" sz="1000" dirty="0">
                <a:latin typeface="Akkurat Pro" panose="020B0504020101020102" pitchFamily="34" charset="0"/>
                <a:ea typeface="Akkurat" charset="0"/>
                <a:cs typeface="Akkurat" charset="0"/>
              </a:rPr>
              <a:t>2006). Internaliserende vansker. I Ung i Norge – psykososiale utfordringer. Oslo: Cappelen Damm Akademisk.</a:t>
            </a:r>
            <a:endParaRPr lang="nb-NO" sz="1000" dirty="0" smtClean="0">
              <a:latin typeface="Akkurat Pro" panose="020B0504020101020102" pitchFamily="34" charset="0"/>
              <a:ea typeface="Akkurat" charset="0"/>
              <a:cs typeface="Akkurat" charset="0"/>
            </a:endParaRPr>
          </a:p>
          <a:p>
            <a:endParaRPr lang="nb-NO" sz="1000" dirty="0">
              <a:latin typeface="Akkurat Pro" panose="020B0504020101020102" pitchFamily="34" charset="0"/>
              <a:ea typeface="Akkurat" charset="0"/>
              <a:cs typeface="Akkurat" charset="0"/>
            </a:endParaRPr>
          </a:p>
          <a:p>
            <a:r>
              <a:rPr lang="nb-NO" sz="1000" b="1" u="sng" dirty="0" smtClean="0">
                <a:latin typeface="Akkurat Pro" panose="020B0504020101020102" pitchFamily="34" charset="0"/>
                <a:ea typeface="Akkurat" charset="0"/>
                <a:cs typeface="Akkurat" charset="0"/>
              </a:rPr>
              <a:t>Helse og trivsel</a:t>
            </a:r>
            <a:endParaRPr lang="nb-NO" sz="1000" b="1" u="sng" dirty="0">
              <a:latin typeface="Akkurat Pro" panose="020B0504020101020102" pitchFamily="34" charset="0"/>
              <a:ea typeface="Akkurat" charset="0"/>
              <a:cs typeface="Akkurat" charset="0"/>
            </a:endParaRPr>
          </a:p>
          <a:p>
            <a:r>
              <a:rPr lang="nb-NO" sz="1000" b="1" dirty="0" smtClean="0">
                <a:latin typeface="Akkurat Pro" panose="020B0504020101020102" pitchFamily="34" charset="0"/>
                <a:ea typeface="Akkurat" charset="0"/>
                <a:cs typeface="Akkurat" charset="0"/>
              </a:rPr>
              <a:t>Oddrun Samdal </a:t>
            </a:r>
            <a:r>
              <a:rPr lang="nb-NO" sz="1000" dirty="0" smtClean="0">
                <a:latin typeface="Akkurat Pro" panose="020B0504020101020102" pitchFamily="34" charset="0"/>
                <a:ea typeface="Akkurat" charset="0"/>
                <a:cs typeface="Akkurat" charset="0"/>
              </a:rPr>
              <a:t>m.fl. </a:t>
            </a:r>
            <a:r>
              <a:rPr lang="nb-NO" sz="1000" dirty="0">
                <a:latin typeface="Akkurat Pro" panose="020B0504020101020102" pitchFamily="34" charset="0"/>
                <a:ea typeface="Akkurat" charset="0"/>
                <a:cs typeface="Akkurat" charset="0"/>
              </a:rPr>
              <a:t>(2016). </a:t>
            </a:r>
            <a:r>
              <a:rPr lang="nb-NO" sz="1000" i="1" dirty="0">
                <a:latin typeface="Akkurat Pro" panose="020B0504020101020102" pitchFamily="34" charset="0"/>
                <a:ea typeface="Akkurat" charset="0"/>
                <a:cs typeface="Akkurat" charset="0"/>
              </a:rPr>
              <a:t>Helse og trivsel blant barn og unge</a:t>
            </a:r>
            <a:r>
              <a:rPr lang="nb-NO" sz="1000" dirty="0">
                <a:latin typeface="Akkurat Pro" panose="020B0504020101020102" pitchFamily="34" charset="0"/>
                <a:ea typeface="Akkurat" charset="0"/>
                <a:cs typeface="Akkurat" charset="0"/>
              </a:rPr>
              <a:t>. Hemil-rapport 1/2015. </a:t>
            </a:r>
            <a:r>
              <a:rPr lang="nb-NO" sz="1000" dirty="0" smtClean="0">
                <a:latin typeface="Akkurat Pro" panose="020B0504020101020102" pitchFamily="34" charset="0"/>
                <a:ea typeface="Akkurat" charset="0"/>
                <a:cs typeface="Akkurat" charset="0"/>
              </a:rPr>
              <a:t>Agder: </a:t>
            </a:r>
            <a:r>
              <a:rPr lang="nb-NO" sz="1000" dirty="0">
                <a:latin typeface="Akkurat Pro" panose="020B0504020101020102" pitchFamily="34" charset="0"/>
                <a:ea typeface="Akkurat" charset="0"/>
                <a:cs typeface="Akkurat" charset="0"/>
              </a:rPr>
              <a:t>Hemil-senteret, Universitetet i </a:t>
            </a:r>
            <a:r>
              <a:rPr lang="nb-NO" sz="1000" dirty="0" smtClean="0">
                <a:latin typeface="Akkurat Pro" panose="020B0504020101020102" pitchFamily="34" charset="0"/>
                <a:ea typeface="Akkurat" charset="0"/>
                <a:cs typeface="Akkurat" charset="0"/>
              </a:rPr>
              <a:t>Agder.</a:t>
            </a:r>
          </a:p>
          <a:p>
            <a:endParaRPr lang="nb-NO" sz="1000" b="1" dirty="0" smtClean="0">
              <a:latin typeface="Akkurat Pro" panose="020B0504020101020102" pitchFamily="34" charset="0"/>
              <a:ea typeface="Akkurat" charset="0"/>
              <a:cs typeface="Akkurat" charset="0"/>
            </a:endParaRPr>
          </a:p>
          <a:p>
            <a:r>
              <a:rPr lang="nb-NO" sz="1000" b="1" u="sng" dirty="0" smtClean="0">
                <a:latin typeface="Akkurat Pro" panose="020B0504020101020102" pitchFamily="34" charset="0"/>
                <a:ea typeface="Akkurat" charset="0"/>
                <a:cs typeface="Akkurat" charset="0"/>
              </a:rPr>
              <a:t>Rusmidler</a:t>
            </a:r>
          </a:p>
          <a:p>
            <a:r>
              <a:rPr lang="nb-NO" sz="1000" b="1" dirty="0" smtClean="0">
                <a:latin typeface="Akkurat Pro" panose="020B0504020101020102" pitchFamily="34" charset="0"/>
                <a:ea typeface="Akkurat" charset="0"/>
                <a:cs typeface="Akkurat" charset="0"/>
              </a:rPr>
              <a:t>Willy Pedersen </a:t>
            </a:r>
            <a:r>
              <a:rPr lang="nb-NO" sz="1000" dirty="0" smtClean="0">
                <a:latin typeface="Akkurat Pro" panose="020B0504020101020102" pitchFamily="34" charset="0"/>
                <a:ea typeface="Akkurat" charset="0"/>
                <a:cs typeface="Akkurat" charset="0"/>
              </a:rPr>
              <a:t>(2015). </a:t>
            </a:r>
            <a:r>
              <a:rPr lang="nb-NO" sz="1000" i="1" dirty="0" smtClean="0">
                <a:latin typeface="Akkurat Pro" panose="020B0504020101020102" pitchFamily="34" charset="0"/>
                <a:ea typeface="Akkurat" charset="0"/>
                <a:cs typeface="Akkurat" charset="0"/>
              </a:rPr>
              <a:t>Bittersøtt</a:t>
            </a:r>
            <a:r>
              <a:rPr lang="nb-NO" sz="1000" dirty="0" smtClean="0">
                <a:latin typeface="Akkurat Pro" panose="020B0504020101020102" pitchFamily="34" charset="0"/>
                <a:ea typeface="Akkurat" charset="0"/>
                <a:cs typeface="Akkurat" charset="0"/>
              </a:rPr>
              <a:t>. Oslo: Universitetsforlaget.</a:t>
            </a:r>
          </a:p>
          <a:p>
            <a:r>
              <a:rPr lang="en-US" sz="1000" b="1" dirty="0" smtClean="0">
                <a:latin typeface="Akkurat Pro" panose="020B0504020101020102" pitchFamily="34" charset="0"/>
                <a:ea typeface="Akkurat" charset="0"/>
                <a:cs typeface="Akkurat" charset="0"/>
              </a:rPr>
              <a:t>Willy Pedersen &amp; Tilmann von Soest </a:t>
            </a:r>
            <a:r>
              <a:rPr lang="en-US" sz="1000" dirty="0" smtClean="0">
                <a:latin typeface="Akkurat Pro" panose="020B0504020101020102" pitchFamily="34" charset="0"/>
                <a:ea typeface="Akkurat" charset="0"/>
                <a:cs typeface="Akkurat" charset="0"/>
              </a:rPr>
              <a:t>(</a:t>
            </a:r>
            <a:r>
              <a:rPr lang="en-US" sz="1000" dirty="0">
                <a:latin typeface="Akkurat Pro" panose="020B0504020101020102" pitchFamily="34" charset="0"/>
                <a:ea typeface="Akkurat" charset="0"/>
                <a:cs typeface="Akkurat" charset="0"/>
              </a:rPr>
              <a:t>2015). Adolescent alcohol use and binge drinking: An 18-year trend study of prevalence and correlates. Alcohol and alcoholism, 50(2), 219-225. </a:t>
            </a:r>
            <a:endParaRPr lang="en-US" sz="1000" dirty="0" smtClean="0">
              <a:latin typeface="Akkurat Pro" panose="020B0504020101020102" pitchFamily="34" charset="0"/>
              <a:ea typeface="Akkurat" charset="0"/>
              <a:cs typeface="Akkurat" charset="0"/>
            </a:endParaRPr>
          </a:p>
          <a:p>
            <a:r>
              <a:rPr lang="nb-NO" sz="1000" b="1" dirty="0" smtClean="0">
                <a:latin typeface="Akkurat Pro" panose="020B0504020101020102" pitchFamily="34" charset="0"/>
                <a:ea typeface="Akkurat" charset="0"/>
                <a:cs typeface="Akkurat" charset="0"/>
              </a:rPr>
              <a:t>Tormod Øia </a:t>
            </a:r>
            <a:r>
              <a:rPr lang="nb-NO" sz="1000" dirty="0" smtClean="0">
                <a:latin typeface="Akkurat Pro" panose="020B0504020101020102" pitchFamily="34" charset="0"/>
                <a:ea typeface="Akkurat" charset="0"/>
                <a:cs typeface="Akkurat" charset="0"/>
              </a:rPr>
              <a:t>(2013). Ungdom, rus og marginalisering. Oslo: Cappelen Damm Akademisk.</a:t>
            </a:r>
          </a:p>
          <a:p>
            <a:endParaRPr lang="nb-NO" sz="1000" dirty="0" smtClean="0">
              <a:latin typeface="Akkurat Pro" panose="020B0504020101020102" pitchFamily="34" charset="0"/>
              <a:ea typeface="Akkurat" charset="0"/>
              <a:cs typeface="Akkurat" charset="0"/>
            </a:endParaRPr>
          </a:p>
          <a:p>
            <a:r>
              <a:rPr lang="nb-NO" sz="1000" b="1" u="sng" dirty="0" smtClean="0">
                <a:latin typeface="Akkurat Pro" panose="020B0504020101020102" pitchFamily="34" charset="0"/>
                <a:ea typeface="Akkurat" charset="0"/>
                <a:cs typeface="Akkurat" charset="0"/>
              </a:rPr>
              <a:t>Mobbing</a:t>
            </a:r>
            <a:endParaRPr lang="nb-NO" sz="1000" b="1" u="sng" dirty="0">
              <a:latin typeface="Akkurat Pro" panose="020B0504020101020102" pitchFamily="34" charset="0"/>
              <a:ea typeface="Akkurat" charset="0"/>
              <a:cs typeface="Akkurat" charset="0"/>
            </a:endParaRPr>
          </a:p>
          <a:p>
            <a:r>
              <a:rPr lang="en-US" sz="1000" b="1" dirty="0" smtClean="0">
                <a:latin typeface="Akkurat Pro" panose="020B0504020101020102" pitchFamily="34" charset="0"/>
                <a:ea typeface="Akkurat" charset="0"/>
                <a:cs typeface="Akkurat" charset="0"/>
              </a:rPr>
              <a:t>Dan Olweus </a:t>
            </a:r>
            <a:r>
              <a:rPr lang="en-US" sz="1000" dirty="0" smtClean="0">
                <a:latin typeface="Akkurat Pro" panose="020B0504020101020102" pitchFamily="34" charset="0"/>
                <a:ea typeface="Akkurat" charset="0"/>
                <a:cs typeface="Akkurat" charset="0"/>
              </a:rPr>
              <a:t>(</a:t>
            </a:r>
            <a:r>
              <a:rPr lang="en-US" sz="1000" dirty="0">
                <a:latin typeface="Akkurat Pro" panose="020B0504020101020102" pitchFamily="34" charset="0"/>
                <a:ea typeface="Akkurat" charset="0"/>
                <a:cs typeface="Akkurat" charset="0"/>
              </a:rPr>
              <a:t>2012). Cyberbullying: An overrated phenomenon? European Journal of Developmental Psychology, 9(5), 520-538. </a:t>
            </a:r>
            <a:endParaRPr lang="en-US" sz="1000" dirty="0" smtClean="0">
              <a:latin typeface="Akkurat Pro" panose="020B0504020101020102" pitchFamily="34" charset="0"/>
              <a:ea typeface="Akkurat" charset="0"/>
              <a:cs typeface="Akkurat" charset="0"/>
            </a:endParaRPr>
          </a:p>
          <a:p>
            <a:r>
              <a:rPr lang="nb-NO" sz="1000" b="1" dirty="0" smtClean="0">
                <a:latin typeface="Akkurat Pro" panose="020B0504020101020102" pitchFamily="34" charset="0"/>
                <a:ea typeface="Akkurat" charset="0"/>
                <a:cs typeface="Akkurat" charset="0"/>
              </a:rPr>
              <a:t>Kyrre Breivik, Edvin Bru</a:t>
            </a:r>
            <a:r>
              <a:rPr lang="nb-NO" sz="1000" b="1" dirty="0">
                <a:latin typeface="Akkurat Pro" panose="020B0504020101020102" pitchFamily="34" charset="0"/>
                <a:ea typeface="Akkurat" charset="0"/>
                <a:cs typeface="Akkurat" charset="0"/>
              </a:rPr>
              <a:t>, </a:t>
            </a:r>
            <a:r>
              <a:rPr lang="nb-NO" sz="1000" b="1" dirty="0" smtClean="0">
                <a:latin typeface="Akkurat Pro" panose="020B0504020101020102" pitchFamily="34" charset="0"/>
                <a:ea typeface="Akkurat" charset="0"/>
                <a:cs typeface="Akkurat" charset="0"/>
              </a:rPr>
              <a:t>Charlotte Hancock</a:t>
            </a:r>
            <a:r>
              <a:rPr lang="nb-NO" sz="1000" b="1" dirty="0">
                <a:latin typeface="Akkurat Pro" panose="020B0504020101020102" pitchFamily="34" charset="0"/>
                <a:ea typeface="Akkurat" charset="0"/>
                <a:cs typeface="Akkurat" charset="0"/>
              </a:rPr>
              <a:t>, </a:t>
            </a:r>
            <a:r>
              <a:rPr lang="nb-NO" sz="1000" b="1" dirty="0" smtClean="0">
                <a:latin typeface="Akkurat Pro" panose="020B0504020101020102" pitchFamily="34" charset="0"/>
                <a:ea typeface="Akkurat" charset="0"/>
                <a:cs typeface="Akkurat" charset="0"/>
              </a:rPr>
              <a:t>Thormod Idsøe</a:t>
            </a:r>
            <a:r>
              <a:rPr lang="nb-NO" sz="1000" b="1" dirty="0">
                <a:latin typeface="Akkurat Pro" panose="020B0504020101020102" pitchFamily="34" charset="0"/>
                <a:ea typeface="Akkurat" charset="0"/>
                <a:cs typeface="Akkurat" charset="0"/>
              </a:rPr>
              <a:t>, </a:t>
            </a:r>
            <a:r>
              <a:rPr lang="nb-NO" sz="1000" b="1" dirty="0" smtClean="0">
                <a:latin typeface="Akkurat Pro" panose="020B0504020101020102" pitchFamily="34" charset="0"/>
                <a:ea typeface="Akkurat" charset="0"/>
                <a:cs typeface="Akkurat" charset="0"/>
              </a:rPr>
              <a:t>Ella </a:t>
            </a:r>
            <a:r>
              <a:rPr lang="nb-NO" sz="1000" b="1" dirty="0" err="1" smtClean="0">
                <a:latin typeface="Akkurat Pro" panose="020B0504020101020102" pitchFamily="34" charset="0"/>
                <a:ea typeface="Akkurat" charset="0"/>
                <a:cs typeface="Akkurat" charset="0"/>
              </a:rPr>
              <a:t>Cosmovici</a:t>
            </a:r>
            <a:r>
              <a:rPr lang="nb-NO" sz="1000" b="1" dirty="0" smtClean="0">
                <a:latin typeface="Akkurat Pro" panose="020B0504020101020102" pitchFamily="34" charset="0"/>
                <a:ea typeface="Akkurat" charset="0"/>
                <a:cs typeface="Akkurat" charset="0"/>
              </a:rPr>
              <a:t> Idsøe</a:t>
            </a:r>
            <a:r>
              <a:rPr lang="nb-NO" sz="1000" b="1" dirty="0">
                <a:latin typeface="Akkurat Pro" panose="020B0504020101020102" pitchFamily="34" charset="0"/>
                <a:ea typeface="Akkurat" charset="0"/>
                <a:cs typeface="Akkurat" charset="0"/>
              </a:rPr>
              <a:t>, </a:t>
            </a:r>
            <a:r>
              <a:rPr lang="nb-NO" sz="1000" b="1" dirty="0" smtClean="0">
                <a:latin typeface="Akkurat Pro" panose="020B0504020101020102" pitchFamily="34" charset="0"/>
                <a:ea typeface="Akkurat" charset="0"/>
                <a:cs typeface="Akkurat" charset="0"/>
              </a:rPr>
              <a:t>&amp; Mona E. Solberg (2018). </a:t>
            </a:r>
            <a:r>
              <a:rPr lang="nb-NO" sz="1000" dirty="0">
                <a:latin typeface="Akkurat Pro" panose="020B0504020101020102" pitchFamily="34" charset="0"/>
                <a:ea typeface="Akkurat" charset="0"/>
                <a:cs typeface="Akkurat" charset="0"/>
              </a:rPr>
              <a:t>Å bli utsatt for mobbing. En kunnskapsoppsummering om konsekvenser og tiltak. Stavanger: Læringsmiljøsenteret. </a:t>
            </a:r>
            <a:endParaRPr lang="nb-NO" sz="1000" dirty="0" smtClean="0">
              <a:latin typeface="Akkurat Pro" panose="020B0504020101020102" pitchFamily="34" charset="0"/>
              <a:ea typeface="Akkurat" charset="0"/>
              <a:cs typeface="Akkurat" charset="0"/>
            </a:endParaRPr>
          </a:p>
          <a:p>
            <a:r>
              <a:rPr lang="nb-NO" sz="1000" b="1" dirty="0" smtClean="0">
                <a:latin typeface="Akkurat Pro" panose="020B0504020101020102" pitchFamily="34" charset="0"/>
                <a:ea typeface="Akkurat" charset="0"/>
                <a:cs typeface="Akkurat" charset="0"/>
              </a:rPr>
              <a:t>Dan Olweus </a:t>
            </a:r>
            <a:r>
              <a:rPr lang="nb-NO" sz="1000" dirty="0" smtClean="0">
                <a:latin typeface="Akkurat Pro" panose="020B0504020101020102" pitchFamily="34" charset="0"/>
                <a:ea typeface="Akkurat" charset="0"/>
                <a:cs typeface="Akkurat" charset="0"/>
              </a:rPr>
              <a:t>(</a:t>
            </a:r>
            <a:r>
              <a:rPr lang="nb-NO" sz="1000" dirty="0">
                <a:latin typeface="Akkurat Pro" panose="020B0504020101020102" pitchFamily="34" charset="0"/>
                <a:ea typeface="Akkurat" charset="0"/>
                <a:cs typeface="Akkurat" charset="0"/>
              </a:rPr>
              <a:t>2000). Mobbing i skolen. Hva vi vet og hva vi kan </a:t>
            </a:r>
            <a:r>
              <a:rPr lang="nb-NO" sz="1000" dirty="0" smtClean="0">
                <a:latin typeface="Akkurat Pro" panose="020B0504020101020102" pitchFamily="34" charset="0"/>
                <a:ea typeface="Akkurat" charset="0"/>
                <a:cs typeface="Akkurat" charset="0"/>
              </a:rPr>
              <a:t>gjøre? </a:t>
            </a:r>
            <a:r>
              <a:rPr lang="nb-NO" sz="1000" dirty="0">
                <a:latin typeface="Akkurat Pro" panose="020B0504020101020102" pitchFamily="34" charset="0"/>
                <a:ea typeface="Akkurat" charset="0"/>
                <a:cs typeface="Akkurat" charset="0"/>
              </a:rPr>
              <a:t>Oslo: Gyldendal Norsk Forlag</a:t>
            </a:r>
            <a:r>
              <a:rPr lang="nb-NO" sz="1000" dirty="0" smtClean="0">
                <a:latin typeface="Akkurat Pro" panose="020B0504020101020102" pitchFamily="34" charset="0"/>
                <a:ea typeface="Akkurat" charset="0"/>
                <a:cs typeface="Akkurat" charset="0"/>
              </a:rPr>
              <a:t>.</a:t>
            </a:r>
          </a:p>
          <a:p>
            <a:r>
              <a:rPr lang="nb-NO" sz="1000" b="1" dirty="0" smtClean="0">
                <a:latin typeface="Akkurat Pro" panose="020B0504020101020102" pitchFamily="34" charset="0"/>
                <a:ea typeface="Akkurat" charset="0"/>
                <a:cs typeface="Akkurat" charset="0"/>
              </a:rPr>
              <a:t>Ingunn Marie Eriksen &amp; Selma Therese Lyng </a:t>
            </a:r>
            <a:r>
              <a:rPr lang="nb-NO" sz="1000" dirty="0" smtClean="0">
                <a:latin typeface="Akkurat Pro" panose="020B0504020101020102" pitchFamily="34" charset="0"/>
                <a:ea typeface="Akkurat" charset="0"/>
                <a:cs typeface="Akkurat" charset="0"/>
              </a:rPr>
              <a:t>(2015). </a:t>
            </a:r>
            <a:r>
              <a:rPr lang="nb-NO" sz="1000" i="1" dirty="0" smtClean="0">
                <a:latin typeface="Akkurat Pro" panose="020B0504020101020102" pitchFamily="34" charset="0"/>
                <a:ea typeface="Akkurat" charset="0"/>
                <a:cs typeface="Akkurat" charset="0"/>
              </a:rPr>
              <a:t>Skolers arbeid med elevenes psykososiale miljø. Gode strategier, harde nøtter og blinde flekker</a:t>
            </a:r>
            <a:r>
              <a:rPr lang="nb-NO" sz="1000" dirty="0" smtClean="0">
                <a:latin typeface="Akkurat Pro" panose="020B0504020101020102" pitchFamily="34" charset="0"/>
                <a:ea typeface="Akkurat" charset="0"/>
                <a:cs typeface="Akkurat" charset="0"/>
              </a:rPr>
              <a:t>. NOVA rapport 14/15. Oslo: NOVA/AFI, Høgskolen i Oslo og Akershus.</a:t>
            </a:r>
          </a:p>
          <a:p>
            <a:endParaRPr lang="nb-NO" sz="1000" dirty="0" smtClean="0">
              <a:latin typeface="Akkurat Pro" panose="020B0504020101020102" pitchFamily="34" charset="0"/>
              <a:ea typeface="Akkurat" charset="0"/>
              <a:cs typeface="Akkurat" charset="0"/>
            </a:endParaRPr>
          </a:p>
          <a:p>
            <a:r>
              <a:rPr lang="nb-NO" sz="1000" b="1" u="sng" dirty="0">
                <a:latin typeface="Akkurat Pro" panose="020B0504020101020102" pitchFamily="34" charset="0"/>
                <a:ea typeface="Akkurat" charset="0"/>
                <a:cs typeface="Akkurat" charset="0"/>
              </a:rPr>
              <a:t>Regelbrudd</a:t>
            </a:r>
          </a:p>
          <a:p>
            <a:r>
              <a:rPr lang="nb-NO" sz="1000" b="1" dirty="0" smtClean="0">
                <a:latin typeface="Akkurat Pro" panose="020B0504020101020102" pitchFamily="34" charset="0"/>
                <a:ea typeface="Akkurat" charset="0"/>
                <a:cs typeface="Akkurat" charset="0"/>
              </a:rPr>
              <a:t>Lars Roar Frøyland &amp; Mira Aaboen Sletten </a:t>
            </a:r>
            <a:r>
              <a:rPr lang="nb-NO" sz="1000" dirty="0" smtClean="0">
                <a:latin typeface="Akkurat Pro" panose="020B0504020101020102" pitchFamily="34" charset="0"/>
                <a:ea typeface="Akkurat" charset="0"/>
                <a:cs typeface="Akkurat" charset="0"/>
              </a:rPr>
              <a:t>(2012). Mindre problematferd for de fleste, større problemer for de få? En studie av tidstrender i problematferd: 1992, 2002 og 2010. </a:t>
            </a:r>
            <a:r>
              <a:rPr lang="nb-NO" sz="1000" i="1" dirty="0" smtClean="0">
                <a:latin typeface="Akkurat Pro" panose="020B0504020101020102" pitchFamily="34" charset="0"/>
                <a:ea typeface="Akkurat" charset="0"/>
                <a:cs typeface="Akkurat" charset="0"/>
              </a:rPr>
              <a:t>Tidsskrift for ungdomsforskning</a:t>
            </a:r>
            <a:r>
              <a:rPr lang="nb-NO" sz="1000" dirty="0" smtClean="0">
                <a:latin typeface="Akkurat Pro" panose="020B0504020101020102" pitchFamily="34" charset="0"/>
                <a:ea typeface="Akkurat" charset="0"/>
                <a:cs typeface="Akkurat" charset="0"/>
              </a:rPr>
              <a:t>, 12(2), 43-66. </a:t>
            </a:r>
          </a:p>
          <a:p>
            <a:endParaRPr lang="en-US" sz="1000" dirty="0" smtClean="0">
              <a:latin typeface="Akkurat Pro" panose="020B0504020101020102" pitchFamily="34" charset="0"/>
              <a:ea typeface="Akkurat" charset="0"/>
              <a:cs typeface="Akkurat" charset="0"/>
            </a:endParaRPr>
          </a:p>
          <a:p>
            <a:r>
              <a:rPr lang="nb-NO" sz="1000" b="1" u="sng" dirty="0" smtClean="0">
                <a:latin typeface="Akkurat Pro" panose="020B0504020101020102" pitchFamily="34" charset="0"/>
                <a:ea typeface="Akkurat" charset="0"/>
                <a:cs typeface="Akkurat" charset="0"/>
              </a:rPr>
              <a:t>Vold</a:t>
            </a:r>
            <a:endParaRPr lang="nb-NO" sz="1000" b="1" u="sng" dirty="0">
              <a:latin typeface="Akkurat Pro" panose="020B0504020101020102" pitchFamily="34" charset="0"/>
              <a:ea typeface="Akkurat" charset="0"/>
              <a:cs typeface="Akkurat" charset="0"/>
            </a:endParaRPr>
          </a:p>
          <a:p>
            <a:r>
              <a:rPr lang="nb-NO" sz="1000" b="1" dirty="0" smtClean="0">
                <a:latin typeface="Akkurat Pro" panose="020B0504020101020102" pitchFamily="34" charset="0"/>
                <a:ea typeface="Akkurat" charset="0"/>
                <a:cs typeface="Akkurat" charset="0"/>
              </a:rPr>
              <a:t>Svein Mossige &amp; Kari Stefansen </a:t>
            </a:r>
            <a:r>
              <a:rPr lang="nb-NO" sz="1000" dirty="0" smtClean="0">
                <a:latin typeface="Akkurat Pro" panose="020B0504020101020102" pitchFamily="34" charset="0"/>
                <a:ea typeface="Akkurat" charset="0"/>
                <a:cs typeface="Akkurat" charset="0"/>
              </a:rPr>
              <a:t>(</a:t>
            </a:r>
            <a:r>
              <a:rPr lang="nb-NO" sz="1000" dirty="0">
                <a:latin typeface="Akkurat Pro" panose="020B0504020101020102" pitchFamily="34" charset="0"/>
                <a:ea typeface="Akkurat" charset="0"/>
                <a:cs typeface="Akkurat" charset="0"/>
              </a:rPr>
              <a:t>2016). </a:t>
            </a:r>
            <a:r>
              <a:rPr lang="nb-NO" sz="1000" i="1" dirty="0">
                <a:latin typeface="Akkurat Pro" panose="020B0504020101020102" pitchFamily="34" charset="0"/>
                <a:ea typeface="Akkurat" charset="0"/>
                <a:cs typeface="Akkurat" charset="0"/>
              </a:rPr>
              <a:t>Vold og overgrep mot barn og unge. Omfang og utviklingstrekk 2007-2015</a:t>
            </a:r>
            <a:r>
              <a:rPr lang="nb-NO" sz="1000" dirty="0">
                <a:latin typeface="Akkurat Pro" panose="020B0504020101020102" pitchFamily="34" charset="0"/>
                <a:ea typeface="Akkurat" charset="0"/>
                <a:cs typeface="Akkurat" charset="0"/>
              </a:rPr>
              <a:t>. NOVA-rapport 5/16. Oslo: NOVA. </a:t>
            </a:r>
            <a:endParaRPr lang="nb-NO" sz="1000" dirty="0" smtClean="0">
              <a:latin typeface="Akkurat Pro" panose="020B0504020101020102" pitchFamily="34" charset="0"/>
              <a:ea typeface="Akkurat" charset="0"/>
              <a:cs typeface="Akkurat" charset="0"/>
            </a:endParaRPr>
          </a:p>
          <a:p>
            <a:r>
              <a:rPr lang="nb-NO" sz="1000" b="1" dirty="0" smtClean="0">
                <a:latin typeface="Akkurat Pro" panose="020B0504020101020102" pitchFamily="34" charset="0"/>
                <a:ea typeface="Akkurat" charset="0"/>
                <a:cs typeface="Akkurat" charset="0"/>
              </a:rPr>
              <a:t>Kari Stefansen, Ingrid Smette </a:t>
            </a:r>
            <a:r>
              <a:rPr lang="nb-NO" sz="1000" b="1" dirty="0">
                <a:latin typeface="Akkurat Pro" panose="020B0504020101020102" pitchFamily="34" charset="0"/>
                <a:ea typeface="Akkurat" charset="0"/>
                <a:cs typeface="Akkurat" charset="0"/>
              </a:rPr>
              <a:t>og </a:t>
            </a:r>
            <a:r>
              <a:rPr lang="nb-NO" sz="1000" b="1" dirty="0" smtClean="0">
                <a:latin typeface="Akkurat Pro" panose="020B0504020101020102" pitchFamily="34" charset="0"/>
                <a:ea typeface="Akkurat" charset="0"/>
                <a:cs typeface="Akkurat" charset="0"/>
              </a:rPr>
              <a:t>Dagmar </a:t>
            </a:r>
            <a:r>
              <a:rPr lang="nb-NO" sz="1000" b="1" dirty="0" err="1">
                <a:latin typeface="Akkurat Pro" panose="020B0504020101020102" pitchFamily="34" charset="0"/>
                <a:ea typeface="Akkurat" charset="0"/>
                <a:cs typeface="Akkurat" charset="0"/>
              </a:rPr>
              <a:t>Bossy</a:t>
            </a:r>
            <a:r>
              <a:rPr lang="nb-NO" sz="1000" b="1" dirty="0">
                <a:latin typeface="Akkurat Pro" panose="020B0504020101020102" pitchFamily="34" charset="0"/>
                <a:ea typeface="Akkurat" charset="0"/>
                <a:cs typeface="Akkurat" charset="0"/>
              </a:rPr>
              <a:t> </a:t>
            </a:r>
            <a:r>
              <a:rPr lang="nb-NO" sz="1000" dirty="0">
                <a:latin typeface="Akkurat Pro" panose="020B0504020101020102" pitchFamily="34" charset="0"/>
                <a:ea typeface="Akkurat" charset="0"/>
                <a:cs typeface="Akkurat" charset="0"/>
              </a:rPr>
              <a:t>(2014). Angrep mot kjønnsfriheten: Unge jenters erfaringer med uønsket beføling. </a:t>
            </a:r>
            <a:r>
              <a:rPr lang="nb-NO" sz="1000" i="1" dirty="0">
                <a:latin typeface="Akkurat Pro" panose="020B0504020101020102" pitchFamily="34" charset="0"/>
                <a:ea typeface="Akkurat" charset="0"/>
                <a:cs typeface="Akkurat" charset="0"/>
              </a:rPr>
              <a:t>Tidsskrift for Kjønnsforskning </a:t>
            </a:r>
            <a:r>
              <a:rPr lang="nb-NO" sz="1000" dirty="0">
                <a:latin typeface="Akkurat Pro" panose="020B0504020101020102" pitchFamily="34" charset="0"/>
                <a:ea typeface="Akkurat" charset="0"/>
                <a:cs typeface="Akkurat" charset="0"/>
              </a:rPr>
              <a:t>38(1):3–19. </a:t>
            </a:r>
            <a:endParaRPr lang="nb-NO" sz="1000" dirty="0" smtClean="0">
              <a:latin typeface="Akkurat Pro" panose="020B0504020101020102" pitchFamily="34" charset="0"/>
              <a:ea typeface="Akkurat" charset="0"/>
              <a:cs typeface="Akkurat" charset="0"/>
            </a:endParaRPr>
          </a:p>
          <a:p>
            <a:endParaRPr lang="nb-NO" sz="1000" b="1" dirty="0" smtClean="0">
              <a:latin typeface="Akkurat Pro" panose="020B0504020101020102" pitchFamily="34" charset="0"/>
              <a:ea typeface="Akkurat" charset="0"/>
              <a:cs typeface="Akkurat" charset="0"/>
            </a:endParaRPr>
          </a:p>
          <a:p>
            <a:r>
              <a:rPr lang="nb-NO" sz="1000" b="1" u="sng" dirty="0" smtClean="0">
                <a:latin typeface="Akkurat Pro" panose="020B0504020101020102" pitchFamily="34" charset="0"/>
                <a:ea typeface="Akkurat" charset="0"/>
                <a:cs typeface="Akkurat" charset="0"/>
              </a:rPr>
              <a:t>Nasjonale resultater fra Ungdata</a:t>
            </a:r>
          </a:p>
          <a:p>
            <a:r>
              <a:rPr lang="nb-NO" sz="1000" b="1" dirty="0" smtClean="0">
                <a:latin typeface="Akkurat Pro" panose="020B0504020101020102" pitchFamily="34" charset="0"/>
                <a:ea typeface="Akkurat" charset="0"/>
                <a:cs typeface="Akkurat" charset="0"/>
              </a:rPr>
              <a:t>NOVA </a:t>
            </a:r>
            <a:r>
              <a:rPr lang="nb-NO" sz="1000" dirty="0" smtClean="0">
                <a:latin typeface="Akkurat Pro" panose="020B0504020101020102" pitchFamily="34" charset="0"/>
                <a:ea typeface="Akkurat" charset="0"/>
                <a:cs typeface="Akkurat" charset="0"/>
              </a:rPr>
              <a:t>(2013). Ungdata. </a:t>
            </a:r>
            <a:r>
              <a:rPr lang="nb-NO" sz="1000" dirty="0">
                <a:latin typeface="Akkurat Pro" panose="020B0504020101020102" pitchFamily="34" charset="0"/>
                <a:ea typeface="Akkurat" charset="0"/>
                <a:cs typeface="Akkurat" charset="0"/>
              </a:rPr>
              <a:t>Nasjonale </a:t>
            </a:r>
            <a:r>
              <a:rPr lang="nb-NO" sz="1000" dirty="0" smtClean="0">
                <a:latin typeface="Akkurat Pro" panose="020B0504020101020102" pitchFamily="34" charset="0"/>
                <a:ea typeface="Akkurat" charset="0"/>
                <a:cs typeface="Akkurat" charset="0"/>
              </a:rPr>
              <a:t>resultater</a:t>
            </a:r>
            <a:r>
              <a:rPr lang="nb-NO" sz="1000" dirty="0">
                <a:latin typeface="Akkurat Pro" panose="020B0504020101020102" pitchFamily="34" charset="0"/>
                <a:ea typeface="Akkurat" charset="0"/>
                <a:cs typeface="Akkurat" charset="0"/>
              </a:rPr>
              <a:t> 2010-2012</a:t>
            </a:r>
            <a:r>
              <a:rPr lang="nb-NO" sz="1000" dirty="0" smtClean="0">
                <a:latin typeface="Akkurat Pro" panose="020B0504020101020102" pitchFamily="34" charset="0"/>
                <a:ea typeface="Akkurat" charset="0"/>
                <a:cs typeface="Akkurat" charset="0"/>
              </a:rPr>
              <a:t>. </a:t>
            </a:r>
            <a:r>
              <a:rPr lang="nb-NO" sz="1000" dirty="0">
                <a:latin typeface="Akkurat Pro" panose="020B0504020101020102" pitchFamily="34" charset="0"/>
                <a:ea typeface="Akkurat" charset="0"/>
                <a:cs typeface="Akkurat" charset="0"/>
              </a:rPr>
              <a:t>NOVA rapport </a:t>
            </a:r>
            <a:r>
              <a:rPr lang="nb-NO" sz="1000" dirty="0" smtClean="0">
                <a:latin typeface="Akkurat Pro" panose="020B0504020101020102" pitchFamily="34" charset="0"/>
                <a:ea typeface="Akkurat" charset="0"/>
                <a:cs typeface="Akkurat" charset="0"/>
              </a:rPr>
              <a:t>10/13.</a:t>
            </a:r>
            <a:endParaRPr lang="nb-NO" sz="1000" dirty="0">
              <a:latin typeface="Akkurat Pro" panose="020B0504020101020102" pitchFamily="34" charset="0"/>
              <a:ea typeface="Akkurat" charset="0"/>
              <a:cs typeface="Akkurat" charset="0"/>
            </a:endParaRPr>
          </a:p>
          <a:p>
            <a:r>
              <a:rPr lang="nb-NO" sz="1000" b="1" dirty="0" smtClean="0">
                <a:latin typeface="Akkurat Pro" panose="020B0504020101020102" pitchFamily="34" charset="0"/>
                <a:ea typeface="Akkurat" charset="0"/>
                <a:cs typeface="Akkurat" charset="0"/>
              </a:rPr>
              <a:t>NOVA </a:t>
            </a:r>
            <a:r>
              <a:rPr lang="nb-NO" sz="1000" dirty="0" smtClean="0">
                <a:latin typeface="Akkurat Pro" panose="020B0504020101020102" pitchFamily="34" charset="0"/>
                <a:ea typeface="Akkurat" charset="0"/>
                <a:cs typeface="Akkurat" charset="0"/>
              </a:rPr>
              <a:t>(2014). Ungdata. </a:t>
            </a:r>
            <a:r>
              <a:rPr lang="nb-NO" sz="1000" dirty="0">
                <a:latin typeface="Akkurat Pro" panose="020B0504020101020102" pitchFamily="34" charset="0"/>
                <a:ea typeface="Akkurat" charset="0"/>
                <a:cs typeface="Akkurat" charset="0"/>
              </a:rPr>
              <a:t>Nasjonale </a:t>
            </a:r>
            <a:r>
              <a:rPr lang="nb-NO" sz="1000" dirty="0" smtClean="0">
                <a:latin typeface="Akkurat Pro" panose="020B0504020101020102" pitchFamily="34" charset="0"/>
                <a:ea typeface="Akkurat" charset="0"/>
                <a:cs typeface="Akkurat" charset="0"/>
              </a:rPr>
              <a:t>resultater 2013. </a:t>
            </a:r>
            <a:r>
              <a:rPr lang="nb-NO" sz="1000" dirty="0">
                <a:latin typeface="Akkurat Pro" panose="020B0504020101020102" pitchFamily="34" charset="0"/>
                <a:ea typeface="Akkurat" charset="0"/>
                <a:cs typeface="Akkurat" charset="0"/>
              </a:rPr>
              <a:t>NOVA rapport </a:t>
            </a:r>
            <a:r>
              <a:rPr lang="nb-NO" sz="1000" dirty="0" smtClean="0">
                <a:latin typeface="Akkurat Pro" panose="020B0504020101020102" pitchFamily="34" charset="0"/>
                <a:ea typeface="Akkurat" charset="0"/>
                <a:cs typeface="Akkurat" charset="0"/>
              </a:rPr>
              <a:t>10/14.</a:t>
            </a:r>
            <a:endParaRPr lang="nb-NO" sz="1000" dirty="0">
              <a:latin typeface="Akkurat Pro" panose="020B0504020101020102" pitchFamily="34" charset="0"/>
              <a:ea typeface="Akkurat" charset="0"/>
              <a:cs typeface="Akkurat" charset="0"/>
            </a:endParaRPr>
          </a:p>
          <a:p>
            <a:r>
              <a:rPr lang="nb-NO" sz="1000" b="1" dirty="0" smtClean="0">
                <a:latin typeface="Akkurat Pro" panose="020B0504020101020102" pitchFamily="34" charset="0"/>
                <a:ea typeface="Akkurat" charset="0"/>
                <a:cs typeface="Akkurat" charset="0"/>
              </a:rPr>
              <a:t>NOVA </a:t>
            </a:r>
            <a:r>
              <a:rPr lang="nb-NO" sz="1000" dirty="0" smtClean="0">
                <a:latin typeface="Akkurat Pro" panose="020B0504020101020102" pitchFamily="34" charset="0"/>
                <a:ea typeface="Akkurat" charset="0"/>
                <a:cs typeface="Akkurat" charset="0"/>
              </a:rPr>
              <a:t>(2015). Ungdata. </a:t>
            </a:r>
            <a:r>
              <a:rPr lang="nb-NO" sz="1000" dirty="0">
                <a:latin typeface="Akkurat Pro" panose="020B0504020101020102" pitchFamily="34" charset="0"/>
                <a:ea typeface="Akkurat" charset="0"/>
                <a:cs typeface="Akkurat" charset="0"/>
              </a:rPr>
              <a:t>Nasjonale </a:t>
            </a:r>
            <a:r>
              <a:rPr lang="nb-NO" sz="1000" dirty="0" smtClean="0">
                <a:latin typeface="Akkurat Pro" panose="020B0504020101020102" pitchFamily="34" charset="0"/>
                <a:ea typeface="Akkurat" charset="0"/>
                <a:cs typeface="Akkurat" charset="0"/>
              </a:rPr>
              <a:t>resultater 2014. </a:t>
            </a:r>
            <a:r>
              <a:rPr lang="nb-NO" sz="1000" dirty="0">
                <a:latin typeface="Akkurat Pro" panose="020B0504020101020102" pitchFamily="34" charset="0"/>
                <a:ea typeface="Akkurat" charset="0"/>
                <a:cs typeface="Akkurat" charset="0"/>
              </a:rPr>
              <a:t>NOVA rapport </a:t>
            </a:r>
            <a:r>
              <a:rPr lang="nb-NO" sz="1000" dirty="0" smtClean="0">
                <a:latin typeface="Akkurat Pro" panose="020B0504020101020102" pitchFamily="34" charset="0"/>
                <a:ea typeface="Akkurat" charset="0"/>
                <a:cs typeface="Akkurat" charset="0"/>
              </a:rPr>
              <a:t>7/15.</a:t>
            </a:r>
            <a:endParaRPr lang="nb-NO" sz="1000" dirty="0">
              <a:latin typeface="Akkurat Pro" panose="020B0504020101020102" pitchFamily="34" charset="0"/>
              <a:ea typeface="Akkurat" charset="0"/>
              <a:cs typeface="Akkurat" charset="0"/>
            </a:endParaRPr>
          </a:p>
          <a:p>
            <a:r>
              <a:rPr lang="nb-NO" sz="1000" b="1" dirty="0">
                <a:latin typeface="Akkurat Pro" panose="020B0504020101020102" pitchFamily="34" charset="0"/>
                <a:ea typeface="Akkurat" charset="0"/>
                <a:cs typeface="Akkurat" charset="0"/>
              </a:rPr>
              <a:t>Anders Bakken </a:t>
            </a:r>
            <a:r>
              <a:rPr lang="nb-NO" sz="1000" dirty="0">
                <a:latin typeface="Akkurat Pro" panose="020B0504020101020102" pitchFamily="34" charset="0"/>
                <a:ea typeface="Akkurat" charset="0"/>
                <a:cs typeface="Akkurat" charset="0"/>
              </a:rPr>
              <a:t>(2016). Ungdata 2016. Nasjonale resultater. NOVA rapport 8/16. </a:t>
            </a:r>
            <a:r>
              <a:rPr lang="nb-NO" sz="1000" b="1" dirty="0">
                <a:latin typeface="Akkurat Pro" panose="020B0504020101020102" pitchFamily="34" charset="0"/>
                <a:ea typeface="Akkurat" charset="0"/>
                <a:cs typeface="Akkurat" charset="0"/>
                <a:hlinkClick r:id="rId2"/>
              </a:rPr>
              <a:t>www.ungdata.no</a:t>
            </a:r>
            <a:endParaRPr lang="nb-NO" sz="1000" b="1" dirty="0">
              <a:latin typeface="Akkurat Pro" panose="020B0504020101020102" pitchFamily="34" charset="0"/>
              <a:ea typeface="Akkurat" charset="0"/>
              <a:cs typeface="Akkurat" charset="0"/>
            </a:endParaRPr>
          </a:p>
          <a:p>
            <a:r>
              <a:rPr lang="nb-NO" sz="1000" b="1" dirty="0">
                <a:latin typeface="Akkurat Pro" panose="020B0504020101020102" pitchFamily="34" charset="0"/>
                <a:ea typeface="Akkurat" charset="0"/>
                <a:cs typeface="Akkurat" charset="0"/>
              </a:rPr>
              <a:t>Anders Bakken </a:t>
            </a:r>
            <a:r>
              <a:rPr lang="nb-NO" sz="1000" dirty="0">
                <a:latin typeface="Akkurat Pro" panose="020B0504020101020102" pitchFamily="34" charset="0"/>
                <a:ea typeface="Akkurat" charset="0"/>
                <a:cs typeface="Akkurat" charset="0"/>
              </a:rPr>
              <a:t>(2017). Ungdata 2017. Nasjonale resultater. NOVA rapport 10/17. </a:t>
            </a:r>
            <a:r>
              <a:rPr lang="nb-NO" sz="1000" b="1" dirty="0" smtClean="0">
                <a:latin typeface="Akkurat Pro" panose="020B0504020101020102" pitchFamily="34" charset="0"/>
                <a:ea typeface="Akkurat" charset="0"/>
                <a:cs typeface="Akkurat" charset="0"/>
                <a:hlinkClick r:id="rId2"/>
              </a:rPr>
              <a:t>www.ungdata.no</a:t>
            </a:r>
            <a:endParaRPr lang="nb-NO" sz="1000" b="1" dirty="0" smtClean="0">
              <a:latin typeface="Akkurat Pro" panose="020B0504020101020102" pitchFamily="34" charset="0"/>
              <a:ea typeface="Akkurat" charset="0"/>
              <a:cs typeface="Akkurat" charset="0"/>
            </a:endParaRPr>
          </a:p>
          <a:p>
            <a:r>
              <a:rPr lang="nb-NO" sz="1000" b="1" dirty="0">
                <a:latin typeface="Akkurat Pro" panose="020B0504020101020102" pitchFamily="34" charset="0"/>
                <a:ea typeface="Akkurat" charset="0"/>
                <a:cs typeface="Akkurat" charset="0"/>
              </a:rPr>
              <a:t>Anders Bakken </a:t>
            </a:r>
            <a:r>
              <a:rPr lang="nb-NO" sz="1000" dirty="0">
                <a:latin typeface="Akkurat Pro" panose="020B0504020101020102" pitchFamily="34" charset="0"/>
                <a:ea typeface="Akkurat" charset="0"/>
                <a:cs typeface="Akkurat" charset="0"/>
              </a:rPr>
              <a:t>(</a:t>
            </a:r>
            <a:r>
              <a:rPr lang="nb-NO" sz="1000" dirty="0" smtClean="0">
                <a:latin typeface="Akkurat Pro" panose="020B0504020101020102" pitchFamily="34" charset="0"/>
                <a:ea typeface="Akkurat" charset="0"/>
                <a:cs typeface="Akkurat" charset="0"/>
              </a:rPr>
              <a:t>2018). </a:t>
            </a:r>
            <a:r>
              <a:rPr lang="nb-NO" sz="1000" dirty="0">
                <a:latin typeface="Akkurat Pro" panose="020B0504020101020102" pitchFamily="34" charset="0"/>
                <a:ea typeface="Akkurat" charset="0"/>
                <a:cs typeface="Akkurat" charset="0"/>
              </a:rPr>
              <a:t>Ungdata </a:t>
            </a:r>
            <a:r>
              <a:rPr lang="nb-NO" sz="1000" dirty="0" smtClean="0">
                <a:latin typeface="Akkurat Pro" panose="020B0504020101020102" pitchFamily="34" charset="0"/>
                <a:ea typeface="Akkurat" charset="0"/>
                <a:cs typeface="Akkurat" charset="0"/>
              </a:rPr>
              <a:t>2018. </a:t>
            </a:r>
            <a:r>
              <a:rPr lang="nb-NO" sz="1000" dirty="0">
                <a:latin typeface="Akkurat Pro" panose="020B0504020101020102" pitchFamily="34" charset="0"/>
                <a:ea typeface="Akkurat" charset="0"/>
                <a:cs typeface="Akkurat" charset="0"/>
              </a:rPr>
              <a:t>Nasjonale resultater. NOVA rapport </a:t>
            </a:r>
            <a:r>
              <a:rPr lang="nb-NO" sz="1000" dirty="0" smtClean="0">
                <a:latin typeface="Akkurat Pro" panose="020B0504020101020102" pitchFamily="34" charset="0"/>
                <a:ea typeface="Akkurat" charset="0"/>
                <a:cs typeface="Akkurat" charset="0"/>
              </a:rPr>
              <a:t>8/18. </a:t>
            </a:r>
            <a:r>
              <a:rPr lang="nb-NO" sz="1000" b="1" dirty="0">
                <a:latin typeface="Akkurat Pro" panose="020B0504020101020102" pitchFamily="34" charset="0"/>
                <a:ea typeface="Akkurat" charset="0"/>
                <a:cs typeface="Akkurat" charset="0"/>
                <a:hlinkClick r:id="rId2"/>
              </a:rPr>
              <a:t>www.ungdata.no</a:t>
            </a:r>
            <a:endParaRPr lang="nb-NO" sz="1000" b="1" dirty="0">
              <a:latin typeface="Akkurat Pro" panose="020B0504020101020102" pitchFamily="34" charset="0"/>
              <a:ea typeface="Akkurat" charset="0"/>
              <a:cs typeface="Akkurat" charset="0"/>
            </a:endParaRPr>
          </a:p>
          <a:p>
            <a:endParaRPr lang="nb-NO" sz="1000" b="1" dirty="0">
              <a:latin typeface="Akkurat Pro" panose="020B0504020101020102" pitchFamily="34" charset="0"/>
              <a:ea typeface="Akkurat" charset="0"/>
              <a:cs typeface="Akkurat" charset="0"/>
            </a:endParaRPr>
          </a:p>
        </p:txBody>
      </p:sp>
    </p:spTree>
    <p:extLst>
      <p:ext uri="{BB962C8B-B14F-4D97-AF65-F5344CB8AC3E}">
        <p14:creationId xmlns:p14="http://schemas.microsoft.com/office/powerpoint/2010/main" val="229422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5166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0" y="0"/>
            <a:ext cx="6858000" cy="3049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pic>
        <p:nvPicPr>
          <p:cNvPr id="4" name="Bilde 3"/>
          <p:cNvPicPr>
            <a:picLocks noChangeAspect="1"/>
          </p:cNvPicPr>
          <p:nvPr/>
        </p:nvPicPr>
        <p:blipFill rotWithShape="1">
          <a:blip r:embed="rId2"/>
          <a:srcRect l="32501"/>
          <a:stretch/>
        </p:blipFill>
        <p:spPr>
          <a:xfrm>
            <a:off x="0" y="8625408"/>
            <a:ext cx="3340179" cy="1118052"/>
          </a:xfrm>
          <a:prstGeom prst="rect">
            <a:avLst/>
          </a:prstGeom>
        </p:spPr>
      </p:pic>
      <p:sp>
        <p:nvSpPr>
          <p:cNvPr id="5" name="TekstSylinder 4"/>
          <p:cNvSpPr txBox="1"/>
          <p:nvPr/>
        </p:nvSpPr>
        <p:spPr>
          <a:xfrm>
            <a:off x="246288" y="655860"/>
            <a:ext cx="6365422" cy="1323439"/>
          </a:xfrm>
          <a:prstGeom prst="rect">
            <a:avLst/>
          </a:prstGeom>
          <a:noFill/>
        </p:spPr>
        <p:txBody>
          <a:bodyPr wrap="square" rtlCol="0">
            <a:spAutoFit/>
          </a:bodyPr>
          <a:lstStyle/>
          <a:p>
            <a:pPr algn="ctr"/>
            <a:r>
              <a:rPr lang="nb-NO" sz="4000" dirty="0" smtClean="0">
                <a:solidFill>
                  <a:schemeClr val="bg1"/>
                </a:solidFill>
                <a:latin typeface="Eames Century Modern Regular" panose="02000503070705020203" pitchFamily="50" charset="0"/>
              </a:rPr>
              <a:t>Ungdata 2019</a:t>
            </a:r>
          </a:p>
          <a:p>
            <a:pPr algn="ctr"/>
            <a:r>
              <a:rPr lang="nb-NO" sz="4000" dirty="0" smtClean="0">
                <a:solidFill>
                  <a:schemeClr val="bg1"/>
                </a:solidFill>
                <a:latin typeface="Eames Century Modern Regular" panose="02000503070705020203" pitchFamily="50" charset="0"/>
              </a:rPr>
              <a:t>Agder</a:t>
            </a:r>
          </a:p>
        </p:txBody>
      </p:sp>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344" y="8337376"/>
            <a:ext cx="1988840" cy="1325893"/>
          </a:xfrm>
          <a:prstGeom prst="rect">
            <a:avLst/>
          </a:prstGeom>
        </p:spPr>
      </p:pic>
    </p:spTree>
    <p:extLst>
      <p:ext uri="{BB962C8B-B14F-4D97-AF65-F5344CB8AC3E}">
        <p14:creationId xmlns:p14="http://schemas.microsoft.com/office/powerpoint/2010/main" val="3339835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a typeface="Akkurat" charset="0"/>
              <a:cs typeface="Akkurat" charset="0"/>
            </a:endParaRPr>
          </a:p>
        </p:txBody>
      </p:sp>
      <p:sp>
        <p:nvSpPr>
          <p:cNvPr id="4" name="Rektangel 3"/>
          <p:cNvSpPr/>
          <p:nvPr/>
        </p:nvSpPr>
        <p:spPr>
          <a:xfrm>
            <a:off x="6093296" y="9345488"/>
            <a:ext cx="312906" cy="369332"/>
          </a:xfrm>
          <a:prstGeom prst="rect">
            <a:avLst/>
          </a:prstGeom>
        </p:spPr>
        <p:txBody>
          <a:bodyPr wrap="none">
            <a:spAutoFit/>
          </a:bodyPr>
          <a:lstStyle/>
          <a:p>
            <a:r>
              <a:rPr lang="nb-NO" dirty="0" smtClean="0">
                <a:solidFill>
                  <a:schemeClr val="tx2"/>
                </a:solidFill>
                <a:latin typeface="Eames Century Modern Regular" panose="02000503070705020203" pitchFamily="50" charset="0"/>
                <a:ea typeface="Akkurat" charset="0"/>
                <a:cs typeface="Akkurat" charset="0"/>
              </a:rPr>
              <a:t>5</a:t>
            </a:r>
            <a:endParaRPr lang="nb-NO" dirty="0">
              <a:latin typeface="Eames Century Modern Regular" panose="02000503070705020203" pitchFamily="50" charset="0"/>
              <a:ea typeface="Akkurat" charset="0"/>
              <a:cs typeface="Akkurat" charset="0"/>
            </a:endParaRPr>
          </a:p>
        </p:txBody>
      </p:sp>
      <p:sp>
        <p:nvSpPr>
          <p:cNvPr id="5" name="Rektangel 4"/>
          <p:cNvSpPr/>
          <p:nvPr/>
        </p:nvSpPr>
        <p:spPr>
          <a:xfrm>
            <a:off x="345495" y="1064568"/>
            <a:ext cx="6060708" cy="553998"/>
          </a:xfrm>
          <a:prstGeom prst="rect">
            <a:avLst/>
          </a:prstGeom>
        </p:spPr>
        <p:txBody>
          <a:bodyPr wrap="square">
            <a:spAutoFit/>
          </a:bodyPr>
          <a:lstStyle/>
          <a:p>
            <a:r>
              <a:rPr lang="nb-NO" dirty="0" smtClean="0">
                <a:latin typeface="Akkurat Pro" panose="020B0504020101020102" pitchFamily="34" charset="0"/>
                <a:ea typeface="Akkurat" charset="0"/>
                <a:cs typeface="Akkurat" charset="0"/>
              </a:rPr>
              <a:t>Prosentandel som er fornøyd med foreldrene sine</a:t>
            </a:r>
          </a:p>
          <a:p>
            <a:r>
              <a:rPr lang="nb-NO" sz="1200" dirty="0" smtClean="0">
                <a:latin typeface="Akkurat Pro" panose="020B0504020101020102" pitchFamily="34" charset="0"/>
                <a:ea typeface="Akkurat" charset="0"/>
                <a:cs typeface="Akkurat" charset="0"/>
              </a:rPr>
              <a:t>Blant gutter og jenter på ulike klassetrinn</a:t>
            </a:r>
            <a:endParaRPr lang="nb-NO" sz="1200" dirty="0">
              <a:latin typeface="Akkurat Pro" panose="020B0504020101020102" pitchFamily="34" charset="0"/>
              <a:ea typeface="Akkurat" charset="0"/>
              <a:cs typeface="Akkurat" charset="0"/>
            </a:endParaRPr>
          </a:p>
        </p:txBody>
      </p:sp>
      <p:graphicFrame>
        <p:nvGraphicFramePr>
          <p:cNvPr id="10" name="Diagram 9"/>
          <p:cNvGraphicFramePr>
            <a:graphicFrameLocks/>
          </p:cNvGraphicFramePr>
          <p:nvPr>
            <p:extLst>
              <p:ext uri="{D42A27DB-BD31-4B8C-83A1-F6EECF244321}">
                <p14:modId xmlns:p14="http://schemas.microsoft.com/office/powerpoint/2010/main" val="2077917975"/>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a:graphicFrameLocks/>
          </p:cNvGraphicFramePr>
          <p:nvPr>
            <p:extLst>
              <p:ext uri="{D42A27DB-BD31-4B8C-83A1-F6EECF244321}">
                <p14:modId xmlns:p14="http://schemas.microsoft.com/office/powerpoint/2010/main" val="4075579239"/>
              </p:ext>
            </p:extLst>
          </p:nvPr>
        </p:nvGraphicFramePr>
        <p:xfrm>
          <a:off x="3374478" y="1729064"/>
          <a:ext cx="2790826" cy="1633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p:cNvGraphicFramePr>
            <a:graphicFrameLocks/>
          </p:cNvGraphicFramePr>
          <p:nvPr>
            <p:extLst>
              <p:ext uri="{D42A27DB-BD31-4B8C-83A1-F6EECF244321}">
                <p14:modId xmlns:p14="http://schemas.microsoft.com/office/powerpoint/2010/main" val="1731573782"/>
              </p:ext>
            </p:extLst>
          </p:nvPr>
        </p:nvGraphicFramePr>
        <p:xfrm>
          <a:off x="370906" y="3939617"/>
          <a:ext cx="6226446" cy="2808312"/>
        </p:xfrm>
        <a:graphic>
          <a:graphicData uri="http://schemas.openxmlformats.org/drawingml/2006/chart">
            <c:chart xmlns:c="http://schemas.openxmlformats.org/drawingml/2006/chart" xmlns:r="http://schemas.openxmlformats.org/officeDocument/2006/relationships" r:id="rId4"/>
          </a:graphicData>
        </a:graphic>
      </p:graphicFrame>
      <p:sp>
        <p:nvSpPr>
          <p:cNvPr id="14" name="Rektangel 13"/>
          <p:cNvSpPr/>
          <p:nvPr/>
        </p:nvSpPr>
        <p:spPr>
          <a:xfrm>
            <a:off x="345495" y="3584848"/>
            <a:ext cx="6060708" cy="369332"/>
          </a:xfrm>
          <a:prstGeom prst="rect">
            <a:avLst/>
          </a:prstGeom>
        </p:spPr>
        <p:txBody>
          <a:bodyPr wrap="square">
            <a:spAutoFit/>
          </a:bodyPr>
          <a:lstStyle/>
          <a:p>
            <a:r>
              <a:rPr lang="nb-NO" dirty="0" smtClean="0">
                <a:latin typeface="Akkurat Pro" panose="020B0504020101020102" pitchFamily="34" charset="0"/>
                <a:ea typeface="Akkurat" charset="0"/>
                <a:cs typeface="Akkurat" charset="0"/>
              </a:rPr>
              <a:t>Hvordan ungdom opplever foreldrene sine </a:t>
            </a:r>
            <a:endParaRPr lang="nb-NO" dirty="0">
              <a:latin typeface="Akkurat Pro" panose="020B0504020101020102" pitchFamily="34" charset="0"/>
              <a:ea typeface="Akkurat" charset="0"/>
              <a:cs typeface="Akkurat" charset="0"/>
            </a:endParaRPr>
          </a:p>
        </p:txBody>
      </p:sp>
      <p:sp>
        <p:nvSpPr>
          <p:cNvPr id="20" name="Rektangel 4"/>
          <p:cNvSpPr/>
          <p:nvPr/>
        </p:nvSpPr>
        <p:spPr>
          <a:xfrm>
            <a:off x="388824" y="6733257"/>
            <a:ext cx="6060708" cy="553998"/>
          </a:xfrm>
          <a:prstGeom prst="rect">
            <a:avLst/>
          </a:prstGeom>
        </p:spPr>
        <p:txBody>
          <a:bodyPr wrap="square">
            <a:spAutoFit/>
          </a:bodyPr>
          <a:lstStyle/>
          <a:p>
            <a:r>
              <a:rPr lang="nb-NO" dirty="0" smtClean="0">
                <a:latin typeface="Akkurat Pro" panose="020B0504020101020102" pitchFamily="34" charset="0"/>
                <a:ea typeface="Akkurat" charset="0"/>
                <a:cs typeface="Akkurat" charset="0"/>
              </a:rPr>
              <a:t>Tidstrend i Agder</a:t>
            </a:r>
          </a:p>
          <a:p>
            <a:r>
              <a:rPr lang="nb-NO" sz="1200" dirty="0">
                <a:latin typeface="Akkurat Pro" panose="020B0504020101020102" pitchFamily="34" charset="0"/>
                <a:ea typeface="Akkurat" charset="0"/>
                <a:cs typeface="Akkurat" charset="0"/>
              </a:rPr>
              <a:t>P</a:t>
            </a:r>
            <a:r>
              <a:rPr lang="nb-NO" sz="1200" dirty="0" smtClean="0">
                <a:latin typeface="Akkurat Pro" panose="020B0504020101020102" pitchFamily="34" charset="0"/>
                <a:ea typeface="Akkurat" charset="0"/>
                <a:cs typeface="Akkurat" charset="0"/>
              </a:rPr>
              <a:t>rosentandel av elever på videregående skole som er fornøyd med foreldrene sine</a:t>
            </a:r>
            <a:endParaRPr lang="nb-NO" sz="1200" dirty="0">
              <a:latin typeface="Akkurat Pro" panose="020B0504020101020102" pitchFamily="34" charset="0"/>
              <a:ea typeface="Akkurat" charset="0"/>
              <a:cs typeface="Akkurat" charset="0"/>
            </a:endParaRPr>
          </a:p>
        </p:txBody>
      </p:sp>
      <p:graphicFrame>
        <p:nvGraphicFramePr>
          <p:cNvPr id="18" name="Diagram 17"/>
          <p:cNvGraphicFramePr>
            <a:graphicFrameLocks/>
          </p:cNvGraphicFramePr>
          <p:nvPr>
            <p:extLst>
              <p:ext uri="{D42A27DB-BD31-4B8C-83A1-F6EECF244321}">
                <p14:modId xmlns:p14="http://schemas.microsoft.com/office/powerpoint/2010/main" val="2853365316"/>
              </p:ext>
            </p:extLst>
          </p:nvPr>
        </p:nvGraphicFramePr>
        <p:xfrm>
          <a:off x="299868" y="7287255"/>
          <a:ext cx="6094231" cy="24275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6449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
          <p:cNvGraphicFramePr>
            <a:graphicFrameLocks/>
          </p:cNvGraphicFramePr>
          <p:nvPr>
            <p:extLst>
              <p:ext uri="{D42A27DB-BD31-4B8C-83A1-F6EECF244321}">
                <p14:modId xmlns:p14="http://schemas.microsoft.com/office/powerpoint/2010/main" val="953754605"/>
              </p:ext>
            </p:extLst>
          </p:nvPr>
        </p:nvGraphicFramePr>
        <p:xfrm>
          <a:off x="670520" y="6398930"/>
          <a:ext cx="5638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innhold 6"/>
          <p:cNvSpPr>
            <a:spLocks noGrp="1"/>
          </p:cNvSpPr>
          <p:nvPr>
            <p:ph idx="1"/>
          </p:nvPr>
        </p:nvSpPr>
        <p:spPr>
          <a:xfrm>
            <a:off x="278976" y="1076054"/>
            <a:ext cx="6030344" cy="3781118"/>
          </a:xfrm>
        </p:spPr>
        <p:txBody>
          <a:bodyPr>
            <a:normAutofit/>
          </a:bodyPr>
          <a:lstStyle/>
          <a:p>
            <a:pPr>
              <a:lnSpc>
                <a:spcPts val="1350"/>
              </a:lnSpc>
              <a:spcBef>
                <a:spcPts val="600"/>
              </a:spcBef>
            </a:pPr>
            <a:r>
              <a:rPr lang="nb-NO" sz="1100" dirty="0">
                <a:ea typeface="Akkurat" charset="0"/>
                <a:cs typeface="Akkurat" charset="0"/>
              </a:rPr>
              <a:t>Ungdomstiden beskrives </a:t>
            </a:r>
            <a:r>
              <a:rPr lang="nb-NO" sz="1100" dirty="0" smtClean="0">
                <a:ea typeface="Akkurat" charset="0"/>
                <a:cs typeface="Akkurat" charset="0"/>
              </a:rPr>
              <a:t>gjerne </a:t>
            </a:r>
            <a:r>
              <a:rPr lang="nb-NO" sz="1100" dirty="0">
                <a:ea typeface="Akkurat" charset="0"/>
                <a:cs typeface="Akkurat" charset="0"/>
              </a:rPr>
              <a:t>som en fase i livet der de jevnaldrende er særlig </a:t>
            </a:r>
            <a:r>
              <a:rPr lang="nb-NO" sz="1100" dirty="0" smtClean="0">
                <a:ea typeface="Akkurat" charset="0"/>
                <a:cs typeface="Akkurat" charset="0"/>
              </a:rPr>
              <a:t>viktige. </a:t>
            </a:r>
            <a:r>
              <a:rPr lang="nb-NO" sz="1100" dirty="0">
                <a:ea typeface="Akkurat" charset="0"/>
                <a:cs typeface="Akkurat" charset="0"/>
              </a:rPr>
              <a:t>Venner er for de fleste en kilde </a:t>
            </a:r>
            <a:r>
              <a:rPr lang="nb-NO" sz="1100" dirty="0" smtClean="0">
                <a:ea typeface="Akkurat" charset="0"/>
                <a:cs typeface="Akkurat" charset="0"/>
              </a:rPr>
              <a:t>til </a:t>
            </a:r>
            <a:r>
              <a:rPr lang="nb-NO" sz="1100" dirty="0">
                <a:ea typeface="Akkurat" charset="0"/>
                <a:cs typeface="Akkurat" charset="0"/>
              </a:rPr>
              <a:t>glede, støtte, samhørighet og bekreftelse. På lengre sikt har samspillet med de jevnaldrende betydning for utvikling av selvbilde og sosial kompetanse. Mange knytter også vennskap som varer livet ut i denne perioden. </a:t>
            </a:r>
          </a:p>
          <a:p>
            <a:pPr>
              <a:lnSpc>
                <a:spcPts val="1350"/>
              </a:lnSpc>
              <a:spcBef>
                <a:spcPts val="600"/>
              </a:spcBef>
            </a:pPr>
            <a:r>
              <a:rPr lang="nb-NO" sz="1100" dirty="0" smtClean="0">
                <a:ea typeface="Akkurat" charset="0"/>
                <a:cs typeface="Akkurat" charset="0"/>
              </a:rPr>
              <a:t>Hvilken </a:t>
            </a:r>
            <a:r>
              <a:rPr lang="nb-NO" sz="1100" dirty="0">
                <a:ea typeface="Akkurat" charset="0"/>
                <a:cs typeface="Akkurat" charset="0"/>
              </a:rPr>
              <a:t>rolle de jevnaldrende vennene spiller i hver enkelt ungdoms liv vil </a:t>
            </a:r>
            <a:r>
              <a:rPr lang="nb-NO" sz="1100" dirty="0" smtClean="0">
                <a:ea typeface="Akkurat" charset="0"/>
                <a:cs typeface="Akkurat" charset="0"/>
              </a:rPr>
              <a:t>variere</a:t>
            </a:r>
            <a:r>
              <a:rPr lang="nb-NO" sz="1100" dirty="0">
                <a:ea typeface="Akkurat" charset="0"/>
                <a:cs typeface="Akkurat" charset="0"/>
              </a:rPr>
              <a:t>. Mens noen trives godt med én eller to venner, er andre opptatt av å ha en stor vennegjeng og flest mulig «likes» på Facebook. For mange vil kvaliteten på vennskapene likevel bety mer enn antallet.</a:t>
            </a:r>
          </a:p>
          <a:p>
            <a:pPr>
              <a:lnSpc>
                <a:spcPts val="1350"/>
              </a:lnSpc>
              <a:spcBef>
                <a:spcPts val="600"/>
              </a:spcBef>
            </a:pPr>
            <a:r>
              <a:rPr lang="nb-NO" sz="1100" dirty="0" smtClean="0">
                <a:ea typeface="Akkurat" charset="0"/>
                <a:cs typeface="Akkurat" charset="0"/>
              </a:rPr>
              <a:t>Med </a:t>
            </a:r>
            <a:r>
              <a:rPr lang="nb-NO" sz="1100" dirty="0">
                <a:ea typeface="Akkurat" charset="0"/>
                <a:cs typeface="Akkurat" charset="0"/>
              </a:rPr>
              <a:t>økt bruk av sosiale medier har ungdom </a:t>
            </a:r>
            <a:r>
              <a:rPr lang="nb-NO" sz="1100" dirty="0" smtClean="0">
                <a:ea typeface="Akkurat" charset="0"/>
                <a:cs typeface="Akkurat" charset="0"/>
              </a:rPr>
              <a:t>fått </a:t>
            </a:r>
            <a:r>
              <a:rPr lang="nb-NO" sz="1100" dirty="0">
                <a:ea typeface="Akkurat" charset="0"/>
                <a:cs typeface="Akkurat" charset="0"/>
              </a:rPr>
              <a:t>en ny arena </a:t>
            </a:r>
            <a:r>
              <a:rPr lang="nb-NO" sz="1100" dirty="0" smtClean="0">
                <a:ea typeface="Akkurat" charset="0"/>
                <a:cs typeface="Akkurat" charset="0"/>
              </a:rPr>
              <a:t>å være sammen på. </a:t>
            </a:r>
            <a:r>
              <a:rPr lang="nb-NO" sz="1100" dirty="0">
                <a:ea typeface="Akkurat" charset="0"/>
                <a:cs typeface="Akkurat" charset="0"/>
              </a:rPr>
              <a:t>Ungdom deler informasjon og opplysninger om sine liv, hva de </a:t>
            </a:r>
            <a:r>
              <a:rPr lang="nb-NO" sz="1100" dirty="0" smtClean="0">
                <a:ea typeface="Akkurat" charset="0"/>
                <a:cs typeface="Akkurat" charset="0"/>
              </a:rPr>
              <a:t>gjør </a:t>
            </a:r>
            <a:r>
              <a:rPr lang="nb-NO" sz="1100" dirty="0">
                <a:ea typeface="Akkurat" charset="0"/>
                <a:cs typeface="Akkurat" charset="0"/>
              </a:rPr>
              <a:t>og hvem de er sammen </a:t>
            </a:r>
            <a:r>
              <a:rPr lang="nb-NO" sz="1100" dirty="0" smtClean="0">
                <a:ea typeface="Akkurat" charset="0"/>
                <a:cs typeface="Akkurat" charset="0"/>
              </a:rPr>
              <a:t>med, </a:t>
            </a:r>
            <a:r>
              <a:rPr lang="nb-NO" sz="1100" dirty="0">
                <a:ea typeface="Akkurat" charset="0"/>
                <a:cs typeface="Akkurat" charset="0"/>
              </a:rPr>
              <a:t>på en annen måte enn tidligere.</a:t>
            </a:r>
          </a:p>
          <a:p>
            <a:pPr>
              <a:lnSpc>
                <a:spcPts val="1350"/>
              </a:lnSpc>
              <a:spcBef>
                <a:spcPts val="600"/>
              </a:spcBef>
            </a:pPr>
            <a:r>
              <a:rPr lang="nb-NO" sz="1100" dirty="0">
                <a:ea typeface="Akkurat" charset="0"/>
                <a:cs typeface="Akkurat" charset="0"/>
              </a:rPr>
              <a:t>Å ha venner betyr at man er godtatt, det markerer tilhørighet og </a:t>
            </a:r>
            <a:r>
              <a:rPr lang="nb-NO" sz="1100" dirty="0" smtClean="0">
                <a:ea typeface="Akkurat" charset="0"/>
                <a:cs typeface="Akkurat" charset="0"/>
              </a:rPr>
              <a:t>sier </a:t>
            </a:r>
            <a:r>
              <a:rPr lang="nb-NO" sz="1100" dirty="0">
                <a:ea typeface="Akkurat" charset="0"/>
                <a:cs typeface="Akkurat" charset="0"/>
              </a:rPr>
              <a:t>noe om hvem man er. </a:t>
            </a:r>
            <a:r>
              <a:rPr lang="nb-NO" sz="1100" dirty="0" smtClean="0">
                <a:ea typeface="Akkurat" charset="0"/>
                <a:cs typeface="Akkurat" charset="0"/>
              </a:rPr>
              <a:t>Det er derfor positivt når Ungdata viser at de aller fleste ungdommer har venner å være sammen med. Det er samtidig bekymringsfullt at hver </a:t>
            </a:r>
            <a:r>
              <a:rPr lang="nb-NO" sz="1100" dirty="0">
                <a:ea typeface="Akkurat" charset="0"/>
                <a:cs typeface="Akkurat" charset="0"/>
              </a:rPr>
              <a:t>tiende ungdom i Norge mangler </a:t>
            </a:r>
            <a:r>
              <a:rPr lang="nb-NO" sz="1100" dirty="0" smtClean="0">
                <a:ea typeface="Akkurat" charset="0"/>
                <a:cs typeface="Akkurat" charset="0"/>
              </a:rPr>
              <a:t>venner de kan stole på og som de kan snakke med om alt mulig.</a:t>
            </a:r>
            <a:endParaRPr lang="nb-NO" sz="1100" dirty="0">
              <a:ea typeface="Akkurat" charset="0"/>
              <a:cs typeface="Akkurat" charset="0"/>
            </a:endParaRPr>
          </a:p>
        </p:txBody>
      </p:sp>
      <p:sp>
        <p:nvSpPr>
          <p:cNvPr id="6" name="Tittel 5"/>
          <p:cNvSpPr>
            <a:spLocks noGrp="1"/>
          </p:cNvSpPr>
          <p:nvPr>
            <p:ph type="title"/>
          </p:nvPr>
        </p:nvSpPr>
        <p:spPr/>
        <p:txBody>
          <a:bodyPr/>
          <a:lstStyle/>
          <a:p>
            <a:r>
              <a:rPr lang="nb-NO" dirty="0" smtClean="0">
                <a:latin typeface="Eames Century Modern Regular" panose="02000503070705020203" pitchFamily="50" charset="0"/>
                <a:ea typeface="Akkurat" charset="0"/>
              </a:rPr>
              <a:t>Venner</a:t>
            </a:r>
            <a:endParaRPr lang="nb-NO" dirty="0">
              <a:latin typeface="Eames Century Modern Regular" panose="02000503070705020203" pitchFamily="50" charset="0"/>
              <a:ea typeface="Akkurat" charset="0"/>
            </a:endParaRPr>
          </a:p>
        </p:txBody>
      </p:sp>
      <p:sp>
        <p:nvSpPr>
          <p:cNvPr id="17" name="Rektangel 16"/>
          <p:cNvSpPr/>
          <p:nvPr/>
        </p:nvSpPr>
        <p:spPr>
          <a:xfrm>
            <a:off x="3573016" y="3224808"/>
            <a:ext cx="2736304" cy="144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smtClean="0">
                <a:solidFill>
                  <a:schemeClr val="tx2"/>
                </a:solidFill>
                <a:latin typeface="Eames Century Modern Regular" panose="02000503070705020203" pitchFamily="50" charset="0"/>
                <a:ea typeface="Akkurat" charset="0"/>
                <a:cs typeface="Times New Roman" panose="02020603050405020304" pitchFamily="18" charset="0"/>
              </a:rPr>
              <a:t>De aller fleste </a:t>
            </a:r>
            <a:br>
              <a:rPr lang="nb-NO" sz="2000" dirty="0" smtClean="0">
                <a:solidFill>
                  <a:schemeClr val="tx2"/>
                </a:solidFill>
                <a:latin typeface="Eames Century Modern Regular" panose="02000503070705020203" pitchFamily="50" charset="0"/>
                <a:ea typeface="Akkurat" charset="0"/>
                <a:cs typeface="Times New Roman" panose="02020603050405020304" pitchFamily="18" charset="0"/>
              </a:rPr>
            </a:br>
            <a:r>
              <a:rPr lang="nb-NO" sz="2000" dirty="0" smtClean="0">
                <a:solidFill>
                  <a:schemeClr val="tx2"/>
                </a:solidFill>
                <a:latin typeface="Eames Century Modern Regular" panose="02000503070705020203" pitchFamily="50" charset="0"/>
                <a:ea typeface="Akkurat" charset="0"/>
                <a:cs typeface="Times New Roman" panose="02020603050405020304" pitchFamily="18" charset="0"/>
              </a:rPr>
              <a:t>har </a:t>
            </a:r>
            <a:r>
              <a:rPr lang="nb-NO" sz="2000" dirty="0">
                <a:solidFill>
                  <a:schemeClr val="tx2"/>
                </a:solidFill>
                <a:latin typeface="Eames Century Modern Regular" panose="02000503070705020203" pitchFamily="50" charset="0"/>
                <a:ea typeface="Akkurat" charset="0"/>
                <a:cs typeface="Times New Roman" panose="02020603050405020304" pitchFamily="18" charset="0"/>
              </a:rPr>
              <a:t>venner de </a:t>
            </a:r>
            <a:r>
              <a:rPr lang="nb-NO" sz="2000" dirty="0" smtClean="0">
                <a:solidFill>
                  <a:schemeClr val="tx2"/>
                </a:solidFill>
                <a:latin typeface="Eames Century Modern Regular" panose="02000503070705020203" pitchFamily="50" charset="0"/>
                <a:ea typeface="Akkurat" charset="0"/>
                <a:cs typeface="Times New Roman" panose="02020603050405020304" pitchFamily="18" charset="0"/>
              </a:rPr>
              <a:t>kan </a:t>
            </a:r>
          </a:p>
          <a:p>
            <a:pPr algn="ctr"/>
            <a:r>
              <a:rPr lang="nb-NO" sz="2000" dirty="0" smtClean="0">
                <a:solidFill>
                  <a:schemeClr val="tx2"/>
                </a:solidFill>
                <a:latin typeface="Eames Century Modern Regular" panose="02000503070705020203" pitchFamily="50" charset="0"/>
                <a:ea typeface="Akkurat" charset="0"/>
                <a:cs typeface="Times New Roman" panose="02020603050405020304" pitchFamily="18" charset="0"/>
              </a:rPr>
              <a:t>stole på</a:t>
            </a:r>
            <a:endParaRPr lang="nb-NO" sz="2000" dirty="0">
              <a:solidFill>
                <a:schemeClr val="tx2"/>
              </a:solidFill>
              <a:latin typeface="Eames Century Modern Regular" panose="02000503070705020203" pitchFamily="50" charset="0"/>
              <a:ea typeface="Akkurat" charset="0"/>
              <a:cs typeface="Times New Roman" panose="02020603050405020304" pitchFamily="18" charset="0"/>
            </a:endParaRPr>
          </a:p>
        </p:txBody>
      </p:sp>
      <p:sp>
        <p:nvSpPr>
          <p:cNvPr id="8" name="Rektangel 7"/>
          <p:cNvSpPr/>
          <p:nvPr/>
        </p:nvSpPr>
        <p:spPr>
          <a:xfrm>
            <a:off x="272189" y="9345488"/>
            <a:ext cx="316112" cy="369332"/>
          </a:xfrm>
          <a:prstGeom prst="rect">
            <a:avLst/>
          </a:prstGeom>
        </p:spPr>
        <p:txBody>
          <a:bodyPr wrap="none">
            <a:spAutoFit/>
          </a:bodyPr>
          <a:lstStyle/>
          <a:p>
            <a:r>
              <a:rPr lang="nb-NO" dirty="0">
                <a:solidFill>
                  <a:schemeClr val="tx2"/>
                </a:solidFill>
                <a:latin typeface="Eames Century Modern Regular" panose="02000503070705020203" pitchFamily="50" charset="0"/>
                <a:ea typeface="Akkurat" charset="0"/>
                <a:cs typeface="Akkurat" charset="0"/>
              </a:rPr>
              <a:t>6</a:t>
            </a:r>
            <a:endParaRPr lang="nb-NO" dirty="0">
              <a:latin typeface="Eames Century Modern Regular" panose="02000503070705020203" pitchFamily="50" charset="0"/>
              <a:ea typeface="Akkurat" charset="0"/>
              <a:cs typeface="Akkurat" charset="0"/>
            </a:endParaRPr>
          </a:p>
        </p:txBody>
      </p:sp>
      <p:sp>
        <p:nvSpPr>
          <p:cNvPr id="5" name="Rektangel 4"/>
          <p:cNvSpPr/>
          <p:nvPr/>
        </p:nvSpPr>
        <p:spPr>
          <a:xfrm>
            <a:off x="149950" y="5197164"/>
            <a:ext cx="6281608" cy="861774"/>
          </a:xfrm>
          <a:prstGeom prst="rect">
            <a:avLst/>
          </a:prstGeom>
        </p:spPr>
        <p:txBody>
          <a:bodyPr wrap="square">
            <a:spAutoFit/>
          </a:bodyPr>
          <a:lstStyle/>
          <a:p>
            <a:r>
              <a:rPr lang="nb-NO" dirty="0">
                <a:latin typeface="Akkurat Pro" panose="020B0504020101020102" pitchFamily="34" charset="0"/>
                <a:ea typeface="Akkurat" charset="0"/>
                <a:cs typeface="Akkurat" charset="0"/>
              </a:rPr>
              <a:t>Har du minst </a:t>
            </a:r>
            <a:r>
              <a:rPr lang="nb-NO" dirty="0" smtClean="0">
                <a:latin typeface="Akkurat Pro" panose="020B0504020101020102" pitchFamily="34" charset="0"/>
                <a:ea typeface="Akkurat" charset="0"/>
                <a:cs typeface="Akkurat" charset="0"/>
              </a:rPr>
              <a:t>én </a:t>
            </a:r>
            <a:r>
              <a:rPr lang="nb-NO" dirty="0">
                <a:latin typeface="Akkurat Pro" panose="020B0504020101020102" pitchFamily="34" charset="0"/>
                <a:ea typeface="Akkurat" charset="0"/>
                <a:cs typeface="Akkurat" charset="0"/>
              </a:rPr>
              <a:t>venn som du kan stole fullstendig på og kan betro deg til om alt mulig?</a:t>
            </a:r>
          </a:p>
          <a:p>
            <a:r>
              <a:rPr lang="nb-NO" sz="1400" dirty="0" smtClean="0">
                <a:latin typeface="Akkurat Pro" panose="020B0504020101020102" pitchFamily="34" charset="0"/>
                <a:ea typeface="Akkurat" charset="0"/>
                <a:cs typeface="Akkurat" charset="0"/>
              </a:rPr>
              <a:t>Prosentandel av elever på videregående skole i Agder og i Norge</a:t>
            </a:r>
            <a:endParaRPr lang="nb-NO" sz="1400" dirty="0">
              <a:latin typeface="Akkurat Pro" panose="020B0504020101020102" pitchFamily="34" charset="0"/>
              <a:ea typeface="Akkurat" charset="0"/>
              <a:cs typeface="Akkurat" charset="0"/>
            </a:endParaRPr>
          </a:p>
        </p:txBody>
      </p:sp>
      <p:graphicFrame>
        <p:nvGraphicFramePr>
          <p:cNvPr id="11" name="Diagram 1"/>
          <p:cNvGraphicFramePr>
            <a:graphicFrameLocks/>
          </p:cNvGraphicFramePr>
          <p:nvPr>
            <p:extLst>
              <p:ext uri="{D42A27DB-BD31-4B8C-83A1-F6EECF244321}">
                <p14:modId xmlns:p14="http://schemas.microsoft.com/office/powerpoint/2010/main" val="3177538555"/>
              </p:ext>
            </p:extLst>
          </p:nvPr>
        </p:nvGraphicFramePr>
        <p:xfrm>
          <a:off x="272189" y="6226172"/>
          <a:ext cx="6037131" cy="319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1291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a:graphicFrameLocks/>
          </p:cNvGraphicFramePr>
          <p:nvPr>
            <p:extLst>
              <p:ext uri="{D42A27DB-BD31-4B8C-83A1-F6EECF244321}">
                <p14:modId xmlns:p14="http://schemas.microsoft.com/office/powerpoint/2010/main" val="4178600173"/>
              </p:ext>
            </p:extLst>
          </p:nvPr>
        </p:nvGraphicFramePr>
        <p:xfrm>
          <a:off x="311970" y="7185248"/>
          <a:ext cx="6094231" cy="230425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0" y="3473100"/>
            <a:ext cx="6858000" cy="3274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a typeface="Akkurat" charset="0"/>
              <a:cs typeface="Akkurat" charset="0"/>
            </a:endParaRPr>
          </a:p>
        </p:txBody>
      </p:sp>
      <p:sp>
        <p:nvSpPr>
          <p:cNvPr id="4" name="Rektangel 3"/>
          <p:cNvSpPr/>
          <p:nvPr/>
        </p:nvSpPr>
        <p:spPr>
          <a:xfrm>
            <a:off x="6093296" y="9345488"/>
            <a:ext cx="312906" cy="369332"/>
          </a:xfrm>
          <a:prstGeom prst="rect">
            <a:avLst/>
          </a:prstGeom>
        </p:spPr>
        <p:txBody>
          <a:bodyPr wrap="none">
            <a:spAutoFit/>
          </a:bodyPr>
          <a:lstStyle/>
          <a:p>
            <a:r>
              <a:rPr lang="nb-NO" dirty="0">
                <a:solidFill>
                  <a:schemeClr val="tx2"/>
                </a:solidFill>
                <a:latin typeface="Eames Century Modern Regular" panose="02000503070705020203" pitchFamily="50" charset="0"/>
                <a:ea typeface="Akkurat" charset="0"/>
                <a:cs typeface="Akkurat" charset="0"/>
              </a:rPr>
              <a:t>7</a:t>
            </a:r>
            <a:endParaRPr lang="nb-NO" dirty="0">
              <a:latin typeface="Eames Century Modern Regular" panose="02000503070705020203" pitchFamily="50" charset="0"/>
              <a:ea typeface="Akkurat" charset="0"/>
              <a:cs typeface="Akkurat" charset="0"/>
            </a:endParaRPr>
          </a:p>
        </p:txBody>
      </p:sp>
      <p:sp>
        <p:nvSpPr>
          <p:cNvPr id="5" name="Rektangel 4"/>
          <p:cNvSpPr/>
          <p:nvPr/>
        </p:nvSpPr>
        <p:spPr>
          <a:xfrm>
            <a:off x="345495" y="1064568"/>
            <a:ext cx="6060708" cy="553998"/>
          </a:xfrm>
          <a:prstGeom prst="rect">
            <a:avLst/>
          </a:prstGeom>
        </p:spPr>
        <p:txBody>
          <a:bodyPr wrap="square">
            <a:spAutoFit/>
          </a:bodyPr>
          <a:lstStyle/>
          <a:p>
            <a:r>
              <a:rPr lang="nb-NO" dirty="0" smtClean="0">
                <a:latin typeface="Akkurat Pro" panose="020B0504020101020102" pitchFamily="34" charset="0"/>
                <a:ea typeface="Akkurat" charset="0"/>
                <a:cs typeface="Akkurat" charset="0"/>
              </a:rPr>
              <a:t>Prosentandel som har en fortrolig venn</a:t>
            </a:r>
          </a:p>
          <a:p>
            <a:r>
              <a:rPr lang="nb-NO" sz="1200" dirty="0" smtClean="0">
                <a:latin typeface="Akkurat Pro" panose="020B0504020101020102" pitchFamily="34" charset="0"/>
                <a:ea typeface="Akkurat" charset="0"/>
                <a:cs typeface="Akkurat" charset="0"/>
              </a:rPr>
              <a:t>Blant gutter og jenter på ulike klassetrinn</a:t>
            </a:r>
            <a:endParaRPr lang="nb-NO" sz="1200" dirty="0">
              <a:latin typeface="Akkurat Pro" panose="020B0504020101020102" pitchFamily="34" charset="0"/>
              <a:ea typeface="Akkurat" charset="0"/>
              <a:cs typeface="Akkurat" charset="0"/>
            </a:endParaRPr>
          </a:p>
        </p:txBody>
      </p:sp>
      <p:graphicFrame>
        <p:nvGraphicFramePr>
          <p:cNvPr id="10" name="Diagram 9"/>
          <p:cNvGraphicFramePr>
            <a:graphicFrameLocks/>
          </p:cNvGraphicFramePr>
          <p:nvPr>
            <p:extLst>
              <p:ext uri="{D42A27DB-BD31-4B8C-83A1-F6EECF244321}">
                <p14:modId xmlns:p14="http://schemas.microsoft.com/office/powerpoint/2010/main" val="2623196616"/>
              </p:ext>
            </p:extLst>
          </p:nvPr>
        </p:nvGraphicFramePr>
        <p:xfrm>
          <a:off x="347818" y="1712640"/>
          <a:ext cx="3024336" cy="16516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 11"/>
          <p:cNvGraphicFramePr>
            <a:graphicFrameLocks noChangeAspect="1"/>
          </p:cNvGraphicFramePr>
          <p:nvPr>
            <p:extLst>
              <p:ext uri="{D42A27DB-BD31-4B8C-83A1-F6EECF244321}">
                <p14:modId xmlns:p14="http://schemas.microsoft.com/office/powerpoint/2010/main" val="865365542"/>
              </p:ext>
            </p:extLst>
          </p:nvPr>
        </p:nvGraphicFramePr>
        <p:xfrm>
          <a:off x="3374478" y="1712640"/>
          <a:ext cx="3024000" cy="16524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ktangel 13"/>
          <p:cNvSpPr/>
          <p:nvPr/>
        </p:nvSpPr>
        <p:spPr>
          <a:xfrm>
            <a:off x="345495" y="3584848"/>
            <a:ext cx="6060708" cy="646331"/>
          </a:xfrm>
          <a:prstGeom prst="rect">
            <a:avLst/>
          </a:prstGeom>
        </p:spPr>
        <p:txBody>
          <a:bodyPr wrap="square">
            <a:spAutoFit/>
          </a:bodyPr>
          <a:lstStyle/>
          <a:p>
            <a:r>
              <a:rPr lang="nb-NO" dirty="0" smtClean="0">
                <a:latin typeface="Akkurat Pro" panose="020B0504020101020102" pitchFamily="34" charset="0"/>
                <a:ea typeface="Akkurat" charset="0"/>
                <a:cs typeface="Akkurat" charset="0"/>
              </a:rPr>
              <a:t>Når du er sammen med venner, hvem er du da </a:t>
            </a:r>
            <a:br>
              <a:rPr lang="nb-NO" dirty="0" smtClean="0">
                <a:latin typeface="Akkurat Pro" panose="020B0504020101020102" pitchFamily="34" charset="0"/>
                <a:ea typeface="Akkurat" charset="0"/>
                <a:cs typeface="Akkurat" charset="0"/>
              </a:rPr>
            </a:br>
            <a:r>
              <a:rPr lang="nb-NO" dirty="0" smtClean="0">
                <a:latin typeface="Akkurat Pro" panose="020B0504020101020102" pitchFamily="34" charset="0"/>
                <a:ea typeface="Akkurat" charset="0"/>
                <a:cs typeface="Akkurat" charset="0"/>
              </a:rPr>
              <a:t>som oftest sammen med?</a:t>
            </a:r>
            <a:endParaRPr lang="nb-NO" dirty="0">
              <a:latin typeface="Akkurat Pro" panose="020B0504020101020102" pitchFamily="34" charset="0"/>
              <a:ea typeface="Akkurat" charset="0"/>
              <a:cs typeface="Akkurat" charset="0"/>
            </a:endParaRPr>
          </a:p>
        </p:txBody>
      </p:sp>
      <p:graphicFrame>
        <p:nvGraphicFramePr>
          <p:cNvPr id="21" name="Diagram 20"/>
          <p:cNvGraphicFramePr>
            <a:graphicFrameLocks/>
          </p:cNvGraphicFramePr>
          <p:nvPr>
            <p:extLst>
              <p:ext uri="{D42A27DB-BD31-4B8C-83A1-F6EECF244321}">
                <p14:modId xmlns:p14="http://schemas.microsoft.com/office/powerpoint/2010/main" val="1741275252"/>
              </p:ext>
            </p:extLst>
          </p:nvPr>
        </p:nvGraphicFramePr>
        <p:xfrm>
          <a:off x="188640" y="4160912"/>
          <a:ext cx="6408712" cy="2448272"/>
        </p:xfrm>
        <a:graphic>
          <a:graphicData uri="http://schemas.openxmlformats.org/drawingml/2006/chart">
            <c:chart xmlns:c="http://schemas.openxmlformats.org/drawingml/2006/chart" xmlns:r="http://schemas.openxmlformats.org/officeDocument/2006/relationships" r:id="rId5"/>
          </a:graphicData>
        </a:graphic>
      </p:graphicFrame>
      <p:sp>
        <p:nvSpPr>
          <p:cNvPr id="13" name="Rektangel 4"/>
          <p:cNvSpPr/>
          <p:nvPr/>
        </p:nvSpPr>
        <p:spPr>
          <a:xfrm>
            <a:off x="337770" y="6754831"/>
            <a:ext cx="6060708" cy="553998"/>
          </a:xfrm>
          <a:prstGeom prst="rect">
            <a:avLst/>
          </a:prstGeom>
        </p:spPr>
        <p:txBody>
          <a:bodyPr wrap="square">
            <a:spAutoFit/>
          </a:bodyPr>
          <a:lstStyle/>
          <a:p>
            <a:r>
              <a:rPr lang="nb-NO" dirty="0" smtClean="0">
                <a:latin typeface="Akkurat Pro" panose="020B0504020101020102" pitchFamily="34" charset="0"/>
                <a:ea typeface="Akkurat" charset="0"/>
                <a:cs typeface="Akkurat" charset="0"/>
              </a:rPr>
              <a:t>Tidstrend</a:t>
            </a:r>
            <a:r>
              <a:rPr lang="nb-NO" dirty="0">
                <a:latin typeface="Akkurat Pro" panose="020B0504020101020102" pitchFamily="34" charset="0"/>
                <a:ea typeface="Akkurat" charset="0"/>
                <a:cs typeface="Akkurat" charset="0"/>
              </a:rPr>
              <a:t> i </a:t>
            </a:r>
            <a:r>
              <a:rPr lang="nb-NO" dirty="0" smtClean="0">
                <a:latin typeface="Akkurat Pro" panose="020B0504020101020102" pitchFamily="34" charset="0"/>
                <a:ea typeface="Akkurat" charset="0"/>
                <a:cs typeface="Akkurat" charset="0"/>
              </a:rPr>
              <a:t>Agder </a:t>
            </a:r>
          </a:p>
          <a:p>
            <a:r>
              <a:rPr lang="nb-NO" sz="1200" dirty="0" smtClean="0">
                <a:latin typeface="Akkurat Pro" panose="020B0504020101020102" pitchFamily="34" charset="0"/>
                <a:ea typeface="Akkurat" charset="0"/>
                <a:cs typeface="Akkurat" charset="0"/>
              </a:rPr>
              <a:t>Prosentandel av elever på videregående skole som har </a:t>
            </a:r>
            <a:r>
              <a:rPr lang="nb-NO" sz="1200" dirty="0">
                <a:latin typeface="Akkurat Pro" panose="020B0504020101020102" pitchFamily="34" charset="0"/>
                <a:ea typeface="Akkurat" charset="0"/>
                <a:cs typeface="Akkurat" charset="0"/>
              </a:rPr>
              <a:t>e</a:t>
            </a:r>
            <a:r>
              <a:rPr lang="nb-NO" sz="1200" dirty="0" smtClean="0">
                <a:latin typeface="Akkurat Pro" panose="020B0504020101020102" pitchFamily="34" charset="0"/>
                <a:ea typeface="Akkurat" charset="0"/>
                <a:cs typeface="Akkurat" charset="0"/>
              </a:rPr>
              <a:t>n fortrolig venn</a:t>
            </a:r>
            <a:endParaRPr lang="nb-NO" sz="1200" dirty="0">
              <a:latin typeface="Akkurat Pro" panose="020B0504020101020102" pitchFamily="34" charset="0"/>
              <a:ea typeface="Akkurat" charset="0"/>
              <a:cs typeface="Akkurat" charset="0"/>
            </a:endParaRPr>
          </a:p>
        </p:txBody>
      </p:sp>
    </p:spTree>
    <p:extLst>
      <p:ext uri="{BB962C8B-B14F-4D97-AF65-F5344CB8AC3E}">
        <p14:creationId xmlns:p14="http://schemas.microsoft.com/office/powerpoint/2010/main" val="3777720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800">
          <a:solidFill>
            <a:srgbClr val="A89D94"/>
          </a:solidFill>
          <a:prstDash val="sysDash"/>
          <a:miter lim="800000"/>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y-Blå-Med-Mindre-temabilder.potx" id="{BF4B928C-56D7-4B3F-97E2-DB8C2AF597EF}" vid="{5629B8D7-0FA4-4B8B-A7A7-7521E6AFE2AC}"/>
    </a:ext>
  </a:extLst>
</a:theme>
</file>

<file path=ppt/theme/theme2.xml><?xml version="1.0" encoding="utf-8"?>
<a:theme xmlns:a="http://schemas.openxmlformats.org/drawingml/2006/main" name="Verktøykasse">
  <a:themeElements>
    <a:clrScheme name="NOVA">
      <a:dk1>
        <a:sysClr val="windowText" lastClr="000000"/>
      </a:dk1>
      <a:lt1>
        <a:sysClr val="window" lastClr="FFFFFF"/>
      </a:lt1>
      <a:dk2>
        <a:srgbClr val="296FB9"/>
      </a:dk2>
      <a:lt2>
        <a:srgbClr val="EAE7E5"/>
      </a:lt2>
      <a:accent1>
        <a:srgbClr val="296FB9"/>
      </a:accent1>
      <a:accent2>
        <a:srgbClr val="E3A300"/>
      </a:accent2>
      <a:accent3>
        <a:srgbClr val="A79D93"/>
      </a:accent3>
      <a:accent4>
        <a:srgbClr val="EAE7E5"/>
      </a:accent4>
      <a:accent5>
        <a:srgbClr val="D0E2F4"/>
      </a:accent5>
      <a:accent6>
        <a:srgbClr val="FFEFC6"/>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y-Blå-Med-Mindre-temabilder.potx" id="{BF4B928C-56D7-4B3F-97E2-DB8C2AF597EF}" vid="{792C1A25-1778-4755-A3B7-658F019EEAF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6.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5.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8.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Egendefinert 5">
    <a:dk1>
      <a:sysClr val="windowText" lastClr="000000"/>
    </a:dk1>
    <a:lt1>
      <a:sysClr val="window" lastClr="FFFFFF"/>
    </a:lt1>
    <a:dk2>
      <a:srgbClr val="296FB9"/>
    </a:dk2>
    <a:lt2>
      <a:srgbClr val="F2F0ED"/>
    </a:lt2>
    <a:accent1>
      <a:srgbClr val="006FBA"/>
    </a:accent1>
    <a:accent2>
      <a:srgbClr val="8CC2DE"/>
    </a:accent2>
    <a:accent3>
      <a:srgbClr val="AEA79F"/>
    </a:accent3>
    <a:accent4>
      <a:srgbClr val="E8A300"/>
    </a:accent4>
    <a:accent5>
      <a:srgbClr val="EABE00"/>
    </a:accent5>
    <a:accent6>
      <a:srgbClr val="E3EDF5"/>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19031</TotalTime>
  <Words>10187</Words>
  <Application>Microsoft Office PowerPoint</Application>
  <PresentationFormat>A4 (210 x 297 mm)</PresentationFormat>
  <Paragraphs>747</Paragraphs>
  <Slides>62</Slides>
  <Notes>0</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62</vt:i4>
      </vt:variant>
    </vt:vector>
  </HeadingPairs>
  <TitlesOfParts>
    <vt:vector size="71" baseType="lpstr">
      <vt:lpstr>Akkurat</vt:lpstr>
      <vt:lpstr>Akkurat Pro</vt:lpstr>
      <vt:lpstr>Akkurat Pro Normal</vt:lpstr>
      <vt:lpstr>Arial</vt:lpstr>
      <vt:lpstr>Calibri</vt:lpstr>
      <vt:lpstr>Eames Century Modern Regular</vt:lpstr>
      <vt:lpstr>Times New Roman</vt:lpstr>
      <vt:lpstr>blank</vt:lpstr>
      <vt:lpstr>Verktøykasse</vt:lpstr>
      <vt:lpstr>PowerPoint-presentasjon</vt:lpstr>
      <vt:lpstr>PowerPoint-presentasjon</vt:lpstr>
      <vt:lpstr>Innhold</vt:lpstr>
      <vt:lpstr>Om rapporten</vt:lpstr>
      <vt:lpstr>Ungdataundersøkelsen</vt:lpstr>
      <vt:lpstr>Foreldre</vt:lpstr>
      <vt:lpstr>PowerPoint-presentasjon</vt:lpstr>
      <vt:lpstr>Venner</vt:lpstr>
      <vt:lpstr>PowerPoint-presentasjon</vt:lpstr>
      <vt:lpstr>Lokalmiljøet</vt:lpstr>
      <vt:lpstr>PowerPoint-presentasjon</vt:lpstr>
      <vt:lpstr>Skoletrivsel</vt:lpstr>
      <vt:lpstr>PowerPoint-presentasjon</vt:lpstr>
      <vt:lpstr>Skolearbeid</vt:lpstr>
      <vt:lpstr>PowerPoint-presentasjon</vt:lpstr>
      <vt:lpstr>Skulking</vt:lpstr>
      <vt:lpstr>PowerPoint-presentasjon</vt:lpstr>
      <vt:lpstr>Framtidstro</vt:lpstr>
      <vt:lpstr>PowerPoint-presentasjon</vt:lpstr>
      <vt:lpstr>Hjemme</vt:lpstr>
      <vt:lpstr>PowerPoint-presentasjon</vt:lpstr>
      <vt:lpstr>Ute med venner</vt:lpstr>
      <vt:lpstr>PowerPoint-presentasjon</vt:lpstr>
      <vt:lpstr>Mediebruk</vt:lpstr>
      <vt:lpstr>PowerPoint-presentasjon</vt:lpstr>
      <vt:lpstr>Organisert fritid</vt:lpstr>
      <vt:lpstr>PowerPoint-presentasjon</vt:lpstr>
      <vt:lpstr>Trening</vt:lpstr>
      <vt:lpstr>PowerPoint-presentasjon</vt:lpstr>
      <vt:lpstr>Helse</vt:lpstr>
      <vt:lpstr>PowerPoint-presentasjon</vt:lpstr>
      <vt:lpstr>PowerPoint-presentasjon</vt:lpstr>
      <vt:lpstr>PowerPoint-presentasjon</vt:lpstr>
      <vt:lpstr>Kosthold</vt:lpstr>
      <vt:lpstr>PowerPoint-presentasjon</vt:lpstr>
      <vt:lpstr>Fysiske plager</vt:lpstr>
      <vt:lpstr>PowerPoint-presentasjon</vt:lpstr>
      <vt:lpstr>Psykisk helse</vt:lpstr>
      <vt:lpstr>PowerPoint-presentasjon</vt:lpstr>
      <vt:lpstr>Selvbilde</vt:lpstr>
      <vt:lpstr>PowerPoint-presentasjon</vt:lpstr>
      <vt:lpstr>Tobakk</vt:lpstr>
      <vt:lpstr>PowerPoint-presentasjon</vt:lpstr>
      <vt:lpstr>Alkohol</vt:lpstr>
      <vt:lpstr>PowerPoint-presentasjon</vt:lpstr>
      <vt:lpstr>Hasj</vt:lpstr>
      <vt:lpstr>PowerPoint-presentasjon</vt:lpstr>
      <vt:lpstr>Mobbing</vt:lpstr>
      <vt:lpstr>PowerPoint-presentasjon</vt:lpstr>
      <vt:lpstr>Vold</vt:lpstr>
      <vt:lpstr>PowerPoint-presentasjon</vt:lpstr>
      <vt:lpstr>Regelbrudd</vt:lpstr>
      <vt:lpstr>PowerPoint-presentasjon</vt:lpstr>
      <vt:lpstr>Seksuell trakassering</vt:lpstr>
      <vt:lpstr>PowerPoint-presentasjon</vt:lpstr>
      <vt:lpstr>Nøkkeltall – fylket</vt:lpstr>
      <vt:lpstr>Nøkkeltall – definisjoner</vt:lpstr>
      <vt:lpstr>Nøkkeltall – definisjoner </vt:lpstr>
      <vt:lpstr>Litteratur </vt:lpstr>
      <vt:lpstr>Litteratur </vt:lpstr>
      <vt:lpstr>PowerPoint-presentasjon</vt:lpstr>
      <vt:lpstr>PowerPoint-presentasjon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Anders.Bakken@nova.hioa.no</dc:creator>
  <dc:description>Template by addpoint.no</dc:description>
  <cp:lastModifiedBy>Aud Christina H. Bjerén</cp:lastModifiedBy>
  <cp:revision>2700</cp:revision>
  <cp:lastPrinted>2018-09-03T09:37:26Z</cp:lastPrinted>
  <dcterms:created xsi:type="dcterms:W3CDTF">2015-05-04T10:56:10Z</dcterms:created>
  <dcterms:modified xsi:type="dcterms:W3CDTF">2019-05-09T14:21:10Z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