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Lst>
  <p:notesMasterIdLst>
    <p:notesMasterId r:id="rId14"/>
  </p:notesMasterIdLst>
  <p:handoutMasterIdLst>
    <p:handoutMasterId r:id="rId15"/>
  </p:handoutMasterIdLst>
  <p:sldIdLst>
    <p:sldId id="375" r:id="rId5"/>
    <p:sldId id="376" r:id="rId6"/>
    <p:sldId id="316" r:id="rId7"/>
    <p:sldId id="377" r:id="rId8"/>
    <p:sldId id="367" r:id="rId9"/>
    <p:sldId id="371" r:id="rId10"/>
    <p:sldId id="368" r:id="rId11"/>
    <p:sldId id="369" r:id="rId12"/>
    <p:sldId id="370" r:id="rId13"/>
  </p:sldIdLst>
  <p:sldSz cx="9144000" cy="6858000" type="screen4x3"/>
  <p:notesSz cx="6797675" cy="9926638"/>
  <p:defaultTextStyle>
    <a:defPPr>
      <a:defRPr lang="nb-NO"/>
    </a:defPPr>
    <a:lvl1pPr algn="l" rtl="0" fontAlgn="base">
      <a:lnSpc>
        <a:spcPct val="80000"/>
      </a:lnSpc>
      <a:spcBef>
        <a:spcPct val="20000"/>
      </a:spcBef>
      <a:spcAft>
        <a:spcPct val="0"/>
      </a:spcAft>
      <a:defRPr kern="1200">
        <a:solidFill>
          <a:srgbClr val="336699"/>
        </a:solidFill>
        <a:latin typeface="Tahoma" pitchFamily="34" charset="0"/>
        <a:ea typeface="+mn-ea"/>
        <a:cs typeface="+mn-cs"/>
      </a:defRPr>
    </a:lvl1pPr>
    <a:lvl2pPr marL="457200" algn="l" rtl="0" fontAlgn="base">
      <a:lnSpc>
        <a:spcPct val="80000"/>
      </a:lnSpc>
      <a:spcBef>
        <a:spcPct val="20000"/>
      </a:spcBef>
      <a:spcAft>
        <a:spcPct val="0"/>
      </a:spcAft>
      <a:defRPr kern="1200">
        <a:solidFill>
          <a:srgbClr val="336699"/>
        </a:solidFill>
        <a:latin typeface="Tahoma" pitchFamily="34" charset="0"/>
        <a:ea typeface="+mn-ea"/>
        <a:cs typeface="+mn-cs"/>
      </a:defRPr>
    </a:lvl2pPr>
    <a:lvl3pPr marL="914400" algn="l" rtl="0" fontAlgn="base">
      <a:lnSpc>
        <a:spcPct val="80000"/>
      </a:lnSpc>
      <a:spcBef>
        <a:spcPct val="20000"/>
      </a:spcBef>
      <a:spcAft>
        <a:spcPct val="0"/>
      </a:spcAft>
      <a:defRPr kern="1200">
        <a:solidFill>
          <a:srgbClr val="336699"/>
        </a:solidFill>
        <a:latin typeface="Tahoma" pitchFamily="34" charset="0"/>
        <a:ea typeface="+mn-ea"/>
        <a:cs typeface="+mn-cs"/>
      </a:defRPr>
    </a:lvl3pPr>
    <a:lvl4pPr marL="1371600" algn="l" rtl="0" fontAlgn="base">
      <a:lnSpc>
        <a:spcPct val="80000"/>
      </a:lnSpc>
      <a:spcBef>
        <a:spcPct val="20000"/>
      </a:spcBef>
      <a:spcAft>
        <a:spcPct val="0"/>
      </a:spcAft>
      <a:defRPr kern="1200">
        <a:solidFill>
          <a:srgbClr val="336699"/>
        </a:solidFill>
        <a:latin typeface="Tahoma" pitchFamily="34" charset="0"/>
        <a:ea typeface="+mn-ea"/>
        <a:cs typeface="+mn-cs"/>
      </a:defRPr>
    </a:lvl4pPr>
    <a:lvl5pPr marL="1828800" algn="l" rtl="0" fontAlgn="base">
      <a:lnSpc>
        <a:spcPct val="80000"/>
      </a:lnSpc>
      <a:spcBef>
        <a:spcPct val="20000"/>
      </a:spcBef>
      <a:spcAft>
        <a:spcPct val="0"/>
      </a:spcAft>
      <a:defRPr kern="1200">
        <a:solidFill>
          <a:srgbClr val="336699"/>
        </a:solidFill>
        <a:latin typeface="Tahoma" pitchFamily="34" charset="0"/>
        <a:ea typeface="+mn-ea"/>
        <a:cs typeface="+mn-cs"/>
      </a:defRPr>
    </a:lvl5pPr>
    <a:lvl6pPr marL="2286000" algn="l" defTabSz="914400" rtl="0" eaLnBrk="1" latinLnBrk="0" hangingPunct="1">
      <a:defRPr kern="1200">
        <a:solidFill>
          <a:srgbClr val="336699"/>
        </a:solidFill>
        <a:latin typeface="Tahoma" pitchFamily="34" charset="0"/>
        <a:ea typeface="+mn-ea"/>
        <a:cs typeface="+mn-cs"/>
      </a:defRPr>
    </a:lvl6pPr>
    <a:lvl7pPr marL="2743200" algn="l" defTabSz="914400" rtl="0" eaLnBrk="1" latinLnBrk="0" hangingPunct="1">
      <a:defRPr kern="1200">
        <a:solidFill>
          <a:srgbClr val="336699"/>
        </a:solidFill>
        <a:latin typeface="Tahoma" pitchFamily="34" charset="0"/>
        <a:ea typeface="+mn-ea"/>
        <a:cs typeface="+mn-cs"/>
      </a:defRPr>
    </a:lvl7pPr>
    <a:lvl8pPr marL="3200400" algn="l" defTabSz="914400" rtl="0" eaLnBrk="1" latinLnBrk="0" hangingPunct="1">
      <a:defRPr kern="1200">
        <a:solidFill>
          <a:srgbClr val="336699"/>
        </a:solidFill>
        <a:latin typeface="Tahoma" pitchFamily="34" charset="0"/>
        <a:ea typeface="+mn-ea"/>
        <a:cs typeface="+mn-cs"/>
      </a:defRPr>
    </a:lvl8pPr>
    <a:lvl9pPr marL="3657600" algn="l" defTabSz="914400" rtl="0" eaLnBrk="1" latinLnBrk="0" hangingPunct="1">
      <a:defRPr kern="1200">
        <a:solidFill>
          <a:srgbClr val="336699"/>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CA5D3"/>
    <a:srgbClr val="8379BD"/>
    <a:srgbClr val="6249BF"/>
    <a:srgbClr val="BF82D0"/>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23" autoAdjust="0"/>
    <p:restoredTop sz="94660"/>
  </p:normalViewPr>
  <p:slideViewPr>
    <p:cSldViewPr>
      <p:cViewPr>
        <p:scale>
          <a:sx n="103" d="100"/>
          <a:sy n="103" d="100"/>
        </p:scale>
        <p:origin x="-706" y="-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3" name="Rectangle 3"/>
          <p:cNvSpPr>
            <a:spLocks noGrp="1" noChangeArrowheads="1"/>
          </p:cNvSpPr>
          <p:nvPr>
            <p:ph type="dt" sz="quarter" idx="1"/>
          </p:nvPr>
        </p:nvSpPr>
        <p:spPr bwMode="auto">
          <a:xfrm>
            <a:off x="3851276"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5364" name="Rectangle 4"/>
          <p:cNvSpPr>
            <a:spLocks noGrp="1" noChangeArrowheads="1"/>
          </p:cNvSpPr>
          <p:nvPr>
            <p:ph type="ftr" sz="quarter" idx="2"/>
          </p:nvPr>
        </p:nvSpPr>
        <p:spPr bwMode="auto">
          <a:xfrm>
            <a:off x="1"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5" name="Rectangle 5"/>
          <p:cNvSpPr>
            <a:spLocks noGrp="1" noChangeArrowheads="1"/>
          </p:cNvSpPr>
          <p:nvPr>
            <p:ph type="sldNum" sz="quarter" idx="3"/>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005CD60C-FBEF-49BF-A3A0-E3A13C284C00}" type="slidenum">
              <a:rPr lang="nb-NO"/>
              <a:pPr>
                <a:defRPr/>
              </a:pPr>
              <a:t>‹#›</a:t>
            </a:fld>
            <a:endParaRPr lang="nb-NO"/>
          </a:p>
        </p:txBody>
      </p:sp>
    </p:spTree>
    <p:extLst>
      <p:ext uri="{BB962C8B-B14F-4D97-AF65-F5344CB8AC3E}">
        <p14:creationId xmlns:p14="http://schemas.microsoft.com/office/powerpoint/2010/main" val="434229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87" name="Rectangle 3"/>
          <p:cNvSpPr>
            <a:spLocks noGrp="1" noChangeArrowheads="1"/>
          </p:cNvSpPr>
          <p:nvPr>
            <p:ph type="dt" idx="1"/>
          </p:nvPr>
        </p:nvSpPr>
        <p:spPr bwMode="auto">
          <a:xfrm>
            <a:off x="3851276"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79450" y="4715710"/>
            <a:ext cx="5438775" cy="446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16390" name="Rectangle 6"/>
          <p:cNvSpPr>
            <a:spLocks noGrp="1" noChangeArrowheads="1"/>
          </p:cNvSpPr>
          <p:nvPr>
            <p:ph type="ftr" sz="quarter" idx="4"/>
          </p:nvPr>
        </p:nvSpPr>
        <p:spPr bwMode="auto">
          <a:xfrm>
            <a:off x="1"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91" name="Rectangle 7"/>
          <p:cNvSpPr>
            <a:spLocks noGrp="1" noChangeArrowheads="1"/>
          </p:cNvSpPr>
          <p:nvPr>
            <p:ph type="sldNum" sz="quarter" idx="5"/>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2ED44390-E7CD-4C59-95CD-8B17761000D3}" type="slidenum">
              <a:rPr lang="nb-NO"/>
              <a:pPr>
                <a:defRPr/>
              </a:pPr>
              <a:t>‹#›</a:t>
            </a:fld>
            <a:endParaRPr lang="nb-NO"/>
          </a:p>
        </p:txBody>
      </p:sp>
    </p:spTree>
    <p:extLst>
      <p:ext uri="{BB962C8B-B14F-4D97-AF65-F5344CB8AC3E}">
        <p14:creationId xmlns:p14="http://schemas.microsoft.com/office/powerpoint/2010/main" val="3379644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CB600C7-D437-46B3-A02E-8E0B09536426}" type="slidenum">
              <a:rPr lang="nb-NO" altLang="nb-NO" sz="1200">
                <a:solidFill>
                  <a:schemeClr val="tx1"/>
                </a:solidFill>
                <a:latin typeface="Arial" charset="0"/>
              </a:rPr>
              <a:pPr algn="r" eaLnBrk="1" hangingPunct="1">
                <a:lnSpc>
                  <a:spcPct val="100000"/>
                </a:lnSpc>
                <a:spcBef>
                  <a:spcPct val="0"/>
                </a:spcBef>
              </a:pPr>
              <a:t>1</a:t>
            </a:fld>
            <a:endParaRPr lang="nb-NO" altLang="nb-NO"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102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922DA79-FD29-46C6-AB28-A55F7C27B6D3}" type="slidenum">
              <a:rPr lang="nb-NO" altLang="nb-NO" sz="1200">
                <a:solidFill>
                  <a:schemeClr val="tx1"/>
                </a:solidFill>
                <a:latin typeface="Arial" charset="0"/>
              </a:rPr>
              <a:pPr algn="r" eaLnBrk="1" hangingPunct="1">
                <a:lnSpc>
                  <a:spcPct val="100000"/>
                </a:lnSpc>
                <a:spcBef>
                  <a:spcPct val="0"/>
                </a:spcBef>
              </a:pPr>
              <a:t>2</a:t>
            </a:fld>
            <a:endParaRPr lang="nb-NO" altLang="nb-NO" sz="1200">
              <a:solidFill>
                <a:schemeClr val="tx1"/>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3809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3</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42483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4</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662523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5B97CCB1-154B-4460-B01A-A58996442E8F}" type="slidenum">
              <a:rPr lang="nb-NO" altLang="nb-NO">
                <a:solidFill>
                  <a:schemeClr val="tx1"/>
                </a:solidFill>
                <a:latin typeface="Arial" charset="0"/>
              </a:rPr>
              <a:pPr eaLnBrk="1" hangingPunct="1"/>
              <a:t>5</a:t>
            </a:fld>
            <a:endParaRPr lang="nb-NO" altLang="nb-NO">
              <a:solidFill>
                <a:schemeClr val="tx1"/>
              </a:solidFill>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6385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79A583EF-09E4-4643-AC38-2ABD14198180}" type="slidenum">
              <a:rPr lang="nb-NO" altLang="nb-NO">
                <a:solidFill>
                  <a:schemeClr val="tx1"/>
                </a:solidFill>
                <a:latin typeface="Arial" charset="0"/>
              </a:rPr>
              <a:pPr eaLnBrk="1" hangingPunct="1"/>
              <a:t>6</a:t>
            </a:fld>
            <a:endParaRPr lang="nb-NO" altLang="nb-NO">
              <a:solidFill>
                <a:schemeClr val="tx1"/>
              </a:solidFill>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55628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1AAF6964-D343-4A52-B9C1-D6245B5DBDAB}" type="slidenum">
              <a:rPr lang="nb-NO" altLang="nb-NO">
                <a:solidFill>
                  <a:schemeClr val="tx1"/>
                </a:solidFill>
                <a:latin typeface="Arial" charset="0"/>
              </a:rPr>
              <a:pPr eaLnBrk="1" hangingPunct="1"/>
              <a:t>7</a:t>
            </a:fld>
            <a:endParaRPr lang="nb-NO" altLang="nb-NO">
              <a:solidFill>
                <a:schemeClr val="tx1"/>
              </a:solidFill>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018463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8DE17110-46B5-49CF-A137-FA68F27283F2}" type="slidenum">
              <a:rPr lang="nb-NO" altLang="nb-NO">
                <a:solidFill>
                  <a:schemeClr val="tx1"/>
                </a:solidFill>
                <a:latin typeface="Arial" charset="0"/>
              </a:rPr>
              <a:pPr eaLnBrk="1" hangingPunct="1"/>
              <a:t>8</a:t>
            </a:fld>
            <a:endParaRPr lang="nb-NO" altLang="nb-NO">
              <a:solidFill>
                <a:schemeClr val="tx1"/>
              </a:solidFill>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55279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6E7EE578-8C83-4E76-8962-5880C5C60289}" type="slidenum">
              <a:rPr lang="nb-NO" altLang="nb-NO">
                <a:solidFill>
                  <a:schemeClr val="tx1"/>
                </a:solidFill>
                <a:latin typeface="Arial" charset="0"/>
              </a:rPr>
              <a:pPr eaLnBrk="1" hangingPunct="1"/>
              <a:t>9</a:t>
            </a:fld>
            <a:endParaRPr lang="nb-NO" altLang="nb-NO">
              <a:solidFill>
                <a:schemeClr val="tx1"/>
              </a:solidFill>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57237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9175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359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7936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621537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2760339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8397719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1207318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bunntekst 6"/>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108633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bunntekst 2"/>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168753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bunntekst 1"/>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2347425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912404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402898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6718178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16347651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270234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83609127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072026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41864276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4906315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158498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6872372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332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33576759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09914901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401478884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7116752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2468837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6596353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2014436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51658527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26478274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94843116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915355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0134185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86197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87821670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32709653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6788132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809625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9363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02854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487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10684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34588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userDrawn="1"/>
        </p:nvSpPr>
        <p:spPr bwMode="auto">
          <a:xfrm>
            <a:off x="0" y="0"/>
            <a:ext cx="9144000" cy="3429000"/>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
        <p:nvSpPr>
          <p:cNvPr id="1027" name="Rectangle 2"/>
          <p:cNvSpPr>
            <a:spLocks noChangeArrowheads="1"/>
          </p:cNvSpPr>
          <p:nvPr/>
        </p:nvSpPr>
        <p:spPr bwMode="auto">
          <a:xfrm>
            <a:off x="0" y="3429000"/>
            <a:ext cx="3708400" cy="3429000"/>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pic>
        <p:nvPicPr>
          <p:cNvPr id="1028" name="Picture 7"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1052513"/>
            <a:ext cx="3708400"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2051"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2052" name="Picture 9"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ssholder for bunntekst 1"/>
          <p:cNvSpPr>
            <a:spLocks noGrp="1"/>
          </p:cNvSpPr>
          <p:nvPr>
            <p:ph type="ftr" sz="quarter" idx="3"/>
          </p:nvPr>
        </p:nvSpPr>
        <p:spPr>
          <a:xfrm>
            <a:off x="3725085" y="639127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Hurum</a:t>
            </a:r>
            <a:endParaRPr lang="nb-NO"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ungdata blaa"/>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1052513"/>
            <a:ext cx="1116013"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4099"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4100" name="Picture 4"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malta.hioa.no\filer\sva\sva-no-f-uf\Ungdata\Rapportering\Excel\N&#248;kkelindikatorer.xlsx!N&#248;kkelindikatorer!%5bN&#248;kkelindikatorer.xlsx%5dN&#248;kkelindikatorer%20Diagram%202"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malta.hioa.no\filer\sva\sva-no-f-uf\Ungdata\Rapportering\Excel\N&#248;kkelindikatorer.xlsx!N&#248;kkelindikatorer!%5bN&#248;kkelindikatorer.xlsx%5dN&#248;kkelindikatorer%20Diagram%205"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file:///\\malta.hioa.no\filer\sva\sva-no-f-uf\Ungdata\Rapportering\Excel\N&#248;kkelindikatorer.xlsx!N&#248;kkelindikatorer!%5bN&#248;kkelindikatorer.xlsx%5dN&#248;kkelindikatorer%20Diagram%2010"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file:///\\malta.hioa.no\filer\sva\sva-no-f-uf\Ungdata\Rapportering\Excel\N&#248;kkelindikatorer.xlsx!N&#248;kkelindikatorer!%5bN&#248;kkelindikatorer.xlsx%5dN&#248;kkelindikatorer%20Diagram%206"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file:///\\malta.hioa.no\filer\sva\sva-no-f-uf\Ungdata\Rapportering\Excel\N&#248;kkelindikatorer.xlsx!N&#248;kkelindikatorer!%5bN&#248;kkelindikatorer.xlsx%5dN&#248;kkelindikatorer%20Diagram%207"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file:///\\malta.hioa.no\filer\sva\sva-no-f-uf\Ungdata\Rapportering\Excel\N&#248;kkelindikatorer.xlsx!N&#248;kkelindikatorer!%5bN&#248;kkelindikatorer.xlsx%5dN&#248;kkelindikatorer%20Diagram%208"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file:///\\malta.hioa.no\filer\sva\sva-no-f-uf\Ungdata\Rapportering\Excel\N&#248;kkelindikatorer.xlsx!N&#248;kkelindikatorer!%5bN&#248;kkelindikatorer.xlsx%5dN&#248;kkelindikatorer%20Diagram%20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idx="4294967295"/>
          </p:nvPr>
        </p:nvSpPr>
        <p:spPr bwMode="auto">
          <a:xfrm>
            <a:off x="684213" y="1341438"/>
            <a:ext cx="7775575" cy="19002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b-NO" altLang="nb-NO" dirty="0" smtClean="0">
                <a:solidFill>
                  <a:srgbClr val="000066"/>
                </a:solidFill>
              </a:rPr>
              <a:t>Ungdata-undersøkelsen i </a:t>
            </a:r>
            <a:br>
              <a:rPr lang="nb-NO" altLang="nb-NO" dirty="0" smtClean="0">
                <a:solidFill>
                  <a:srgbClr val="000066"/>
                </a:solidFill>
              </a:rPr>
            </a:br>
            <a:r>
              <a:rPr lang="nb-NO" altLang="nb-NO" dirty="0" smtClean="0">
                <a:solidFill>
                  <a:srgbClr val="000066"/>
                </a:solidFill>
              </a:rPr>
              <a:t>Aust-Agder 2016</a:t>
            </a:r>
            <a:br>
              <a:rPr lang="nb-NO" altLang="nb-NO" dirty="0" smtClean="0">
                <a:solidFill>
                  <a:srgbClr val="000066"/>
                </a:solidFill>
              </a:rPr>
            </a:br>
            <a:endParaRPr lang="nb-NO" altLang="nb-NO" dirty="0" smtClean="0">
              <a:solidFill>
                <a:srgbClr val="000066"/>
              </a:solidFill>
            </a:endParaRPr>
          </a:p>
        </p:txBody>
      </p:sp>
      <p:sp>
        <p:nvSpPr>
          <p:cNvPr id="23555" name="Rectangle 5"/>
          <p:cNvSpPr>
            <a:spLocks noGrp="1" noChangeArrowheads="1"/>
          </p:cNvSpPr>
          <p:nvPr>
            <p:ph type="subTitle" idx="4294967295"/>
          </p:nvPr>
        </p:nvSpPr>
        <p:spPr bwMode="auto">
          <a:xfrm>
            <a:off x="4140200" y="4437063"/>
            <a:ext cx="4535488" cy="936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Tx/>
              <a:buNone/>
            </a:pPr>
            <a:r>
              <a:rPr lang="nb-NO" altLang="nb-NO" sz="2800" dirty="0" smtClean="0"/>
              <a:t>Nøkkeltall</a:t>
            </a:r>
          </a:p>
          <a:p>
            <a:pPr marL="0" indent="0" algn="ctr" eaLnBrk="1" hangingPunct="1">
              <a:buFontTx/>
              <a:buNone/>
            </a:pPr>
            <a:r>
              <a:rPr lang="nb-NO" altLang="nb-NO" sz="2800" dirty="0" smtClean="0"/>
              <a:t>(videregående skole)</a:t>
            </a:r>
          </a:p>
        </p:txBody>
      </p:sp>
      <p:sp>
        <p:nvSpPr>
          <p:cNvPr id="6" name="Text Box 8"/>
          <p:cNvSpPr txBox="1">
            <a:spLocks noChangeArrowheads="1"/>
          </p:cNvSpPr>
          <p:nvPr/>
        </p:nvSpPr>
        <p:spPr bwMode="auto">
          <a:xfrm>
            <a:off x="179388" y="3716338"/>
            <a:ext cx="3313112"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80000"/>
              </a:spcBef>
            </a:pPr>
            <a:r>
              <a:rPr lang="nb-NO" altLang="nb-NO" sz="1400" b="1" dirty="0">
                <a:solidFill>
                  <a:srgbClr val="336699"/>
                </a:solidFill>
                <a:latin typeface="Tahoma" pitchFamily="34" charset="0"/>
              </a:rPr>
              <a:t>FAKTA OM UNDERSØKELSEN:</a:t>
            </a:r>
          </a:p>
          <a:p>
            <a:pPr eaLnBrk="1" hangingPunct="1">
              <a:lnSpc>
                <a:spcPct val="80000"/>
              </a:lnSpc>
              <a:spcBef>
                <a:spcPct val="80000"/>
              </a:spcBef>
              <a:buFontTx/>
              <a:buChar char="•"/>
            </a:pPr>
            <a:r>
              <a:rPr lang="nb-NO" altLang="nb-NO" sz="1400" dirty="0" smtClean="0">
                <a:solidFill>
                  <a:srgbClr val="336699"/>
                </a:solidFill>
                <a:latin typeface="Tahoma" pitchFamily="34" charset="0"/>
              </a:rPr>
              <a:t>Tidspunkt: Uke 9 – 15</a:t>
            </a:r>
          </a:p>
          <a:p>
            <a:pPr eaLnBrk="1" hangingPunct="1">
              <a:lnSpc>
                <a:spcPct val="80000"/>
              </a:lnSpc>
              <a:spcBef>
                <a:spcPct val="80000"/>
              </a:spcBef>
              <a:buFontTx/>
              <a:buChar char="•"/>
            </a:pPr>
            <a:r>
              <a:rPr lang="nb-NO" altLang="nb-NO" sz="1400" dirty="0" smtClean="0">
                <a:solidFill>
                  <a:srgbClr val="336699"/>
                </a:solidFill>
                <a:latin typeface="Tahoma" pitchFamily="34" charset="0"/>
              </a:rPr>
              <a:t>Klassetrinn</a:t>
            </a:r>
            <a:r>
              <a:rPr lang="nb-NO" altLang="nb-NO" sz="1400" dirty="0">
                <a:solidFill>
                  <a:srgbClr val="336699"/>
                </a:solidFill>
                <a:latin typeface="Tahoma" pitchFamily="34" charset="0"/>
              </a:rPr>
              <a:t>: </a:t>
            </a:r>
            <a:r>
              <a:rPr lang="nb-NO" altLang="nb-NO" sz="1400" dirty="0" smtClean="0">
                <a:solidFill>
                  <a:srgbClr val="336699"/>
                </a:solidFill>
                <a:latin typeface="Tahoma" pitchFamily="34" charset="0"/>
              </a:rPr>
              <a:t>VG1</a:t>
            </a:r>
            <a:endParaRPr lang="nb-NO" altLang="nb-NO" sz="1400" dirty="0">
              <a:solidFill>
                <a:srgbClr val="336699"/>
              </a:solidFill>
              <a:latin typeface="Tahoma" pitchFamily="34" charset="0"/>
            </a:endParaRPr>
          </a:p>
          <a:p>
            <a:pPr eaLnBrk="1" hangingPunct="1">
              <a:lnSpc>
                <a:spcPct val="80000"/>
              </a:lnSpc>
              <a:spcBef>
                <a:spcPct val="80000"/>
              </a:spcBef>
              <a:buFontTx/>
              <a:buChar char="•"/>
            </a:pPr>
            <a:r>
              <a:rPr lang="nb-NO" altLang="nb-NO" sz="1400" dirty="0" smtClean="0">
                <a:solidFill>
                  <a:srgbClr val="336699"/>
                </a:solidFill>
                <a:latin typeface="Tahoma" pitchFamily="34" charset="0"/>
              </a:rPr>
              <a:t>Antall</a:t>
            </a:r>
            <a:r>
              <a:rPr lang="nb-NO" altLang="nb-NO" sz="1400" smtClean="0">
                <a:solidFill>
                  <a:srgbClr val="336699"/>
                </a:solidFill>
                <a:latin typeface="Tahoma" pitchFamily="34" charset="0"/>
              </a:rPr>
              <a:t>: 1 295</a:t>
            </a:r>
            <a:endParaRPr lang="nb-NO" altLang="nb-NO" sz="1400" dirty="0">
              <a:solidFill>
                <a:srgbClr val="336699"/>
              </a:solidFill>
              <a:latin typeface="Tahoma" pitchFamily="34" charset="0"/>
            </a:endParaRPr>
          </a:p>
          <a:p>
            <a:pPr eaLnBrk="1" hangingPunct="1">
              <a:lnSpc>
                <a:spcPct val="80000"/>
              </a:lnSpc>
              <a:spcBef>
                <a:spcPct val="80000"/>
              </a:spcBef>
              <a:buFontTx/>
              <a:buChar char="•"/>
            </a:pPr>
            <a:r>
              <a:rPr lang="nb-NO" altLang="nb-NO" sz="1400" dirty="0">
                <a:solidFill>
                  <a:srgbClr val="336699"/>
                </a:solidFill>
                <a:latin typeface="Tahoma" pitchFamily="34" charset="0"/>
              </a:rPr>
              <a:t>Svarprosent</a:t>
            </a:r>
            <a:r>
              <a:rPr lang="nb-NO" altLang="nb-NO" sz="1400" dirty="0" smtClean="0">
                <a:solidFill>
                  <a:srgbClr val="336699"/>
                </a:solidFill>
                <a:latin typeface="Tahoma" pitchFamily="34" charset="0"/>
              </a:rPr>
              <a:t>: </a:t>
            </a:r>
            <a:endParaRPr lang="nb-NO" altLang="nb-NO" sz="1400" dirty="0">
              <a:solidFill>
                <a:srgbClr val="336699"/>
              </a:solidFill>
              <a:latin typeface="Tahoma" pitchFamily="34" charset="0"/>
            </a:endParaRPr>
          </a:p>
          <a:p>
            <a:pPr eaLnBrk="1" hangingPunct="1">
              <a:lnSpc>
                <a:spcPct val="80000"/>
              </a:lnSpc>
              <a:spcBef>
                <a:spcPct val="50000"/>
              </a:spcBef>
              <a:buFontTx/>
              <a:buChar char="•"/>
            </a:pPr>
            <a:endParaRPr lang="nb-NO" altLang="nb-NO" sz="1400" dirty="0">
              <a:solidFill>
                <a:srgbClr val="336699"/>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000" dirty="0">
                <a:solidFill>
                  <a:srgbClr val="000066"/>
                </a:solidFill>
                <a:latin typeface="+mj-lt"/>
              </a:rPr>
              <a:t>UNGDATA</a:t>
            </a:r>
          </a:p>
        </p:txBody>
      </p:sp>
      <p:sp>
        <p:nvSpPr>
          <p:cNvPr id="25603" name="Rectangle 3"/>
          <p:cNvSpPr>
            <a:spLocks noChangeArrowheads="1"/>
          </p:cNvSpPr>
          <p:nvPr/>
        </p:nvSpPr>
        <p:spPr bwMode="auto">
          <a:xfrm>
            <a:off x="1403350" y="1263936"/>
            <a:ext cx="6408738"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66700" indent="-266700" eaLnBrk="0" hangingPunct="0">
              <a:defRPr>
                <a:solidFill>
                  <a:srgbClr val="336699"/>
                </a:solidFill>
                <a:latin typeface="Tahoma" pitchFamily="34" charset="0"/>
              </a:defRPr>
            </a:lvl1pPr>
            <a:lvl2pPr marL="541338" eaLnBrk="0" hangingPunct="0">
              <a:defRPr>
                <a:solidFill>
                  <a:srgbClr val="336699"/>
                </a:solidFill>
                <a:latin typeface="Tahoma" pitchFamily="34" charset="0"/>
              </a:defRPr>
            </a:lvl2pPr>
            <a:lvl3pPr eaLnBrk="0" hangingPunct="0">
              <a:defRPr>
                <a:solidFill>
                  <a:srgbClr val="336699"/>
                </a:solidFill>
                <a:latin typeface="Tahoma" pitchFamily="34" charset="0"/>
              </a:defRPr>
            </a:lvl3pPr>
            <a:lvl4pPr eaLnBrk="0" hangingPunct="0">
              <a:defRPr>
                <a:solidFill>
                  <a:srgbClr val="336699"/>
                </a:solidFill>
                <a:latin typeface="Tahoma" pitchFamily="34" charset="0"/>
              </a:defRPr>
            </a:lvl4pPr>
            <a:lvl5pPr eaLnBrk="0" hangingPunct="0">
              <a:defRPr>
                <a:solidFill>
                  <a:srgbClr val="336699"/>
                </a:solidFill>
                <a:latin typeface="Tahoma" pitchFamily="34" charset="0"/>
              </a:defRPr>
            </a:lvl5pPr>
            <a:lvl6pPr eaLnBrk="0" fontAlgn="base" hangingPunct="0">
              <a:lnSpc>
                <a:spcPct val="80000"/>
              </a:lnSpc>
              <a:spcBef>
                <a:spcPct val="20000"/>
              </a:spcBef>
              <a:spcAft>
                <a:spcPct val="0"/>
              </a:spcAft>
              <a:defRPr>
                <a:solidFill>
                  <a:srgbClr val="336699"/>
                </a:solidFill>
                <a:latin typeface="Tahoma" pitchFamily="34" charset="0"/>
              </a:defRPr>
            </a:lvl6pPr>
            <a:lvl7pPr eaLnBrk="0" fontAlgn="base" hangingPunct="0">
              <a:lnSpc>
                <a:spcPct val="80000"/>
              </a:lnSpc>
              <a:spcBef>
                <a:spcPct val="20000"/>
              </a:spcBef>
              <a:spcAft>
                <a:spcPct val="0"/>
              </a:spcAft>
              <a:defRPr>
                <a:solidFill>
                  <a:srgbClr val="336699"/>
                </a:solidFill>
                <a:latin typeface="Tahoma" pitchFamily="34" charset="0"/>
              </a:defRPr>
            </a:lvl7pPr>
            <a:lvl8pPr eaLnBrk="0" fontAlgn="base" hangingPunct="0">
              <a:lnSpc>
                <a:spcPct val="80000"/>
              </a:lnSpc>
              <a:spcBef>
                <a:spcPct val="20000"/>
              </a:spcBef>
              <a:spcAft>
                <a:spcPct val="0"/>
              </a:spcAft>
              <a:defRPr>
                <a:solidFill>
                  <a:srgbClr val="336699"/>
                </a:solidFill>
                <a:latin typeface="Tahoma" pitchFamily="34" charset="0"/>
              </a:defRPr>
            </a:lvl8pPr>
            <a:lvl9pPr eaLnBrk="0" fontAlgn="base" hangingPunct="0">
              <a:lnSpc>
                <a:spcPct val="80000"/>
              </a:lnSpc>
              <a:spcBef>
                <a:spcPct val="20000"/>
              </a:spcBef>
              <a:spcAft>
                <a:spcPct val="0"/>
              </a:spcAft>
              <a:defRPr>
                <a:solidFill>
                  <a:srgbClr val="336699"/>
                </a:solidFill>
                <a:latin typeface="Tahoma" pitchFamily="34" charset="0"/>
              </a:defRPr>
            </a:lvl9pPr>
          </a:lstStyle>
          <a:p>
            <a:pPr>
              <a:lnSpc>
                <a:spcPct val="100000"/>
              </a:lnSpc>
              <a:spcBef>
                <a:spcPct val="50000"/>
              </a:spcBef>
              <a:buFontTx/>
              <a:buChar char="•"/>
            </a:pPr>
            <a:r>
              <a:rPr lang="nb-NO" altLang="nb-NO" sz="1600" b="1" dirty="0"/>
              <a:t>Ungdata</a:t>
            </a:r>
            <a:r>
              <a:rPr lang="nb-NO" altLang="nb-NO" sz="1600" dirty="0"/>
              <a:t> er et kvalitetssikret system for gjennomføring av lokale spørreskjemaundersøkelser.</a:t>
            </a:r>
          </a:p>
          <a:p>
            <a:pPr>
              <a:lnSpc>
                <a:spcPct val="100000"/>
              </a:lnSpc>
              <a:spcBef>
                <a:spcPct val="50000"/>
              </a:spcBef>
              <a:buFontTx/>
              <a:buChar char="•"/>
            </a:pPr>
            <a:r>
              <a:rPr lang="nb-NO" altLang="nb-NO" sz="1600" dirty="0"/>
              <a:t>NOVA og de regionale kompetansesentrene for rusfeltet (</a:t>
            </a:r>
            <a:r>
              <a:rPr lang="nb-NO" altLang="nb-NO" sz="1600" dirty="0" err="1"/>
              <a:t>KoRus</a:t>
            </a:r>
            <a:r>
              <a:rPr lang="nb-NO" altLang="nb-NO" sz="1600" dirty="0"/>
              <a:t>) har det faglige ansvaret for undersøkelsene, mens kommunene står for den praktiske gjennomføringen.</a:t>
            </a:r>
          </a:p>
          <a:p>
            <a:pPr>
              <a:lnSpc>
                <a:spcPct val="100000"/>
              </a:lnSpc>
              <a:spcBef>
                <a:spcPct val="50000"/>
              </a:spcBef>
              <a:buFontTx/>
              <a:buChar char="•"/>
            </a:pPr>
            <a:r>
              <a:rPr lang="nb-NO" altLang="nb-NO" sz="1600" b="1" dirty="0"/>
              <a:t>Ungdata</a:t>
            </a:r>
            <a:r>
              <a:rPr lang="nb-NO" altLang="nb-NO" sz="1600" dirty="0"/>
              <a:t> finansieres </a:t>
            </a:r>
            <a:r>
              <a:rPr lang="nb-NO" altLang="nb-NO" sz="1600" dirty="0" smtClean="0"/>
              <a:t>over Statsbudsjettet, gjennom tilskudd fra Helsedirektoratet</a:t>
            </a:r>
            <a:r>
              <a:rPr lang="nb-NO" altLang="nb-NO" sz="1600" dirty="0"/>
              <a:t>, Barne-, likestillings- og </a:t>
            </a:r>
            <a:r>
              <a:rPr lang="nb-NO" altLang="nb-NO" sz="1600" dirty="0" smtClean="0"/>
              <a:t>inkluderingsdepartementet, Justis- </a:t>
            </a:r>
            <a:r>
              <a:rPr lang="nb-NO" altLang="nb-NO" sz="1600"/>
              <a:t>og </a:t>
            </a:r>
            <a:r>
              <a:rPr lang="nb-NO" altLang="nb-NO" sz="1600" smtClean="0"/>
              <a:t>beredskapsdepartementet </a:t>
            </a:r>
            <a:r>
              <a:rPr lang="nb-NO" altLang="nb-NO" sz="1600" dirty="0" smtClean="0"/>
              <a:t>og Kunnskapsdepartementet.</a:t>
            </a:r>
            <a:endParaRPr lang="nb-NO" altLang="nb-NO" sz="1600" dirty="0"/>
          </a:p>
          <a:p>
            <a:pPr>
              <a:lnSpc>
                <a:spcPct val="100000"/>
              </a:lnSpc>
              <a:spcBef>
                <a:spcPct val="50000"/>
              </a:spcBef>
              <a:buFontTx/>
              <a:buChar char="•"/>
            </a:pPr>
            <a:r>
              <a:rPr lang="nb-NO" altLang="nb-NO" sz="1600" dirty="0"/>
              <a:t>Alle data som samles inn i regi av </a:t>
            </a:r>
            <a:r>
              <a:rPr lang="nb-NO" altLang="nb-NO" sz="1600" b="1" dirty="0"/>
              <a:t>Ungdata</a:t>
            </a:r>
            <a:r>
              <a:rPr lang="nb-NO" altLang="nb-NO" sz="1600" dirty="0"/>
              <a:t> lagres i en nasjonal database som forvaltes av NOVA.</a:t>
            </a:r>
          </a:p>
          <a:p>
            <a:pPr>
              <a:lnSpc>
                <a:spcPct val="100000"/>
              </a:lnSpc>
              <a:spcBef>
                <a:spcPct val="50000"/>
              </a:spcBef>
              <a:buFontTx/>
              <a:buChar char="•"/>
            </a:pPr>
            <a:r>
              <a:rPr lang="nb-NO" altLang="nb-NO" sz="1600" dirty="0"/>
              <a:t>Hvert år lages det nasjonale tall basert på alle gjennomførte Ungdata-undersøkelser foregående år.</a:t>
            </a:r>
          </a:p>
          <a:p>
            <a:pPr>
              <a:lnSpc>
                <a:spcPct val="100000"/>
              </a:lnSpc>
              <a:spcBef>
                <a:spcPct val="50000"/>
              </a:spcBef>
              <a:buFontTx/>
              <a:buChar char="•"/>
            </a:pPr>
            <a:r>
              <a:rPr lang="nb-NO" altLang="nb-NO" sz="1600" dirty="0"/>
              <a:t>Tallene gjengitt under merkelappen </a:t>
            </a:r>
            <a:r>
              <a:rPr lang="nb-NO" altLang="nb-NO" dirty="0" smtClean="0"/>
              <a:t>«</a:t>
            </a:r>
            <a:r>
              <a:rPr lang="nb-NO" altLang="nb-NO" sz="1600" dirty="0" smtClean="0"/>
              <a:t>Norge» </a:t>
            </a:r>
            <a:r>
              <a:rPr lang="nb-NO" altLang="nb-NO" sz="1600" dirty="0"/>
              <a:t>i denne rapporten er basert på </a:t>
            </a:r>
            <a:r>
              <a:rPr lang="nb-NO" altLang="nb-NO" sz="1600" dirty="0" smtClean="0"/>
              <a:t>356 </a:t>
            </a:r>
            <a:r>
              <a:rPr lang="nb-NO" altLang="nb-NO" sz="1600" dirty="0"/>
              <a:t>kommunale </a:t>
            </a:r>
            <a:r>
              <a:rPr lang="nb-NO" altLang="nb-NO" sz="1600" dirty="0" smtClean="0"/>
              <a:t>og 5 fylkeskommunale undersøkelser </a:t>
            </a:r>
            <a:r>
              <a:rPr lang="nb-NO" altLang="nb-NO" sz="1600" dirty="0"/>
              <a:t>gjennomført i </a:t>
            </a:r>
            <a:r>
              <a:rPr lang="nb-NO" altLang="nb-NO" sz="1600" dirty="0" smtClean="0"/>
              <a:t>perioden 2013-2015.</a:t>
            </a:r>
            <a:endParaRPr lang="nb-NO" altLang="nb-NO" sz="1600" dirty="0"/>
          </a:p>
          <a:p>
            <a:pPr>
              <a:lnSpc>
                <a:spcPct val="100000"/>
              </a:lnSpc>
              <a:spcBef>
                <a:spcPct val="50000"/>
              </a:spcBef>
              <a:buFontTx/>
              <a:buChar char="•"/>
            </a:pPr>
            <a:r>
              <a:rPr lang="nb-NO" altLang="nb-NO" sz="1600" dirty="0"/>
              <a:t>Mer utfyllende informasjon kan finnes på www.ungdata.no.</a:t>
            </a:r>
            <a:r>
              <a:rPr lang="nb-NO" altLang="nb-NO" sz="1600" dirty="0">
                <a:solidFill>
                  <a:srgbClr val="FF0000"/>
                </a:solidFill>
              </a:rPr>
              <a:t> </a:t>
            </a:r>
            <a:r>
              <a:rPr lang="nb-NO" altLang="nb-NO" sz="1600" dirty="0"/>
              <a:t> </a:t>
            </a:r>
          </a:p>
          <a:p>
            <a:pPr>
              <a:lnSpc>
                <a:spcPct val="100000"/>
              </a:lnSpc>
              <a:spcBef>
                <a:spcPct val="50000"/>
              </a:spcBef>
              <a:buFontTx/>
              <a:buChar char="•"/>
            </a:pPr>
            <a:endParaRPr lang="nb-NO" altLang="nb-NO"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80000"/>
              </a:spcBef>
              <a:buFontTx/>
              <a:buChar char="•"/>
            </a:pPr>
            <a:r>
              <a:rPr lang="nb-NO" altLang="nb-NO" sz="1200" dirty="0"/>
              <a:t>Fortrolig venn:</a:t>
            </a:r>
          </a:p>
          <a:p>
            <a:pPr eaLnBrk="1" hangingPunct="1">
              <a:lnSpc>
                <a:spcPct val="90000"/>
              </a:lnSpc>
              <a:spcBef>
                <a:spcPct val="30000"/>
              </a:spcBef>
              <a:buFont typeface="Symbol" pitchFamily="18" charset="2"/>
              <a:buNone/>
            </a:pPr>
            <a:r>
              <a:rPr lang="nb-NO" altLang="nb-NO" sz="1000" dirty="0"/>
              <a:t>	Andel som svarer «ja» på spørsmålet: Har du minst én venn som du kan stole fullstendig på og kan betro deg til om alt?</a:t>
            </a:r>
          </a:p>
          <a:p>
            <a:pPr eaLnBrk="1" hangingPunct="1">
              <a:spcBef>
                <a:spcPct val="80000"/>
              </a:spcBef>
              <a:buFontTx/>
              <a:buChar char="•"/>
            </a:pPr>
            <a:r>
              <a:rPr lang="nb-NO" altLang="nb-NO" sz="1200" dirty="0"/>
              <a:t>Fornøyd med vennene:</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vennene dine?</a:t>
            </a:r>
          </a:p>
          <a:p>
            <a:pPr eaLnBrk="1" hangingPunct="1">
              <a:spcBef>
                <a:spcPct val="80000"/>
              </a:spcBef>
              <a:buFontTx/>
              <a:buChar char="•"/>
            </a:pPr>
            <a:r>
              <a:rPr lang="nb-NO" altLang="nb-NO" sz="1200" dirty="0"/>
              <a:t>Fornøyd med foreldrene: </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foreldrene dine</a:t>
            </a:r>
            <a:r>
              <a:rPr lang="nb-NO" altLang="nb-NO" sz="1000" dirty="0" smtClean="0"/>
              <a:t>?</a:t>
            </a:r>
          </a:p>
          <a:p>
            <a:pPr eaLnBrk="1" hangingPunct="1">
              <a:lnSpc>
                <a:spcPct val="90000"/>
              </a:lnSpc>
              <a:spcBef>
                <a:spcPct val="80000"/>
              </a:spcBef>
              <a:buFontTx/>
              <a:buChar char="•"/>
            </a:pPr>
            <a:r>
              <a:rPr lang="nb-NO" altLang="nb-NO" sz="1200" dirty="0" smtClean="0"/>
              <a:t>Med venner hos meg:</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meg».</a:t>
            </a:r>
            <a:endParaRPr lang="nb-NO" altLang="nb-NO" sz="1000" dirty="0"/>
          </a:p>
          <a:p>
            <a:pPr eaLnBrk="1" hangingPunct="1">
              <a:lnSpc>
                <a:spcPct val="90000"/>
              </a:lnSpc>
              <a:spcBef>
                <a:spcPct val="80000"/>
              </a:spcBef>
              <a:buFontTx/>
              <a:buChar char="•"/>
            </a:pPr>
            <a:r>
              <a:rPr lang="nb-NO" altLang="nb-NO" sz="1200" dirty="0" smtClean="0"/>
              <a:t>Med venner hos dem:</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dem».</a:t>
            </a:r>
            <a:endParaRPr lang="nb-NO" altLang="nb-NO" sz="1000" dirty="0"/>
          </a:p>
          <a:p>
            <a:pPr eaLnBrk="1" hangingPunct="1">
              <a:lnSpc>
                <a:spcPct val="90000"/>
              </a:lnSpc>
              <a:spcBef>
                <a:spcPct val="80000"/>
              </a:spcBef>
              <a:buFontTx/>
              <a:buChar char="•"/>
            </a:pPr>
            <a:r>
              <a:rPr lang="nb-NO" altLang="nb-NO" sz="1200" dirty="0" smtClean="0"/>
              <a:t>Sosial på nettet:</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sosial på nett eller mobil størstedelen av kvelden».</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FORELDRE OG VENNER</a:t>
            </a:r>
          </a:p>
        </p:txBody>
      </p:sp>
      <p:graphicFrame>
        <p:nvGraphicFramePr>
          <p:cNvPr id="2" name="Objekt 1"/>
          <p:cNvGraphicFramePr>
            <a:graphicFrameLocks noChangeAspect="1"/>
          </p:cNvGraphicFramePr>
          <p:nvPr>
            <p:extLst>
              <p:ext uri="{D42A27DB-BD31-4B8C-83A1-F6EECF244321}">
                <p14:modId xmlns:p14="http://schemas.microsoft.com/office/powerpoint/2010/main" val="985296419"/>
              </p:ext>
            </p:extLst>
          </p:nvPr>
        </p:nvGraphicFramePr>
        <p:xfrm>
          <a:off x="3709988" y="1055688"/>
          <a:ext cx="5410200" cy="5238750"/>
        </p:xfrm>
        <a:graphic>
          <a:graphicData uri="http://schemas.openxmlformats.org/presentationml/2006/ole">
            <mc:AlternateContent xmlns:mc="http://schemas.openxmlformats.org/markup-compatibility/2006">
              <mc:Choice xmlns:v="urn:schemas-microsoft-com:vml" Requires="v">
                <p:oleObj spid="_x0000_s1068" name="Regneark" r:id="rId4" imgW="5410223" imgH="5238810" progId="Excel.Sheet.12">
                  <p:link updateAutomatic="1"/>
                </p:oleObj>
              </mc:Choice>
              <mc:Fallback>
                <p:oleObj name="Regneark" r:id="rId4" imgW="5410223" imgH="5238810" progId="Excel.Sheet.12">
                  <p:link updateAutomatic="1"/>
                  <p:pic>
                    <p:nvPicPr>
                      <p:cNvPr id="0" name=""/>
                      <p:cNvPicPr/>
                      <p:nvPr/>
                    </p:nvPicPr>
                    <p:blipFill>
                      <a:blip r:embed="rId5"/>
                      <a:stretch>
                        <a:fillRect/>
                      </a:stretch>
                    </p:blipFill>
                    <p:spPr>
                      <a:xfrm>
                        <a:off x="3709988" y="1055688"/>
                        <a:ext cx="5410200" cy="52387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569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50000"/>
              </a:spcBef>
              <a:buFontTx/>
              <a:buChar char="•"/>
            </a:pPr>
            <a:r>
              <a:rPr lang="nb-NO" altLang="nb-NO" sz="1200" dirty="0"/>
              <a:t>Fornøyd med lokalmiljøet: </a:t>
            </a:r>
          </a:p>
          <a:p>
            <a:pPr eaLnBrk="1" hangingPunct="1">
              <a:spcBef>
                <a:spcPct val="30000"/>
              </a:spcBef>
              <a:buFont typeface="Symbol" pitchFamily="18" charset="2"/>
              <a:buNone/>
            </a:pPr>
            <a:r>
              <a:rPr lang="nb-NO" altLang="nb-NO" sz="1200" dirty="0"/>
              <a:t>	</a:t>
            </a:r>
            <a:r>
              <a:rPr lang="nb-NO" altLang="nb-NO" sz="1000" dirty="0"/>
              <a:t>Andel som svarer «svært fornøyd» eller «litt fornøyd» på spørsmålet: Hvor fornøyd eller misfornøyd er du med lokalmiljøet der du bor?</a:t>
            </a:r>
          </a:p>
          <a:p>
            <a:pPr eaLnBrk="1" hangingPunct="1">
              <a:spcBef>
                <a:spcPct val="80000"/>
              </a:spcBef>
              <a:buFontTx/>
              <a:buChar char="•"/>
            </a:pPr>
            <a:r>
              <a:rPr lang="nb-NO" altLang="nb-NO" sz="1200" dirty="0" smtClean="0"/>
              <a:t>Nok lokaler til å treffe andre unge: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«svært bra» eller «nokså bra» på </a:t>
            </a:r>
            <a:r>
              <a:rPr lang="nb-NO" altLang="nb-NO" sz="1000" dirty="0"/>
              <a:t>spørsmålet: </a:t>
            </a:r>
            <a:r>
              <a:rPr lang="nb-NO" altLang="nb-NO" sz="1000" dirty="0" smtClean="0"/>
              <a:t>Tenk på områdene rundt der du bor. Hvordan opplever du at tilbudet til ungdom er når det gjelder lokaler til å treffe andre unge på fritida?</a:t>
            </a:r>
            <a:endParaRPr lang="nb-NO" altLang="nb-NO" sz="1000" dirty="0"/>
          </a:p>
          <a:p>
            <a:pPr eaLnBrk="1" hangingPunct="1">
              <a:spcBef>
                <a:spcPct val="80000"/>
              </a:spcBef>
              <a:buFontTx/>
              <a:buChar char="•"/>
            </a:pPr>
            <a:r>
              <a:rPr lang="nb-NO" altLang="nb-NO" sz="1200" dirty="0" smtClean="0"/>
              <a:t>Bra tilbud av idrettsanlegg:</a:t>
            </a:r>
            <a:endParaRPr lang="nb-NO" altLang="nb-NO" sz="1200" dirty="0"/>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idrettsanlegg?</a:t>
            </a:r>
          </a:p>
          <a:p>
            <a:pPr eaLnBrk="1" hangingPunct="1">
              <a:spcBef>
                <a:spcPct val="80000"/>
              </a:spcBef>
              <a:buFontTx/>
              <a:buChar char="•"/>
            </a:pPr>
            <a:r>
              <a:rPr lang="nb-NO" altLang="nb-NO" sz="1200" dirty="0" smtClean="0"/>
              <a:t>Godt kulturtilbud: </a:t>
            </a:r>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kulturtilbudet?</a:t>
            </a:r>
            <a:endParaRPr lang="nb-NO" altLang="nb-NO" sz="1000" dirty="0"/>
          </a:p>
          <a:p>
            <a:pPr eaLnBrk="1" hangingPunct="1">
              <a:spcBef>
                <a:spcPct val="50000"/>
              </a:spcBef>
              <a:buFontTx/>
              <a:buChar char="•"/>
            </a:pPr>
            <a:r>
              <a:rPr lang="nb-NO" altLang="nb-NO" sz="1200" dirty="0" smtClean="0"/>
              <a:t>Godt kollektivtilbud:</a:t>
            </a:r>
            <a:r>
              <a:rPr lang="nb-NO" altLang="nb-NO" dirty="0" smtClean="0"/>
              <a:t> </a:t>
            </a:r>
            <a:endParaRPr lang="nb-NO" altLang="nb-NO" dirty="0"/>
          </a:p>
          <a:p>
            <a:pPr eaLnBrk="1" hangingPunct="1">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kollektivtilbudet?</a:t>
            </a:r>
            <a:endParaRPr lang="nb-NO" altLang="nb-NO" sz="1000" dirty="0"/>
          </a:p>
          <a:p>
            <a:pPr eaLnBrk="1" hangingPunct="1">
              <a:spcBef>
                <a:spcPct val="80000"/>
              </a:spcBef>
              <a:buFontTx/>
              <a:buChar char="•"/>
            </a:pPr>
            <a:r>
              <a:rPr lang="nb-NO" altLang="nb-NO" sz="1200" dirty="0" smtClean="0"/>
              <a:t>Trygt nærområde: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«ja, svært trygt» </a:t>
            </a:r>
            <a:r>
              <a:rPr lang="nb-NO" altLang="nb-NO" sz="1000" dirty="0"/>
              <a:t>eller </a:t>
            </a:r>
            <a:r>
              <a:rPr lang="nb-NO" altLang="nb-NO" sz="1000" dirty="0" smtClean="0"/>
              <a:t>«ja, ganske trygt» </a:t>
            </a:r>
            <a:r>
              <a:rPr lang="nb-NO" altLang="nb-NO" sz="1000" dirty="0"/>
              <a:t>på spørsmålet: </a:t>
            </a:r>
            <a:r>
              <a:rPr lang="nb-NO" altLang="nb-NO" sz="1000" dirty="0" smtClean="0"/>
              <a:t>Når du ferdes ute om kvelden, opplever du det som trygt å ferdes i nærområdet der du bor?</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smtClean="0">
                <a:solidFill>
                  <a:srgbClr val="000066"/>
                </a:solidFill>
                <a:ea typeface="Tahoma" panose="020B0604030504040204" pitchFamily="34" charset="0"/>
                <a:cs typeface="Tahoma" panose="020B0604030504040204" pitchFamily="34" charset="0"/>
              </a:rPr>
              <a:t>LOKALMILJØET</a:t>
            </a:r>
            <a:endParaRPr lang="nb-NO" altLang="nb-NO" sz="4400" dirty="0">
              <a:solidFill>
                <a:srgbClr val="000066"/>
              </a:solidFill>
              <a:ea typeface="Tahoma" panose="020B0604030504040204" pitchFamily="34" charset="0"/>
              <a:cs typeface="Tahoma" panose="020B0604030504040204" pitchFamily="34" charset="0"/>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3061118772"/>
              </p:ext>
            </p:extLst>
          </p:nvPr>
        </p:nvGraphicFramePr>
        <p:xfrm>
          <a:off x="3709988" y="1052513"/>
          <a:ext cx="5419725" cy="5248275"/>
        </p:xfrm>
        <a:graphic>
          <a:graphicData uri="http://schemas.openxmlformats.org/presentationml/2006/ole">
            <mc:AlternateContent xmlns:mc="http://schemas.openxmlformats.org/markup-compatibility/2006">
              <mc:Choice xmlns:v="urn:schemas-microsoft-com:vml" Requires="v">
                <p:oleObj spid="_x0000_s2093"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09988" y="1052513"/>
                        <a:ext cx="5419725" cy="5248275"/>
                      </a:xfrm>
                      <a:prstGeom prst="rect">
                        <a:avLst/>
                      </a:prstGeom>
                    </p:spPr>
                  </p:pic>
                </p:oleObj>
              </mc:Fallback>
            </mc:AlternateContent>
          </a:graphicData>
        </a:graphic>
      </p:graphicFrame>
    </p:spTree>
    <p:extLst>
      <p:ext uri="{BB962C8B-B14F-4D97-AF65-F5344CB8AC3E}">
        <p14:creationId xmlns:p14="http://schemas.microsoft.com/office/powerpoint/2010/main" val="148174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23850" y="260350"/>
            <a:ext cx="81359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SKOLE OG FRAMTID</a:t>
            </a:r>
          </a:p>
        </p:txBody>
      </p:sp>
      <p:sp>
        <p:nvSpPr>
          <p:cNvPr id="8195"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8197" name="Text Box 12"/>
          <p:cNvSpPr txBox="1">
            <a:spLocks noChangeArrowheads="1"/>
          </p:cNvSpPr>
          <p:nvPr/>
        </p:nvSpPr>
        <p:spPr bwMode="auto">
          <a:xfrm>
            <a:off x="250825" y="1268413"/>
            <a:ext cx="3313113" cy="471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Trives på skolen:</a:t>
            </a:r>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«helt enig» </a:t>
            </a:r>
            <a:r>
              <a:rPr lang="nb-NO" altLang="nb-NO" sz="1000" dirty="0"/>
              <a:t>eller </a:t>
            </a:r>
            <a:r>
              <a:rPr lang="nb-NO" altLang="nb-NO" sz="1000" dirty="0" smtClean="0"/>
              <a:t>«litt enig» </a:t>
            </a:r>
            <a:r>
              <a:rPr lang="nb-NO" altLang="nb-NO" sz="1000" dirty="0"/>
              <a:t>på </a:t>
            </a:r>
            <a:r>
              <a:rPr lang="nb-NO" altLang="nb-NO" sz="1000" dirty="0" smtClean="0"/>
              <a:t>utsagnet: Jeg trives på skolen.</a:t>
            </a:r>
          </a:p>
          <a:p>
            <a:pPr eaLnBrk="1" hangingPunct="1">
              <a:lnSpc>
                <a:spcPct val="90000"/>
              </a:lnSpc>
              <a:spcBef>
                <a:spcPct val="80000"/>
              </a:spcBef>
              <a:buFontTx/>
              <a:buChar char="•"/>
            </a:pPr>
            <a:r>
              <a:rPr lang="nb-NO" altLang="nb-NO" sz="1200" dirty="0" smtClean="0"/>
              <a:t>Lekser </a:t>
            </a:r>
            <a:r>
              <a:rPr lang="nb-NO" altLang="nb-NO" sz="1200" dirty="0"/>
              <a:t>(minst 30 min.):</a:t>
            </a:r>
          </a:p>
          <a:p>
            <a:pPr eaLnBrk="1" hangingPunct="1">
              <a:lnSpc>
                <a:spcPct val="90000"/>
              </a:lnSpc>
              <a:spcBef>
                <a:spcPct val="30000"/>
              </a:spcBef>
              <a:buFont typeface="Symbol" pitchFamily="18" charset="2"/>
              <a:buNone/>
            </a:pPr>
            <a:r>
              <a:rPr lang="nb-NO" altLang="nb-NO" sz="1000" dirty="0"/>
              <a:t>	Andel som svarer «1/2 – 1 </a:t>
            </a:r>
            <a:r>
              <a:rPr lang="nb-NO" altLang="nb-NO" sz="1000" dirty="0" smtClean="0"/>
              <a:t>time» </a:t>
            </a:r>
            <a:r>
              <a:rPr lang="nb-NO" altLang="nb-NO" sz="1000" dirty="0"/>
              <a:t>eller mer på spørsmålet: Hvor lang tid bruker du gjennomsnittlig per dag på lekser og annet skolearbeid (utenom skoletiden</a:t>
            </a:r>
            <a:r>
              <a:rPr lang="nb-NO" altLang="nb-NO" sz="1000" dirty="0" smtClean="0"/>
              <a:t>)?</a:t>
            </a:r>
          </a:p>
          <a:p>
            <a:pPr eaLnBrk="1" hangingPunct="1">
              <a:lnSpc>
                <a:spcPct val="90000"/>
              </a:lnSpc>
              <a:spcBef>
                <a:spcPct val="80000"/>
              </a:spcBef>
              <a:buFontTx/>
              <a:buChar char="•"/>
            </a:pPr>
            <a:r>
              <a:rPr lang="nb-NO" altLang="nb-NO" sz="1200" dirty="0" smtClean="0"/>
              <a:t>Bruker ofte helgene til skolearbeid:</a:t>
            </a:r>
          </a:p>
          <a:p>
            <a:pPr marL="356400" lvl="1" indent="-270000" eaLnBrk="1" hangingPunct="1">
              <a:lnSpc>
                <a:spcPct val="90000"/>
              </a:lnSpc>
              <a:spcBef>
                <a:spcPts val="36"/>
              </a:spcBef>
            </a:pPr>
            <a:r>
              <a:rPr lang="nb-NO" altLang="nb-NO" sz="1000" dirty="0" smtClean="0"/>
              <a:t>	Andel </a:t>
            </a:r>
            <a:r>
              <a:rPr lang="nb-NO" altLang="nb-NO" sz="1000" dirty="0"/>
              <a:t>som svarer «helt enig» eller «litt enig» på påstanden: Jeg må ofte bruke helgene til å gjøre skolearbeid?</a:t>
            </a:r>
          </a:p>
          <a:p>
            <a:pPr eaLnBrk="1" hangingPunct="1">
              <a:lnSpc>
                <a:spcPct val="90000"/>
              </a:lnSpc>
              <a:spcBef>
                <a:spcPct val="80000"/>
              </a:spcBef>
              <a:buFontTx/>
              <a:buChar char="•"/>
            </a:pPr>
            <a:r>
              <a:rPr lang="nb-NO" altLang="nb-NO" sz="1200" dirty="0" smtClean="0"/>
              <a:t>Skulking</a:t>
            </a:r>
            <a:r>
              <a:rPr lang="nb-NO" altLang="nb-NO" sz="1200" dirty="0"/>
              <a:t>:</a:t>
            </a:r>
          </a:p>
          <a:p>
            <a:pPr eaLnBrk="1" hangingPunct="1">
              <a:lnSpc>
                <a:spcPct val="90000"/>
              </a:lnSpc>
              <a:spcBef>
                <a:spcPct val="30000"/>
              </a:spcBef>
            </a:pPr>
            <a:r>
              <a:rPr lang="nb-NO" altLang="nb-NO" sz="1000" dirty="0"/>
              <a:t>	Andel som svarer «minst én gang» på spørsmålet: Har du skulket skolen det siste året?</a:t>
            </a:r>
          </a:p>
          <a:p>
            <a:pPr eaLnBrk="1" hangingPunct="1">
              <a:lnSpc>
                <a:spcPct val="90000"/>
              </a:lnSpc>
              <a:spcBef>
                <a:spcPct val="80000"/>
              </a:spcBef>
              <a:buFontTx/>
              <a:buChar char="•"/>
            </a:pPr>
            <a:r>
              <a:rPr lang="nb-NO" altLang="nb-NO" sz="1200" dirty="0"/>
              <a:t>Tror de vil ta høyere utdanning:</a:t>
            </a:r>
          </a:p>
          <a:p>
            <a:pPr eaLnBrk="1" hangingPunct="1">
              <a:lnSpc>
                <a:spcPct val="90000"/>
              </a:lnSpc>
              <a:spcBef>
                <a:spcPct val="30000"/>
              </a:spcBef>
              <a:buFont typeface="Symbol" pitchFamily="18" charset="2"/>
              <a:buNone/>
            </a:pPr>
            <a:r>
              <a:rPr lang="nb-NO" altLang="nb-NO" sz="1000" dirty="0"/>
              <a:t>	Andel som svarer «ja» på spørsmålet: Tror du at du vil komme til å ta utdanning på universitet eller høgskole?</a:t>
            </a:r>
          </a:p>
          <a:p>
            <a:pPr eaLnBrk="1" hangingPunct="1">
              <a:lnSpc>
                <a:spcPct val="90000"/>
              </a:lnSpc>
              <a:spcBef>
                <a:spcPct val="80000"/>
              </a:spcBef>
              <a:buFontTx/>
              <a:buChar char="•"/>
            </a:pPr>
            <a:r>
              <a:rPr lang="nb-NO" altLang="nb-NO" sz="1200" dirty="0"/>
              <a:t>Tror de vil </a:t>
            </a:r>
            <a:r>
              <a:rPr lang="nb-NO" altLang="nb-NO" sz="1200" dirty="0" smtClean="0"/>
              <a:t>ta fagbrev:</a:t>
            </a:r>
            <a:endParaRPr lang="nb-NO" altLang="nb-NO" sz="1200" dirty="0"/>
          </a:p>
          <a:p>
            <a:pPr eaLnBrk="1" hangingPunct="1">
              <a:lnSpc>
                <a:spcPct val="90000"/>
              </a:lnSpc>
              <a:spcBef>
                <a:spcPct val="30000"/>
              </a:spcBef>
              <a:buFont typeface="Symbol" pitchFamily="18" charset="2"/>
              <a:buNone/>
            </a:pPr>
            <a:r>
              <a:rPr lang="nb-NO" altLang="nb-NO" sz="1000" dirty="0"/>
              <a:t>	Andel som svarer «ja» på spørsmålet: Tror du at </a:t>
            </a:r>
            <a:r>
              <a:rPr lang="nb-NO" altLang="nb-NO" sz="1000" dirty="0" smtClean="0"/>
              <a:t>du vil komme til å ta fagbrev?</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445555248"/>
              </p:ext>
            </p:extLst>
          </p:nvPr>
        </p:nvGraphicFramePr>
        <p:xfrm>
          <a:off x="3719513" y="1049338"/>
          <a:ext cx="5419725" cy="5248275"/>
        </p:xfrm>
        <a:graphic>
          <a:graphicData uri="http://schemas.openxmlformats.org/presentationml/2006/ole">
            <mc:AlternateContent xmlns:mc="http://schemas.openxmlformats.org/markup-compatibility/2006">
              <mc:Choice xmlns:v="urn:schemas-microsoft-com:vml" Requires="v">
                <p:oleObj spid="_x0000_s3117"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9513" y="1049338"/>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FRITID</a:t>
            </a:r>
          </a:p>
        </p:txBody>
      </p:sp>
      <p:sp>
        <p:nvSpPr>
          <p:cNvPr id="9219"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9221" name="Text Box 10"/>
          <p:cNvSpPr txBox="1">
            <a:spLocks noChangeArrowheads="1"/>
          </p:cNvSpPr>
          <p:nvPr/>
        </p:nvSpPr>
        <p:spPr bwMode="auto">
          <a:xfrm>
            <a:off x="250825" y="1268413"/>
            <a:ext cx="3313113"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Aktiv i fritidsorganisasjon:</a:t>
            </a:r>
          </a:p>
          <a:p>
            <a:pPr eaLnBrk="1" hangingPunct="1">
              <a:spcBef>
                <a:spcPct val="30000"/>
              </a:spcBef>
              <a:buFont typeface="Symbol" pitchFamily="18" charset="2"/>
              <a:buNone/>
            </a:pPr>
            <a:r>
              <a:rPr lang="nb-NO" altLang="nb-NO" sz="1000" dirty="0"/>
              <a:t>	Andel som har vært med på totalt fem eller flere aktiviteter i følgende fritidsorganisasjoner sist måned: Idrettslag, </a:t>
            </a:r>
            <a:r>
              <a:rPr lang="nb-NO" altLang="nb-NO" sz="1000" dirty="0" smtClean="0"/>
              <a:t>fritidshus/ungdomshus</a:t>
            </a:r>
            <a:r>
              <a:rPr lang="nb-NO" altLang="nb-NO" sz="1000" dirty="0"/>
              <a:t>, religiøs forening, korps, kor, orkester, kulturskole/musikkskole og annen organisasjon, lag eller forening</a:t>
            </a:r>
            <a:r>
              <a:rPr lang="nb-NO" altLang="nb-NO" sz="1000" dirty="0" smtClean="0"/>
              <a:t>.</a:t>
            </a:r>
          </a:p>
          <a:p>
            <a:pPr eaLnBrk="1" hangingPunct="1">
              <a:lnSpc>
                <a:spcPct val="90000"/>
              </a:lnSpc>
              <a:spcBef>
                <a:spcPct val="80000"/>
              </a:spcBef>
              <a:buFontTx/>
              <a:buChar char="•"/>
            </a:pPr>
            <a:r>
              <a:rPr lang="nb-NO" altLang="nb-NO" sz="1200" dirty="0" smtClean="0"/>
              <a:t>Ute </a:t>
            </a:r>
            <a:r>
              <a:rPr lang="nb-NO" altLang="nb-NO" sz="1200" dirty="0"/>
              <a:t>om kvelden:</a:t>
            </a:r>
          </a:p>
          <a:p>
            <a:pPr eaLnBrk="1" hangingPunct="1">
              <a:lnSpc>
                <a:spcPct val="90000"/>
              </a:lnSpc>
              <a:spcBef>
                <a:spcPct val="30000"/>
              </a:spcBef>
              <a:buFont typeface="Symbol" pitchFamily="18" charset="2"/>
              <a:buNone/>
            </a:pPr>
            <a:r>
              <a:rPr lang="nb-NO" altLang="nb-NO" sz="1000" dirty="0"/>
              <a:t>	Andel som svarer at de minst to ganger siste uke har «brukt størstedelen av kvelden ute sammen med venner/kamerater».</a:t>
            </a:r>
          </a:p>
          <a:p>
            <a:pPr eaLnBrk="1" hangingPunct="1">
              <a:lnSpc>
                <a:spcPct val="90000"/>
              </a:lnSpc>
              <a:spcBef>
                <a:spcPct val="80000"/>
              </a:spcBef>
              <a:buFontTx/>
              <a:buChar char="•"/>
            </a:pPr>
            <a:r>
              <a:rPr lang="nb-NO" altLang="nb-NO" sz="1200" dirty="0" smtClean="0"/>
              <a:t>Lønna </a:t>
            </a:r>
            <a:r>
              <a:rPr lang="nb-NO" altLang="nb-NO" sz="1200" dirty="0"/>
              <a:t>ekstrajobb:</a:t>
            </a:r>
          </a:p>
          <a:p>
            <a:pPr eaLnBrk="1" hangingPunct="1">
              <a:lnSpc>
                <a:spcPct val="90000"/>
              </a:lnSpc>
              <a:spcBef>
                <a:spcPct val="30000"/>
              </a:spcBef>
              <a:buFont typeface="Symbol" pitchFamily="18" charset="2"/>
              <a:buNone/>
            </a:pPr>
            <a:r>
              <a:rPr lang="nb-NO" altLang="nb-NO" sz="1000" dirty="0"/>
              <a:t>	Andel som svarer at de minst </a:t>
            </a:r>
            <a:r>
              <a:rPr lang="nb-NO" altLang="nb-NO" sz="1000" dirty="0" smtClean="0"/>
              <a:t>to ganger </a:t>
            </a:r>
            <a:r>
              <a:rPr lang="nb-NO" altLang="nb-NO" sz="1000" dirty="0"/>
              <a:t>siste uke har «hatt lønna ekstrajobb».</a:t>
            </a:r>
          </a:p>
          <a:p>
            <a:pPr eaLnBrk="1" hangingPunct="1">
              <a:lnSpc>
                <a:spcPct val="90000"/>
              </a:lnSpc>
              <a:spcBef>
                <a:spcPct val="80000"/>
              </a:spcBef>
              <a:buFontTx/>
              <a:buChar char="•"/>
            </a:pPr>
            <a:r>
              <a:rPr lang="nb-NO" altLang="nb-NO" sz="1200" dirty="0" smtClean="0"/>
              <a:t>Drevet med musikk:</a:t>
            </a:r>
            <a:endParaRPr lang="nb-NO" altLang="nb-NO" sz="1200" dirty="0"/>
          </a:p>
          <a:p>
            <a:pPr eaLnBrk="1" hangingPunct="1">
              <a:lnSpc>
                <a:spcPct val="90000"/>
              </a:lnSpc>
              <a:spcBef>
                <a:spcPct val="30000"/>
              </a:spcBef>
              <a:buFont typeface="Symbol" pitchFamily="18" charset="2"/>
              <a:buNone/>
            </a:pPr>
            <a:r>
              <a:rPr lang="nb-NO" altLang="nb-NO" sz="1200" dirty="0"/>
              <a:t>	</a:t>
            </a:r>
            <a:r>
              <a:rPr lang="nb-NO" altLang="nb-NO" sz="1000" dirty="0"/>
              <a:t>Andel som svarer at de minst to ganger siste uke har </a:t>
            </a:r>
            <a:r>
              <a:rPr lang="nb-NO" altLang="nb-NO" sz="1000" dirty="0" smtClean="0"/>
              <a:t>«drevet med musikk (spilt instrument, i band, i kor)».</a:t>
            </a:r>
            <a:endParaRPr lang="nb-NO" altLang="nb-NO" sz="1000" dirty="0"/>
          </a:p>
          <a:p>
            <a:pPr eaLnBrk="1" hangingPunct="1">
              <a:lnSpc>
                <a:spcPct val="90000"/>
              </a:lnSpc>
              <a:spcBef>
                <a:spcPct val="80000"/>
              </a:spcBef>
              <a:buFontTx/>
              <a:buChar char="•"/>
            </a:pPr>
            <a:r>
              <a:rPr lang="nb-NO" altLang="nb-NO" sz="1200" dirty="0" smtClean="0"/>
              <a:t>Skjermtid (to timer eller mer):</a:t>
            </a:r>
          </a:p>
          <a:p>
            <a:pPr marL="361950" indent="0" eaLnBrk="1" hangingPunct="1">
              <a:lnSpc>
                <a:spcPct val="90000"/>
              </a:lnSpc>
              <a:spcBef>
                <a:spcPts val="36"/>
              </a:spcBef>
            </a:pPr>
            <a:r>
              <a:rPr lang="nb-NO" altLang="nb-NO" sz="1000" dirty="0" smtClean="0"/>
              <a:t>Andel som </a:t>
            </a:r>
            <a:r>
              <a:rPr lang="nb-NO" altLang="nb-NO" sz="1000" smtClean="0"/>
              <a:t>svarer «to </a:t>
            </a:r>
            <a:r>
              <a:rPr lang="nb-NO" altLang="nb-NO" sz="1000" dirty="0" smtClean="0"/>
              <a:t>timer eller mer» på spørsmålet: Utenom skolen, hvor lang tid bruker du vanligvis på aktiviteter foran en skjerm (TV, data, nettbrett, mobil) i løpet av en dag?</a:t>
            </a:r>
            <a:endParaRPr lang="nb-NO" altLang="nb-NO" sz="1000" dirty="0"/>
          </a:p>
          <a:p>
            <a:pPr eaLnBrk="1" hangingPunct="1">
              <a:lnSpc>
                <a:spcPct val="90000"/>
              </a:lnSpc>
              <a:spcBef>
                <a:spcPct val="80000"/>
              </a:spcBef>
              <a:buFontTx/>
              <a:buChar char="•"/>
            </a:pPr>
            <a:r>
              <a:rPr lang="nb-NO" altLang="nb-NO" sz="1200" dirty="0" smtClean="0"/>
              <a:t>Datamaskin (to timer eller mer):</a:t>
            </a:r>
          </a:p>
          <a:p>
            <a:pPr eaLnBrk="1" hangingPunct="1">
              <a:lnSpc>
                <a:spcPct val="90000"/>
              </a:lnSpc>
              <a:spcBef>
                <a:spcPct val="30000"/>
              </a:spcBef>
              <a:buFont typeface="Symbol" pitchFamily="18" charset="2"/>
              <a:buNone/>
            </a:pPr>
            <a:r>
              <a:rPr lang="nb-NO" altLang="nb-NO" sz="1000" dirty="0"/>
              <a:t>	Andel som svarer «to timer eller mer» på spørsmålet: Tenk på en vanlig gjennomsnitts-dag. Hvor lang tid bruker du på </a:t>
            </a:r>
            <a:r>
              <a:rPr lang="nb-NO" altLang="nb-NO" sz="1000" dirty="0" smtClean="0"/>
              <a:t>datamaskin utenom skolen?</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513353640"/>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4141"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0243" name="Text Box 5"/>
          <p:cNvSpPr txBox="1">
            <a:spLocks noChangeArrowheads="1"/>
          </p:cNvSpPr>
          <p:nvPr/>
        </p:nvSpPr>
        <p:spPr bwMode="auto">
          <a:xfrm>
            <a:off x="250825" y="1268413"/>
            <a:ext cx="3313113" cy="5630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ts val="900"/>
              </a:spcBef>
              <a:buFontTx/>
              <a:buChar char="•"/>
            </a:pPr>
            <a:r>
              <a:rPr lang="nb-NO" altLang="nb-NO" sz="1200" dirty="0"/>
              <a:t>Fornøyd med helsa:</a:t>
            </a:r>
          </a:p>
          <a:p>
            <a:pPr eaLnBrk="1" hangingPunct="1">
              <a:lnSpc>
                <a:spcPct val="90000"/>
              </a:lnSpc>
              <a:spcBef>
                <a:spcPts val="25"/>
              </a:spcBef>
              <a:buFont typeface="Symbol" pitchFamily="18" charset="2"/>
              <a:buNone/>
            </a:pPr>
            <a:r>
              <a:rPr lang="nb-NO" altLang="nb-NO" sz="1000" dirty="0"/>
              <a:t>	Andel som svarer «</a:t>
            </a:r>
            <a:r>
              <a:rPr lang="nb-NO" altLang="nb-NO" sz="1000" dirty="0" smtClean="0"/>
              <a:t>svært fornøyd» </a:t>
            </a:r>
            <a:r>
              <a:rPr lang="nb-NO" altLang="nb-NO" sz="1000" dirty="0"/>
              <a:t>eller «litt fornøyd» på spørsmålet: Hvor fornøyd eller misfornøyd er du med helsa di?</a:t>
            </a:r>
          </a:p>
          <a:p>
            <a:pPr eaLnBrk="1" hangingPunct="1">
              <a:lnSpc>
                <a:spcPct val="90000"/>
              </a:lnSpc>
              <a:spcBef>
                <a:spcPts val="900"/>
              </a:spcBef>
              <a:buFontTx/>
              <a:buChar char="•"/>
            </a:pPr>
            <a:r>
              <a:rPr lang="nb-NO" altLang="nb-NO" sz="1200" dirty="0" smtClean="0"/>
              <a:t>Trener </a:t>
            </a:r>
            <a:r>
              <a:rPr lang="nb-NO" altLang="nb-NO" sz="1200" dirty="0"/>
              <a:t>ukentlig:</a:t>
            </a:r>
          </a:p>
          <a:p>
            <a:pPr eaLnBrk="1" hangingPunct="1">
              <a:lnSpc>
                <a:spcPct val="90000"/>
              </a:lnSpc>
              <a:spcBef>
                <a:spcPts val="25"/>
              </a:spcBef>
              <a:buFont typeface="Symbol" pitchFamily="18" charset="2"/>
              <a:buNone/>
            </a:pPr>
            <a:r>
              <a:rPr lang="nb-NO" altLang="nb-NO" sz="1000" dirty="0"/>
              <a:t>	Andel som </a:t>
            </a:r>
            <a:r>
              <a:rPr lang="nb-NO" altLang="nb-NO" sz="1000" dirty="0" smtClean="0"/>
              <a:t>svarer «minst ukentlig» på spørsmålet: Hvor ofte er du så fysisk aktiv at du blir andpusten eller svett?</a:t>
            </a:r>
          </a:p>
          <a:p>
            <a:pPr eaLnBrk="1" hangingPunct="1">
              <a:lnSpc>
                <a:spcPct val="90000"/>
              </a:lnSpc>
              <a:spcBef>
                <a:spcPts val="900"/>
              </a:spcBef>
              <a:buFontTx/>
              <a:buChar char="•"/>
            </a:pPr>
            <a:r>
              <a:rPr lang="nb-NO" altLang="nb-NO" sz="1200" dirty="0" smtClean="0"/>
              <a:t>Plaget </a:t>
            </a:r>
            <a:r>
              <a:rPr lang="nb-NO" altLang="nb-NO" sz="1200" dirty="0"/>
              <a:t>av ensomhet:</a:t>
            </a:r>
          </a:p>
          <a:p>
            <a:pPr eaLnBrk="1" hangingPunct="1">
              <a:lnSpc>
                <a:spcPct val="90000"/>
              </a:lnSpc>
              <a:spcBef>
                <a:spcPts val="25"/>
              </a:spcBef>
              <a:buFont typeface="Symbol" pitchFamily="18" charset="2"/>
              <a:buNone/>
            </a:pPr>
            <a:r>
              <a:rPr lang="nb-NO" altLang="nb-NO" sz="1000" dirty="0"/>
              <a:t>	Andel som svarer «ganske mye plaget» eller «veldig mye plaget» på spørsmålet: Har du vært plaget av ensomhet i løpet av sist uke?</a:t>
            </a:r>
          </a:p>
          <a:p>
            <a:pPr eaLnBrk="1" hangingPunct="1">
              <a:lnSpc>
                <a:spcPct val="90000"/>
              </a:lnSpc>
              <a:spcBef>
                <a:spcPts val="900"/>
              </a:spcBef>
              <a:buFontTx/>
              <a:buChar char="•"/>
            </a:pPr>
            <a:r>
              <a:rPr lang="nb-NO" altLang="nb-NO" sz="1200" dirty="0"/>
              <a:t>Depressivt stemningsleie:</a:t>
            </a:r>
          </a:p>
          <a:p>
            <a:pPr eaLnBrk="1" hangingPunct="1">
              <a:lnSpc>
                <a:spcPct val="90000"/>
              </a:lnSpc>
              <a:spcBef>
                <a:spcPts val="25"/>
              </a:spcBef>
              <a:buFont typeface="Symbol" pitchFamily="18" charset="2"/>
              <a:buNone/>
            </a:pPr>
            <a:r>
              <a:rPr lang="nb-NO" altLang="nb-NO" sz="1000" dirty="0"/>
              <a:t>	Andel som </a:t>
            </a:r>
            <a:r>
              <a:rPr lang="nb-NO" altLang="nb-NO" sz="1000" dirty="0" smtClean="0"/>
              <a:t>i gjennomsnitt har </a:t>
            </a:r>
            <a:r>
              <a:rPr lang="nb-NO" altLang="nb-NO" sz="1000" dirty="0"/>
              <a:t>vært «ganske mye plaget» eller «veldig mye plaget» av følgende ting sist uke: Følt at alt er et slit, hatt søvnproblemer, følt deg ulykkelig, trist eller deprimert, følt håpløshet med tanke på framtida, følt deg stiv eller anspent og bekymret deg for mye om ting</a:t>
            </a:r>
            <a:r>
              <a:rPr lang="nb-NO" altLang="nb-NO" sz="1000" dirty="0" smtClean="0"/>
              <a:t>.</a:t>
            </a:r>
            <a:endParaRPr lang="nb-NO" altLang="nb-NO" sz="1000" dirty="0"/>
          </a:p>
          <a:p>
            <a:pPr eaLnBrk="1" hangingPunct="1">
              <a:lnSpc>
                <a:spcPct val="100000"/>
              </a:lnSpc>
              <a:spcBef>
                <a:spcPts val="900"/>
              </a:spcBef>
              <a:buFontTx/>
              <a:buChar char="•"/>
            </a:pPr>
            <a:r>
              <a:rPr lang="nb-NO" altLang="nb-NO" sz="1200" dirty="0" smtClean="0"/>
              <a:t>Daglige helseplager:</a:t>
            </a:r>
          </a:p>
          <a:p>
            <a:pPr marL="361950" indent="0" eaLnBrk="1" hangingPunct="1">
              <a:lnSpc>
                <a:spcPct val="100000"/>
              </a:lnSpc>
              <a:spcBef>
                <a:spcPts val="0"/>
              </a:spcBef>
            </a:pPr>
            <a:r>
              <a:rPr lang="nb-NO" altLang="nb-NO" sz="1000" dirty="0"/>
              <a:t>Andel </a:t>
            </a:r>
            <a:r>
              <a:rPr lang="nb-NO" altLang="nb-NO" sz="1000" dirty="0" smtClean="0"/>
              <a:t>som daglig plages av minst én av følgende helseplager: Hodepine, nakke- og skuldersmerter, ledd- og muskelsmerter, magesmerter, kvalme, hjertebank.</a:t>
            </a:r>
            <a:endParaRPr lang="nb-NO" altLang="nb-NO" sz="1000" dirty="0"/>
          </a:p>
          <a:p>
            <a:pPr eaLnBrk="1" hangingPunct="1">
              <a:lnSpc>
                <a:spcPct val="100000"/>
              </a:lnSpc>
              <a:spcBef>
                <a:spcPts val="900"/>
              </a:spcBef>
              <a:buFontTx/>
              <a:buChar char="•"/>
            </a:pPr>
            <a:r>
              <a:rPr lang="nb-NO" altLang="nb-NO" sz="1200" dirty="0" smtClean="0"/>
              <a:t>Mobbing</a:t>
            </a:r>
            <a:r>
              <a:rPr lang="nb-NO" altLang="nb-NO" sz="1200" dirty="0"/>
              <a:t>:</a:t>
            </a:r>
          </a:p>
          <a:p>
            <a:pPr eaLnBrk="1" hangingPunct="1">
              <a:lnSpc>
                <a:spcPct val="90000"/>
              </a:lnSpc>
              <a:spcBef>
                <a:spcPts val="25"/>
              </a:spcBef>
              <a:buFont typeface="Symbol" pitchFamily="18" charset="2"/>
              <a:buNone/>
            </a:pPr>
            <a:r>
              <a:rPr lang="nb-NO" altLang="nb-NO" sz="1000" dirty="0"/>
              <a:t>	Andel som svarer «minst hver 14. dag» på </a:t>
            </a:r>
            <a:r>
              <a:rPr lang="nb-NO" altLang="nb-NO" sz="1000" dirty="0" smtClean="0"/>
              <a:t>spørsmålene: </a:t>
            </a:r>
            <a:r>
              <a:rPr lang="nb-NO" altLang="nb-NO" sz="1000" dirty="0"/>
              <a:t>Blir du utsatt for plaging/trusler/ utfrysing av andre unge på skolen eller i fritida</a:t>
            </a:r>
            <a:r>
              <a:rPr lang="nb-NO" altLang="nb-NO" sz="1000" dirty="0" smtClean="0"/>
              <a:t>? eller Blir du selv utsatt for plaging eller trusler fra andre unge via Internett eller mobil?</a:t>
            </a:r>
            <a:endParaRPr lang="nb-NO" altLang="nb-NO" sz="1000" dirty="0"/>
          </a:p>
        </p:txBody>
      </p:sp>
      <p:sp>
        <p:nvSpPr>
          <p:cNvPr id="10244"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HELSE OG TRIVSEL</a:t>
            </a:r>
          </a:p>
        </p:txBody>
      </p:sp>
      <p:graphicFrame>
        <p:nvGraphicFramePr>
          <p:cNvPr id="2" name="Objekt 1"/>
          <p:cNvGraphicFramePr>
            <a:graphicFrameLocks noChangeAspect="1"/>
          </p:cNvGraphicFramePr>
          <p:nvPr>
            <p:extLst>
              <p:ext uri="{D42A27DB-BD31-4B8C-83A1-F6EECF244321}">
                <p14:modId xmlns:p14="http://schemas.microsoft.com/office/powerpoint/2010/main" val="3290031465"/>
              </p:ext>
            </p:extLst>
          </p:nvPr>
        </p:nvGraphicFramePr>
        <p:xfrm>
          <a:off x="3705225" y="1050925"/>
          <a:ext cx="5419725" cy="5248275"/>
        </p:xfrm>
        <a:graphic>
          <a:graphicData uri="http://schemas.openxmlformats.org/presentationml/2006/ole">
            <mc:AlternateContent xmlns:mc="http://schemas.openxmlformats.org/markup-compatibility/2006">
              <mc:Choice xmlns:v="urn:schemas-microsoft-com:vml" Requires="v">
                <p:oleObj spid="_x0000_s5165"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0522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1267" name="Text Box 5"/>
          <p:cNvSpPr txBox="1">
            <a:spLocks noChangeArrowheads="1"/>
          </p:cNvSpPr>
          <p:nvPr/>
        </p:nvSpPr>
        <p:spPr bwMode="auto">
          <a:xfrm>
            <a:off x="250825" y="1268413"/>
            <a:ext cx="3313113" cy="458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endParaRPr lang="nb-NO" altLang="nb-NO" sz="1200" dirty="0"/>
          </a:p>
          <a:p>
            <a:pPr eaLnBrk="1" hangingPunct="1">
              <a:lnSpc>
                <a:spcPct val="100000"/>
              </a:lnSpc>
              <a:spcBef>
                <a:spcPct val="80000"/>
              </a:spcBef>
              <a:buFontTx/>
              <a:buChar char="•"/>
            </a:pPr>
            <a:r>
              <a:rPr lang="nb-NO" altLang="nb-NO" sz="1200" dirty="0"/>
              <a:t>Røyker:</a:t>
            </a:r>
          </a:p>
          <a:p>
            <a:pPr eaLnBrk="1" hangingPunct="1">
              <a:lnSpc>
                <a:spcPct val="100000"/>
              </a:lnSpc>
              <a:spcBef>
                <a:spcPct val="30000"/>
              </a:spcBef>
              <a:buFont typeface="Symbol" pitchFamily="18" charset="2"/>
              <a:buNone/>
            </a:pPr>
            <a:r>
              <a:rPr lang="nb-NO" altLang="nb-NO" sz="1000" dirty="0"/>
              <a:t>	Andel som svarer at de røyker «minst ukentlig</a:t>
            </a:r>
            <a:r>
              <a:rPr lang="nb-NO" altLang="nb-NO" sz="1000" dirty="0">
                <a:ea typeface="Calibri" pitchFamily="34" charset="0"/>
                <a:cs typeface="Times New Roman" pitchFamily="18" charset="0"/>
              </a:rPr>
              <a:t>»</a:t>
            </a:r>
            <a:r>
              <a:rPr lang="nb-NO" altLang="nb-NO" sz="1000" dirty="0"/>
              <a:t> på spørsmålet: Røyker du?</a:t>
            </a:r>
          </a:p>
          <a:p>
            <a:pPr eaLnBrk="1" hangingPunct="1">
              <a:lnSpc>
                <a:spcPct val="100000"/>
              </a:lnSpc>
              <a:spcBef>
                <a:spcPct val="80000"/>
              </a:spcBef>
              <a:buFontTx/>
              <a:buChar char="•"/>
            </a:pPr>
            <a:r>
              <a:rPr lang="nb-NO" altLang="nb-NO" sz="1200" dirty="0"/>
              <a:t>Snuser:</a:t>
            </a:r>
          </a:p>
          <a:p>
            <a:pPr eaLnBrk="1" hangingPunct="1">
              <a:lnSpc>
                <a:spcPct val="100000"/>
              </a:lnSpc>
              <a:spcBef>
                <a:spcPct val="30000"/>
              </a:spcBef>
              <a:buFont typeface="Symbol" pitchFamily="18" charset="2"/>
              <a:buNone/>
            </a:pPr>
            <a:r>
              <a:rPr lang="nb-NO" altLang="nb-NO" sz="1000" dirty="0"/>
              <a:t>	Andel som svarer at de bruker snus «minst ukentlig</a:t>
            </a:r>
            <a:r>
              <a:rPr lang="nb-NO" altLang="nb-NO" sz="1000" dirty="0">
                <a:ea typeface="Calibri" pitchFamily="34" charset="0"/>
                <a:cs typeface="Calibri" pitchFamily="34" charset="0"/>
              </a:rPr>
              <a:t>»</a:t>
            </a:r>
            <a:r>
              <a:rPr lang="nb-NO" altLang="nb-NO" sz="1000" dirty="0"/>
              <a:t> på spørsmålet: Snuser du?</a:t>
            </a:r>
          </a:p>
          <a:p>
            <a:pPr eaLnBrk="1" hangingPunct="1">
              <a:lnSpc>
                <a:spcPct val="100000"/>
              </a:lnSpc>
              <a:spcBef>
                <a:spcPct val="80000"/>
              </a:spcBef>
              <a:buFontTx/>
              <a:buChar char="•"/>
            </a:pPr>
            <a:r>
              <a:rPr lang="nb-NO" altLang="nb-NO" sz="1200" dirty="0" smtClean="0"/>
              <a:t>Får lov til å drikke alkohol:</a:t>
            </a:r>
          </a:p>
          <a:p>
            <a:pPr marL="361950" indent="0" eaLnBrk="1" hangingPunct="1">
              <a:lnSpc>
                <a:spcPct val="100000"/>
              </a:lnSpc>
              <a:spcBef>
                <a:spcPts val="36"/>
              </a:spcBef>
            </a:pPr>
            <a:r>
              <a:rPr lang="nb-NO" altLang="nb-NO" sz="1000" dirty="0"/>
              <a:t>Andel som svare «Ja» på spørsmålet: Får du lov til å drikke alkohol av foreldrene dine.</a:t>
            </a:r>
          </a:p>
          <a:p>
            <a:pPr eaLnBrk="1" hangingPunct="1">
              <a:lnSpc>
                <a:spcPct val="100000"/>
              </a:lnSpc>
              <a:spcBef>
                <a:spcPct val="80000"/>
              </a:spcBef>
              <a:buFontTx/>
              <a:buChar char="•"/>
            </a:pPr>
            <a:r>
              <a:rPr lang="nb-NO" altLang="nb-NO" sz="1200" dirty="0" smtClean="0"/>
              <a:t>Drukket </a:t>
            </a:r>
            <a:r>
              <a:rPr lang="nb-NO" altLang="nb-NO" sz="1200" dirty="0"/>
              <a:t>seg beruset:</a:t>
            </a:r>
          </a:p>
          <a:p>
            <a:pPr eaLnBrk="1" hangingPunct="1">
              <a:lnSpc>
                <a:spcPct val="100000"/>
              </a:lnSpc>
              <a:spcBef>
                <a:spcPct val="30000"/>
              </a:spcBef>
              <a:buFont typeface="Symbol" pitchFamily="18" charset="2"/>
              <a:buNone/>
            </a:pPr>
            <a:r>
              <a:rPr lang="nb-NO" altLang="nb-NO" sz="1000" dirty="0"/>
              <a:t>	Andel som svarer at de minst én gang siste 12 måneder har «drukket så mye at de har følt seg tydelig beruset</a:t>
            </a:r>
            <a:r>
              <a:rPr lang="nb-NO" altLang="nb-NO" sz="1000" dirty="0">
                <a:ea typeface="Calibri" pitchFamily="34" charset="0"/>
                <a:cs typeface="Calibri" pitchFamily="34" charset="0"/>
              </a:rPr>
              <a:t>»</a:t>
            </a:r>
            <a:r>
              <a:rPr lang="nb-NO" altLang="nb-NO" sz="1000" dirty="0"/>
              <a:t>.</a:t>
            </a:r>
          </a:p>
          <a:p>
            <a:pPr eaLnBrk="1" hangingPunct="1">
              <a:lnSpc>
                <a:spcPct val="100000"/>
              </a:lnSpc>
              <a:spcBef>
                <a:spcPct val="50000"/>
              </a:spcBef>
              <a:buFontTx/>
              <a:buChar char="•"/>
            </a:pPr>
            <a:r>
              <a:rPr lang="nb-NO" altLang="nb-NO" sz="1200" dirty="0" smtClean="0"/>
              <a:t>Blitt tilbudt 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a:r>
            <a:r>
              <a:rPr lang="nb-NO" altLang="nb-NO" sz="1000" dirty="0" smtClean="0"/>
              <a:t>ja, flere ganger» eller «ja, én gang» på </a:t>
            </a:r>
            <a:r>
              <a:rPr lang="nb-NO" altLang="nb-NO" sz="1000" dirty="0"/>
              <a:t>spørsmålet: </a:t>
            </a:r>
            <a:r>
              <a:rPr lang="nb-NO" altLang="nb-NO" sz="1000" dirty="0" smtClean="0"/>
              <a:t>Har du i løpet av det siste året blitt tilbudt hasj eller marihuana?</a:t>
            </a:r>
            <a:endParaRPr lang="nb-NO" altLang="nb-NO" sz="1200" dirty="0"/>
          </a:p>
          <a:p>
            <a:pPr eaLnBrk="1" hangingPunct="1">
              <a:lnSpc>
                <a:spcPct val="100000"/>
              </a:lnSpc>
              <a:spcBef>
                <a:spcPct val="80000"/>
              </a:spcBef>
              <a:buFontTx/>
              <a:buChar char="•"/>
            </a:pPr>
            <a:r>
              <a:rPr lang="nb-NO" altLang="nb-NO" sz="1200" dirty="0"/>
              <a:t>Brukt </a:t>
            </a:r>
            <a:r>
              <a:rPr lang="nb-NO" altLang="nb-NO" sz="1200" dirty="0" smtClean="0"/>
              <a:t>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de minst én gang siste 12 måneder har «brukt hasj eller marihuana</a:t>
            </a:r>
            <a:r>
              <a:rPr lang="nb-NO" altLang="nb-NO" sz="1000" dirty="0" smtClean="0"/>
              <a:t>».</a:t>
            </a:r>
            <a:endParaRPr lang="nb-NO" altLang="nb-NO" sz="1000" dirty="0"/>
          </a:p>
        </p:txBody>
      </p:sp>
      <p:sp>
        <p:nvSpPr>
          <p:cNvPr id="11268"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TOBAKK OG RUS</a:t>
            </a:r>
          </a:p>
        </p:txBody>
      </p:sp>
      <p:graphicFrame>
        <p:nvGraphicFramePr>
          <p:cNvPr id="2" name="Objekt 1"/>
          <p:cNvGraphicFramePr>
            <a:graphicFrameLocks noChangeAspect="1"/>
          </p:cNvGraphicFramePr>
          <p:nvPr>
            <p:extLst>
              <p:ext uri="{D42A27DB-BD31-4B8C-83A1-F6EECF244321}">
                <p14:modId xmlns:p14="http://schemas.microsoft.com/office/powerpoint/2010/main" val="3291635511"/>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6189"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23850" y="260350"/>
            <a:ext cx="84248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RISIKOATFERD OG VOLD</a:t>
            </a:r>
          </a:p>
        </p:txBody>
      </p:sp>
      <p:sp>
        <p:nvSpPr>
          <p:cNvPr id="12291"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2292" name="Text Box 5"/>
          <p:cNvSpPr txBox="1">
            <a:spLocks noChangeArrowheads="1"/>
          </p:cNvSpPr>
          <p:nvPr/>
        </p:nvSpPr>
        <p:spPr bwMode="auto">
          <a:xfrm>
            <a:off x="250825" y="1268413"/>
            <a:ext cx="3384550" cy="4773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90000"/>
              </a:lnSpc>
              <a:spcBef>
                <a:spcPct val="80000"/>
              </a:spcBef>
            </a:pPr>
            <a:r>
              <a:rPr lang="nb-NO" altLang="nb-NO" sz="1400" b="1" dirty="0"/>
              <a:t>DEFINISJONER:</a:t>
            </a:r>
          </a:p>
          <a:p>
            <a:pPr eaLnBrk="1" hangingPunct="1">
              <a:lnSpc>
                <a:spcPct val="90000"/>
              </a:lnSpc>
              <a:spcBef>
                <a:spcPct val="50000"/>
              </a:spcBef>
              <a:buFontTx/>
              <a:buChar char="•"/>
            </a:pPr>
            <a:r>
              <a:rPr lang="nb-NO" altLang="nb-NO" sz="1200" dirty="0"/>
              <a:t>Nasking:</a:t>
            </a:r>
          </a:p>
          <a:p>
            <a:pPr eaLnBrk="1" hangingPunct="1">
              <a:lnSpc>
                <a:spcPct val="100000"/>
              </a:lnSpc>
              <a:spcBef>
                <a:spcPct val="30000"/>
              </a:spcBef>
              <a:buFont typeface="Symbol" pitchFamily="18" charset="2"/>
              <a:buNone/>
            </a:pPr>
            <a:r>
              <a:rPr lang="nb-NO" altLang="nb-NO" sz="1000" dirty="0"/>
              <a:t>	Andel som minst én gang siste 12 måneder har «tatt med seg varer fra butikk uten å betale».</a:t>
            </a:r>
          </a:p>
          <a:p>
            <a:pPr eaLnBrk="1" hangingPunct="1">
              <a:lnSpc>
                <a:spcPct val="90000"/>
              </a:lnSpc>
              <a:spcBef>
                <a:spcPct val="50000"/>
              </a:spcBef>
              <a:buFontTx/>
              <a:buChar char="•"/>
            </a:pPr>
            <a:r>
              <a:rPr lang="nb-NO" altLang="nb-NO" sz="1200" dirty="0"/>
              <a:t>Innbrudd:</a:t>
            </a:r>
          </a:p>
          <a:p>
            <a:pPr eaLnBrk="1" hangingPunct="1">
              <a:lnSpc>
                <a:spcPct val="100000"/>
              </a:lnSpc>
              <a:spcBef>
                <a:spcPct val="30000"/>
              </a:spcBef>
              <a:buFont typeface="Symbol" pitchFamily="18" charset="2"/>
              <a:buNone/>
            </a:pPr>
            <a:r>
              <a:rPr lang="nb-NO" altLang="nb-NO" sz="1000" dirty="0"/>
              <a:t>	Andel som minst én gang siste 12 måneder har «brutt seg inn for å stjele noe».</a:t>
            </a:r>
          </a:p>
          <a:p>
            <a:pPr eaLnBrk="1" hangingPunct="1">
              <a:lnSpc>
                <a:spcPct val="90000"/>
              </a:lnSpc>
              <a:spcBef>
                <a:spcPct val="50000"/>
              </a:spcBef>
              <a:buFontTx/>
              <a:buChar char="•"/>
            </a:pPr>
            <a:r>
              <a:rPr lang="nb-NO" altLang="nb-NO" sz="1200" dirty="0"/>
              <a:t>Tagging:</a:t>
            </a:r>
          </a:p>
          <a:p>
            <a:pPr eaLnBrk="1" hangingPunct="1">
              <a:lnSpc>
                <a:spcPct val="100000"/>
              </a:lnSpc>
              <a:spcBef>
                <a:spcPct val="30000"/>
              </a:spcBef>
              <a:buFont typeface="Symbol" pitchFamily="18" charset="2"/>
              <a:buNone/>
            </a:pPr>
            <a:r>
              <a:rPr lang="nb-NO" altLang="nb-NO" sz="1000" dirty="0"/>
              <a:t>	Andel som minst én gang siste 12 måneder har «sprayet eller tagget ulovlig på vegger, tog, buss».</a:t>
            </a:r>
          </a:p>
          <a:p>
            <a:pPr eaLnBrk="1" hangingPunct="1">
              <a:lnSpc>
                <a:spcPct val="90000"/>
              </a:lnSpc>
              <a:spcBef>
                <a:spcPct val="50000"/>
              </a:spcBef>
              <a:buFontTx/>
              <a:buChar char="•"/>
            </a:pPr>
            <a:r>
              <a:rPr lang="nb-NO" altLang="nb-NO" sz="1200" dirty="0"/>
              <a:t>Slåssing:</a:t>
            </a:r>
          </a:p>
          <a:p>
            <a:pPr eaLnBrk="1" hangingPunct="1">
              <a:lnSpc>
                <a:spcPct val="100000"/>
              </a:lnSpc>
              <a:spcBef>
                <a:spcPct val="30000"/>
              </a:spcBef>
              <a:buFont typeface="Symbol" pitchFamily="18" charset="2"/>
              <a:buNone/>
            </a:pPr>
            <a:r>
              <a:rPr lang="nb-NO" altLang="nb-NO" sz="1000" dirty="0"/>
              <a:t>	Andel som minst </a:t>
            </a:r>
            <a:r>
              <a:rPr lang="nb-NO" altLang="nb-NO" sz="1000" dirty="0" smtClean="0"/>
              <a:t>én gang siste </a:t>
            </a:r>
            <a:r>
              <a:rPr lang="nb-NO" altLang="nb-NO" sz="1000" dirty="0"/>
              <a:t>12 måneder har «vært i slåsskamp </a:t>
            </a:r>
            <a:r>
              <a:rPr lang="nb-NO" altLang="nb-NO" sz="1000" dirty="0" smtClean="0"/>
              <a:t>(uten våpen)» </a:t>
            </a:r>
            <a:r>
              <a:rPr lang="nb-NO" altLang="nb-NO" sz="1000" dirty="0"/>
              <a:t>og/eller «vært i slåsskamp hvor de har brukt våpen</a:t>
            </a:r>
            <a:r>
              <a:rPr lang="nb-NO" altLang="nb-NO" sz="1000" dirty="0" smtClean="0"/>
              <a:t>».</a:t>
            </a:r>
          </a:p>
          <a:p>
            <a:pPr eaLnBrk="1" hangingPunct="1">
              <a:lnSpc>
                <a:spcPct val="90000"/>
              </a:lnSpc>
              <a:spcBef>
                <a:spcPct val="70000"/>
              </a:spcBef>
              <a:buFontTx/>
              <a:buChar char="•"/>
            </a:pPr>
            <a:r>
              <a:rPr lang="nb-NO" altLang="nb-NO" sz="1200" dirty="0" smtClean="0"/>
              <a:t>Utsatt </a:t>
            </a:r>
            <a:r>
              <a:rPr lang="nb-NO" altLang="nb-NO" sz="1200" dirty="0"/>
              <a:t>for trusler om vold:</a:t>
            </a:r>
          </a:p>
          <a:p>
            <a:pPr eaLnBrk="1" hangingPunct="1">
              <a:lnSpc>
                <a:spcPct val="100000"/>
              </a:lnSpc>
              <a:buFont typeface="Symbol" pitchFamily="18" charset="2"/>
              <a:buNone/>
            </a:pPr>
            <a:r>
              <a:rPr lang="nb-NO" altLang="nb-NO" sz="1000" dirty="0"/>
              <a:t>	Andel som minst én gang siste 12 måneder har «vært utsatt for trusler om vold».</a:t>
            </a:r>
          </a:p>
          <a:p>
            <a:pPr eaLnBrk="1" hangingPunct="1">
              <a:lnSpc>
                <a:spcPct val="90000"/>
              </a:lnSpc>
              <a:spcBef>
                <a:spcPct val="70000"/>
              </a:spcBef>
              <a:buFontTx/>
              <a:buChar char="•"/>
            </a:pPr>
            <a:r>
              <a:rPr lang="nb-NO" altLang="nb-NO" sz="1200" dirty="0"/>
              <a:t>Skadet pga. vold:</a:t>
            </a:r>
            <a:endParaRPr lang="nb-NO" altLang="nb-NO" sz="1000" dirty="0"/>
          </a:p>
          <a:p>
            <a:pPr eaLnBrk="1" hangingPunct="1">
              <a:lnSpc>
                <a:spcPct val="100000"/>
              </a:lnSpc>
              <a:buFont typeface="Symbol" pitchFamily="18" charset="2"/>
              <a:buNone/>
            </a:pPr>
            <a:r>
              <a:rPr lang="nb-NO" altLang="nb-NO" sz="1000" dirty="0"/>
              <a:t>	Andel som minst én gang siste 12 måneder har «fått sår eller skade på grunn av vold uten at de trengte legebehandling» eller «blitt skadet så sterkt på grunn av vold at det krevde legebehandling».</a:t>
            </a:r>
          </a:p>
        </p:txBody>
      </p:sp>
      <p:graphicFrame>
        <p:nvGraphicFramePr>
          <p:cNvPr id="2" name="Objekt 1"/>
          <p:cNvGraphicFramePr>
            <a:graphicFrameLocks noChangeAspect="1"/>
          </p:cNvGraphicFramePr>
          <p:nvPr>
            <p:extLst>
              <p:ext uri="{D42A27DB-BD31-4B8C-83A1-F6EECF244321}">
                <p14:modId xmlns:p14="http://schemas.microsoft.com/office/powerpoint/2010/main" val="1271958251"/>
              </p:ext>
            </p:extLst>
          </p:nvPr>
        </p:nvGraphicFramePr>
        <p:xfrm>
          <a:off x="3711575" y="1054100"/>
          <a:ext cx="5419725" cy="5248275"/>
        </p:xfrm>
        <a:graphic>
          <a:graphicData uri="http://schemas.openxmlformats.org/presentationml/2006/ole">
            <mc:AlternateContent xmlns:mc="http://schemas.openxmlformats.org/markup-compatibility/2006">
              <mc:Choice xmlns:v="urn:schemas-microsoft-com:vml" Requires="v">
                <p:oleObj spid="_x0000_s7212"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4100"/>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Standard utforming">
  <a:themeElements>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endefinert utforming">
  <a:themeElements>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gendefinert utforming">
  <a:themeElements>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andard utforming">
  <a:themeElements>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2729</TotalTime>
  <Words>213</Words>
  <Application>Microsoft Office PowerPoint</Application>
  <PresentationFormat>Skjermfremvisning (4:3)</PresentationFormat>
  <Paragraphs>123</Paragraphs>
  <Slides>9</Slides>
  <Notes>9</Notes>
  <HiddenSlides>0</HiddenSlides>
  <MMClips>0</MMClips>
  <ScaleCrop>false</ScaleCrop>
  <HeadingPairs>
    <vt:vector size="6" baseType="variant">
      <vt:variant>
        <vt:lpstr>Tema</vt:lpstr>
      </vt:variant>
      <vt:variant>
        <vt:i4>4</vt:i4>
      </vt:variant>
      <vt:variant>
        <vt:lpstr>Koblinger</vt:lpstr>
      </vt:variant>
      <vt:variant>
        <vt:i4>7</vt:i4>
      </vt:variant>
      <vt:variant>
        <vt:lpstr>Lysbildetitler</vt:lpstr>
      </vt:variant>
      <vt:variant>
        <vt:i4>9</vt:i4>
      </vt:variant>
    </vt:vector>
  </HeadingPairs>
  <TitlesOfParts>
    <vt:vector size="20" baseType="lpstr">
      <vt:lpstr>1_Standard utforming</vt:lpstr>
      <vt:lpstr>Egendefinert utforming</vt:lpstr>
      <vt:lpstr>1_Egendefinert utforming</vt:lpstr>
      <vt:lpstr>3_Standard utforming</vt:lpstr>
      <vt:lpstr>\\malta.hioa.no\filer\sva\sva-no-f-uf\Ungdata\Rapportering\Excel\Nøkkelindikatorer.xlsx!Nøkkelindikatorer![Nøkkelindikatorer.xlsx]Nøkkelindikatorer Diagram 2</vt:lpstr>
      <vt:lpstr>\\malta.hioa.no\filer\sva\sva-no-f-uf\Ungdata\Rapportering\Excel\Nøkkelindikatorer.xlsx!Nøkkelindikatorer![Nøkkelindikatorer.xlsx]Nøkkelindikatorer Diagram 5</vt:lpstr>
      <vt:lpstr>\\malta.hioa.no\filer\sva\sva-no-f-uf\Ungdata\Rapportering\Excel\Nøkkelindikatorer.xlsx!Nøkkelindikatorer![Nøkkelindikatorer.xlsx]Nøkkelindikatorer Diagram 10</vt:lpstr>
      <vt:lpstr>\\malta.hioa.no\filer\sva\sva-no-f-uf\Ungdata\Rapportering\Excel\Nøkkelindikatorer.xlsx!Nøkkelindikatorer![Nøkkelindikatorer.xlsx]Nøkkelindikatorer Diagram 6</vt:lpstr>
      <vt:lpstr>\\malta.hioa.no\filer\sva\sva-no-f-uf\Ungdata\Rapportering\Excel\Nøkkelindikatorer.xlsx!Nøkkelindikatorer![Nøkkelindikatorer.xlsx]Nøkkelindikatorer Diagram 7</vt:lpstr>
      <vt:lpstr>\\malta.hioa.no\filer\sva\sva-no-f-uf\Ungdata\Rapportering\Excel\Nøkkelindikatorer.xlsx!Nøkkelindikatorer![Nøkkelindikatorer.xlsx]Nøkkelindikatorer Diagram 8</vt:lpstr>
      <vt:lpstr>\\malta.hioa.no\filer\sva\sva-no-f-uf\Ungdata\Rapportering\Excel\Nøkkelindikatorer.xlsx!Nøkkelindikatorer![Nøkkelindikatorer.xlsx]Nøkkelindikatorer Diagram 8-1</vt:lpstr>
      <vt:lpstr>Ungdata-undersøkelsen i  Aust-Agder 2016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NOVA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Administrator</dc:creator>
  <cp:lastModifiedBy>Michaelsen, Børje</cp:lastModifiedBy>
  <cp:revision>168</cp:revision>
  <cp:lastPrinted>2015-01-13T08:41:44Z</cp:lastPrinted>
  <dcterms:created xsi:type="dcterms:W3CDTF">2011-12-21T10:01:48Z</dcterms:created>
  <dcterms:modified xsi:type="dcterms:W3CDTF">2016-06-17T06:33:34Z</dcterms:modified>
</cp:coreProperties>
</file>